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17.svg" ContentType="image/svg+xml"/>
  <Override PartName="/ppt/media/image119.svg" ContentType="image/svg+xml"/>
  <Override PartName="/ppt/media/image121.svg" ContentType="image/svg+xml"/>
  <Override PartName="/ppt/media/image1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537" r:id="rId3"/>
    <p:sldId id="282" r:id="rId4"/>
    <p:sldId id="258" r:id="rId6"/>
    <p:sldId id="259" r:id="rId7"/>
    <p:sldId id="260"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463" r:id="rId24"/>
    <p:sldId id="464" r:id="rId25"/>
    <p:sldId id="549" r:id="rId26"/>
    <p:sldId id="550" r:id="rId27"/>
    <p:sldId id="1014" r:id="rId28"/>
    <p:sldId id="1015" r:id="rId29"/>
    <p:sldId id="1016" r:id="rId30"/>
    <p:sldId id="1017" r:id="rId31"/>
    <p:sldId id="1018" r:id="rId32"/>
    <p:sldId id="465" r:id="rId33"/>
    <p:sldId id="466" r:id="rId34"/>
    <p:sldId id="467" r:id="rId35"/>
    <p:sldId id="468" r:id="rId36"/>
    <p:sldId id="469" r:id="rId37"/>
    <p:sldId id="470" r:id="rId38"/>
    <p:sldId id="471" r:id="rId39"/>
    <p:sldId id="472" r:id="rId40"/>
    <p:sldId id="473" r:id="rId41"/>
    <p:sldId id="301" r:id="rId42"/>
    <p:sldId id="1009" r:id="rId43"/>
    <p:sldId id="1010" r:id="rId44"/>
    <p:sldId id="1011" r:id="rId45"/>
    <p:sldId id="1012" r:id="rId46"/>
    <p:sldId id="1013" r:id="rId47"/>
    <p:sldId id="475" r:id="rId48"/>
    <p:sldId id="476" r:id="rId49"/>
    <p:sldId id="477" r:id="rId50"/>
    <p:sldId id="478" r:id="rId51"/>
    <p:sldId id="492" r:id="rId52"/>
    <p:sldId id="290" r:id="rId53"/>
    <p:sldId id="480" r:id="rId54"/>
    <p:sldId id="481" r:id="rId55"/>
    <p:sldId id="291" r:id="rId56"/>
    <p:sldId id="297" r:id="rId57"/>
    <p:sldId id="482" r:id="rId58"/>
    <p:sldId id="1008" r:id="rId59"/>
    <p:sldId id="1007" r:id="rId60"/>
    <p:sldId id="483" r:id="rId61"/>
    <p:sldId id="425" r:id="rId62"/>
    <p:sldId id="295" r:id="rId63"/>
    <p:sldId id="484" r:id="rId64"/>
    <p:sldId id="485" r:id="rId65"/>
    <p:sldId id="486" r:id="rId66"/>
    <p:sldId id="487" r:id="rId67"/>
    <p:sldId id="415" r:id="rId68"/>
    <p:sldId id="521" r:id="rId69"/>
    <p:sldId id="488" r:id="rId70"/>
    <p:sldId id="423" r:id="rId71"/>
    <p:sldId id="416" r:id="rId72"/>
    <p:sldId id="489" r:id="rId73"/>
    <p:sldId id="372" r:id="rId74"/>
    <p:sldId id="373" r:id="rId75"/>
    <p:sldId id="374" r:id="rId76"/>
    <p:sldId id="375" r:id="rId77"/>
    <p:sldId id="490" r:id="rId78"/>
    <p:sldId id="523" r:id="rId79"/>
    <p:sldId id="307" r:id="rId80"/>
    <p:sldId id="308" r:id="rId81"/>
    <p:sldId id="309" r:id="rId82"/>
    <p:sldId id="310" r:id="rId83"/>
    <p:sldId id="403" r:id="rId84"/>
    <p:sldId id="311" r:id="rId85"/>
    <p:sldId id="404" r:id="rId86"/>
    <p:sldId id="313" r:id="rId87"/>
    <p:sldId id="314" r:id="rId88"/>
    <p:sldId id="315" r:id="rId89"/>
    <p:sldId id="316" r:id="rId90"/>
    <p:sldId id="406" r:id="rId91"/>
    <p:sldId id="317" r:id="rId92"/>
    <p:sldId id="408" r:id="rId93"/>
    <p:sldId id="318" r:id="rId94"/>
    <p:sldId id="525" r:id="rId95"/>
    <p:sldId id="1019" r:id="rId96"/>
    <p:sldId id="320" r:id="rId97"/>
    <p:sldId id="376" r:id="rId98"/>
    <p:sldId id="322" r:id="rId99"/>
    <p:sldId id="409" r:id="rId100"/>
    <p:sldId id="324" r:id="rId101"/>
    <p:sldId id="426" r:id="rId102"/>
    <p:sldId id="493" r:id="rId103"/>
    <p:sldId id="326" r:id="rId104"/>
    <p:sldId id="328" r:id="rId105"/>
    <p:sldId id="327" r:id="rId106"/>
    <p:sldId id="377" r:id="rId107"/>
    <p:sldId id="330" r:id="rId108"/>
    <p:sldId id="410" r:id="rId109"/>
    <p:sldId id="331" r:id="rId110"/>
    <p:sldId id="332" r:id="rId111"/>
    <p:sldId id="385" r:id="rId112"/>
    <p:sldId id="386" r:id="rId113"/>
    <p:sldId id="387" r:id="rId114"/>
    <p:sldId id="494" r:id="rId115"/>
    <p:sldId id="495" r:id="rId116"/>
    <p:sldId id="496" r:id="rId117"/>
    <p:sldId id="497" r:id="rId118"/>
    <p:sldId id="292" r:id="rId119"/>
    <p:sldId id="547" r:id="rId120"/>
    <p:sldId id="548" r:id="rId121"/>
    <p:sldId id="527" r:id="rId122"/>
    <p:sldId id="335" r:id="rId123"/>
    <p:sldId id="336" r:id="rId124"/>
    <p:sldId id="303" r:id="rId125"/>
    <p:sldId id="338" r:id="rId126"/>
    <p:sldId id="500" r:id="rId127"/>
    <p:sldId id="501" r:id="rId128"/>
    <p:sldId id="502" r:id="rId129"/>
    <p:sldId id="341" r:id="rId130"/>
    <p:sldId id="503" r:id="rId131"/>
    <p:sldId id="504" r:id="rId132"/>
    <p:sldId id="505" r:id="rId133"/>
    <p:sldId id="506" r:id="rId134"/>
    <p:sldId id="507" r:id="rId135"/>
    <p:sldId id="508" r:id="rId136"/>
    <p:sldId id="509" r:id="rId137"/>
    <p:sldId id="510" r:id="rId138"/>
    <p:sldId id="511" r:id="rId139"/>
    <p:sldId id="512" r:id="rId140"/>
    <p:sldId id="513" r:id="rId141"/>
    <p:sldId id="514" r:id="rId142"/>
    <p:sldId id="515" r:id="rId143"/>
    <p:sldId id="516" r:id="rId144"/>
    <p:sldId id="545" r:id="rId145"/>
    <p:sldId id="538" r:id="rId146"/>
    <p:sldId id="544" r:id="rId147"/>
    <p:sldId id="540" r:id="rId148"/>
    <p:sldId id="542" r:id="rId149"/>
    <p:sldId id="543" r:id="rId150"/>
    <p:sldId id="533" r:id="rId151"/>
    <p:sldId id="365" r:id="rId152"/>
    <p:sldId id="379" r:id="rId153"/>
    <p:sldId id="366" r:id="rId154"/>
    <p:sldId id="546" r:id="rId155"/>
    <p:sldId id="369" r:id="rId1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3779" autoAdjust="0"/>
  </p:normalViewPr>
  <p:slideViewPr>
    <p:cSldViewPr snapToGrid="0" showGuides="1">
      <p:cViewPr varScale="1">
        <p:scale>
          <a:sx n="103" d="100"/>
          <a:sy n="103" d="100"/>
        </p:scale>
        <p:origin x="816" y="150"/>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48BAF9-9BFD-4C12-B4D9-B58C351116FC}" type="doc">
      <dgm:prSet loTypeId="urn:microsoft.com/office/officeart/2005/8/layout/list1" loCatId="list" qsTypeId="urn:microsoft.com/office/officeart/2005/8/quickstyle/simple1" qsCatId="simple" csTypeId="urn:microsoft.com/office/officeart/2005/8/colors/accent1_3" csCatId="accent1"/>
      <dgm:spPr/>
      <dgm:t>
        <a:bodyPr/>
        <a:lstStyle/>
        <a:p>
          <a:endParaRPr lang="zh-CN" altLang="en-US"/>
        </a:p>
      </dgm:t>
    </dgm:pt>
    <dgm:pt modelId="{9C630645-ADF7-456D-AD01-C35856A0CF93}">
      <dgm:prSet custT="1"/>
      <dgm:spPr/>
      <dgm:t>
        <a:bodyPr/>
        <a:lstStyle/>
        <a:p>
          <a:pPr rtl="0"/>
          <a:r>
            <a:rPr lang="zh-CN" altLang="en-US" sz="2000" b="1" dirty="0">
              <a:latin typeface="+mn-lt"/>
              <a:ea typeface="+mn-ea"/>
              <a:cs typeface="+mn-ea"/>
              <a:sym typeface="+mn-lt"/>
            </a:rPr>
            <a:t>电子邮件</a:t>
          </a:r>
        </a:p>
      </dgm:t>
    </dgm:pt>
    <dgm:pt modelId="{65A09CD6-CB8D-43C1-89A0-EFC19FF5FCDE}" cxnId="{4D930C48-0C40-44DE-BD83-1A8BFA24C826}" type="parTrans">
      <dgm:prSet/>
      <dgm:spPr/>
      <dgm:t>
        <a:bodyPr/>
        <a:lstStyle/>
        <a:p>
          <a:endParaRPr lang="zh-CN" altLang="en-US" b="1">
            <a:latin typeface="+mj-lt"/>
          </a:endParaRPr>
        </a:p>
      </dgm:t>
    </dgm:pt>
    <dgm:pt modelId="{0D0D32A8-9DB4-4660-AF34-F6AEFD4F873B}" cxnId="{4D930C48-0C40-44DE-BD83-1A8BFA24C826}" type="sibTrans">
      <dgm:prSet/>
      <dgm:spPr/>
      <dgm:t>
        <a:bodyPr/>
        <a:lstStyle/>
        <a:p>
          <a:endParaRPr lang="zh-CN" altLang="en-US" b="1">
            <a:latin typeface="+mj-lt"/>
          </a:endParaRPr>
        </a:p>
      </dgm:t>
    </dgm:pt>
    <dgm:pt modelId="{350364B8-FE7A-4D5E-AB55-5A9B525201A4}">
      <dgm:prSet custT="1"/>
      <dgm:spPr/>
      <dgm:t>
        <a:bodyPr/>
        <a:lstStyle/>
        <a:p>
          <a:pPr rtl="0"/>
          <a:r>
            <a:rPr lang="en-US" sz="2000" b="1" dirty="0">
              <a:latin typeface="+mn-lt"/>
              <a:ea typeface="+mn-ea"/>
              <a:cs typeface="+mn-ea"/>
              <a:sym typeface="+mn-lt"/>
            </a:rPr>
            <a:t>Web</a:t>
          </a:r>
          <a:endParaRPr lang="zh-CN" sz="2000" b="1" dirty="0">
            <a:latin typeface="+mn-lt"/>
            <a:ea typeface="+mn-ea"/>
            <a:cs typeface="+mn-ea"/>
            <a:sym typeface="+mn-lt"/>
          </a:endParaRPr>
        </a:p>
      </dgm:t>
    </dgm:pt>
    <dgm:pt modelId="{AA5261B8-D676-4897-B1CD-0086FEF95E12}" cxnId="{1A7D01A7-D281-4107-82C0-21B75538C13D}" type="parTrans">
      <dgm:prSet/>
      <dgm:spPr/>
      <dgm:t>
        <a:bodyPr/>
        <a:lstStyle/>
        <a:p>
          <a:endParaRPr lang="zh-CN" altLang="en-US" b="1">
            <a:latin typeface="+mj-lt"/>
          </a:endParaRPr>
        </a:p>
      </dgm:t>
    </dgm:pt>
    <dgm:pt modelId="{BFE3A1FB-7C2E-4A86-A4DE-687CA75D35B1}" cxnId="{1A7D01A7-D281-4107-82C0-21B75538C13D}" type="sibTrans">
      <dgm:prSet/>
      <dgm:spPr/>
      <dgm:t>
        <a:bodyPr/>
        <a:lstStyle/>
        <a:p>
          <a:endParaRPr lang="zh-CN" altLang="en-US" b="1">
            <a:latin typeface="+mj-lt"/>
          </a:endParaRPr>
        </a:p>
      </dgm:t>
    </dgm:pt>
    <dgm:pt modelId="{CB2AC90B-AFE7-47B1-BF18-3EE76EB4C274}">
      <dgm:prSet custT="1"/>
      <dgm:spPr/>
      <dgm:t>
        <a:bodyPr/>
        <a:lstStyle/>
        <a:p>
          <a:pPr rtl="0"/>
          <a:r>
            <a:rPr lang="zh-CN" altLang="en-US" sz="2000" b="1" dirty="0">
              <a:latin typeface="+mn-lt"/>
              <a:ea typeface="+mn-ea"/>
              <a:cs typeface="+mn-ea"/>
              <a:sym typeface="+mn-lt"/>
            </a:rPr>
            <a:t>即时讯息</a:t>
          </a:r>
        </a:p>
      </dgm:t>
    </dgm:pt>
    <dgm:pt modelId="{31B02AA4-5B35-4A2A-85FD-D4A751E7C861}" cxnId="{4E6C599E-D525-4C70-AEBD-E04358AD2EE8}" type="parTrans">
      <dgm:prSet/>
      <dgm:spPr/>
      <dgm:t>
        <a:bodyPr/>
        <a:lstStyle/>
        <a:p>
          <a:endParaRPr lang="zh-CN" altLang="en-US" b="1">
            <a:latin typeface="+mj-lt"/>
          </a:endParaRPr>
        </a:p>
      </dgm:t>
    </dgm:pt>
    <dgm:pt modelId="{3C4760A3-3C13-4090-88F3-48F48D087CE0}" cxnId="{4E6C599E-D525-4C70-AEBD-E04358AD2EE8}" type="sibTrans">
      <dgm:prSet/>
      <dgm:spPr/>
      <dgm:t>
        <a:bodyPr/>
        <a:lstStyle/>
        <a:p>
          <a:endParaRPr lang="zh-CN" altLang="en-US" b="1">
            <a:latin typeface="+mj-lt"/>
          </a:endParaRPr>
        </a:p>
      </dgm:t>
    </dgm:pt>
    <dgm:pt modelId="{7AC85084-93E0-407E-B91E-F5ADD4137652}">
      <dgm:prSet custT="1"/>
      <dgm:spPr/>
      <dgm:t>
        <a:bodyPr/>
        <a:lstStyle/>
        <a:p>
          <a:pPr rtl="0"/>
          <a:r>
            <a:rPr lang="zh-CN" altLang="en-US" sz="2000" b="1" dirty="0">
              <a:latin typeface="+mn-lt"/>
              <a:ea typeface="+mn-ea"/>
              <a:cs typeface="+mn-ea"/>
              <a:sym typeface="+mn-lt"/>
            </a:rPr>
            <a:t>远程登陆</a:t>
          </a:r>
        </a:p>
      </dgm:t>
    </dgm:pt>
    <dgm:pt modelId="{D1376FFD-51AF-46F7-A280-B261A2745F7B}" cxnId="{009A11D4-BD20-4093-98B5-9703B0AB1EB9}" type="parTrans">
      <dgm:prSet/>
      <dgm:spPr/>
      <dgm:t>
        <a:bodyPr/>
        <a:lstStyle/>
        <a:p>
          <a:endParaRPr lang="zh-CN" altLang="en-US" b="1">
            <a:latin typeface="+mj-lt"/>
          </a:endParaRPr>
        </a:p>
      </dgm:t>
    </dgm:pt>
    <dgm:pt modelId="{5E4B2805-A667-4431-831E-7E22C445000C}" cxnId="{009A11D4-BD20-4093-98B5-9703B0AB1EB9}" type="sibTrans">
      <dgm:prSet/>
      <dgm:spPr/>
      <dgm:t>
        <a:bodyPr/>
        <a:lstStyle/>
        <a:p>
          <a:endParaRPr lang="zh-CN" altLang="en-US" b="1">
            <a:latin typeface="+mj-lt"/>
          </a:endParaRPr>
        </a:p>
      </dgm:t>
    </dgm:pt>
    <dgm:pt modelId="{F12E0938-8F29-47BD-96ED-0EBD49E52A16}">
      <dgm:prSet custT="1"/>
      <dgm:spPr/>
      <dgm:t>
        <a:bodyPr/>
        <a:lstStyle/>
        <a:p>
          <a:pPr rtl="0"/>
          <a:r>
            <a:rPr lang="en-US" sz="2000" b="1" dirty="0">
              <a:latin typeface="+mn-lt"/>
              <a:ea typeface="+mn-ea"/>
              <a:cs typeface="+mn-ea"/>
              <a:sym typeface="+mn-lt"/>
            </a:rPr>
            <a:t>P2P</a:t>
          </a:r>
          <a:r>
            <a:rPr lang="zh-CN" sz="2000" b="1" dirty="0">
              <a:latin typeface="+mn-lt"/>
              <a:ea typeface="+mn-ea"/>
              <a:cs typeface="+mn-ea"/>
              <a:sym typeface="+mn-lt"/>
            </a:rPr>
            <a:t>文件共享</a:t>
          </a:r>
        </a:p>
      </dgm:t>
    </dgm:pt>
    <dgm:pt modelId="{76AA9061-9083-46D8-A304-AF9B3A7BEF14}" cxnId="{8E21A909-CB2F-4B0C-9810-B8A21EF7DE62}" type="parTrans">
      <dgm:prSet/>
      <dgm:spPr/>
      <dgm:t>
        <a:bodyPr/>
        <a:lstStyle/>
        <a:p>
          <a:endParaRPr lang="zh-CN" altLang="en-US" b="1">
            <a:latin typeface="+mj-lt"/>
          </a:endParaRPr>
        </a:p>
      </dgm:t>
    </dgm:pt>
    <dgm:pt modelId="{DD2C5744-31FA-4919-B52B-04E8EC9798F2}" cxnId="{8E21A909-CB2F-4B0C-9810-B8A21EF7DE62}" type="sibTrans">
      <dgm:prSet/>
      <dgm:spPr/>
      <dgm:t>
        <a:bodyPr/>
        <a:lstStyle/>
        <a:p>
          <a:endParaRPr lang="zh-CN" altLang="en-US" b="1">
            <a:latin typeface="+mj-lt"/>
          </a:endParaRPr>
        </a:p>
      </dgm:t>
    </dgm:pt>
    <dgm:pt modelId="{8AB1E92A-9742-44F6-B4F2-0E67345B80F6}" type="pres">
      <dgm:prSet presAssocID="{1648BAF9-9BFD-4C12-B4D9-B58C351116FC}" presName="linear" presStyleCnt="0">
        <dgm:presLayoutVars>
          <dgm:dir/>
          <dgm:animLvl val="lvl"/>
          <dgm:resizeHandles val="exact"/>
        </dgm:presLayoutVars>
      </dgm:prSet>
      <dgm:spPr/>
    </dgm:pt>
    <dgm:pt modelId="{E88CB21D-8C20-4161-81FA-248545906547}" type="pres">
      <dgm:prSet presAssocID="{9C630645-ADF7-456D-AD01-C35856A0CF93}" presName="parentLin" presStyleCnt="0"/>
      <dgm:spPr/>
    </dgm:pt>
    <dgm:pt modelId="{71C7DAD8-B55F-4E54-AB0F-E29D775969ED}" type="pres">
      <dgm:prSet presAssocID="{9C630645-ADF7-456D-AD01-C35856A0CF93}" presName="parentLeftMargin" presStyleLbl="node1" presStyleIdx="0" presStyleCnt="5"/>
      <dgm:spPr/>
    </dgm:pt>
    <dgm:pt modelId="{0D46BFD9-797D-4475-BA80-664B0D195296}" type="pres">
      <dgm:prSet presAssocID="{9C630645-ADF7-456D-AD01-C35856A0CF93}" presName="parentText" presStyleLbl="node1" presStyleIdx="0" presStyleCnt="5">
        <dgm:presLayoutVars>
          <dgm:chMax val="0"/>
          <dgm:bulletEnabled val="1"/>
        </dgm:presLayoutVars>
      </dgm:prSet>
      <dgm:spPr/>
    </dgm:pt>
    <dgm:pt modelId="{4BB82083-C72B-406D-B24C-46A7A17D4FE6}" type="pres">
      <dgm:prSet presAssocID="{9C630645-ADF7-456D-AD01-C35856A0CF93}" presName="negativeSpace" presStyleCnt="0"/>
      <dgm:spPr/>
    </dgm:pt>
    <dgm:pt modelId="{79DD5B0C-1F1B-4143-A2C8-703EBAD40AC7}" type="pres">
      <dgm:prSet presAssocID="{9C630645-ADF7-456D-AD01-C35856A0CF93}" presName="childText" presStyleLbl="conFgAcc1" presStyleIdx="0" presStyleCnt="5">
        <dgm:presLayoutVars>
          <dgm:bulletEnabled val="1"/>
        </dgm:presLayoutVars>
      </dgm:prSet>
      <dgm:spPr/>
    </dgm:pt>
    <dgm:pt modelId="{07E5A21A-C8BD-4FC5-AE50-CB9D65B6A14C}" type="pres">
      <dgm:prSet presAssocID="{0D0D32A8-9DB4-4660-AF34-F6AEFD4F873B}" presName="spaceBetweenRectangles" presStyleCnt="0"/>
      <dgm:spPr/>
    </dgm:pt>
    <dgm:pt modelId="{C57E68E8-1FB7-4BA8-B0CA-813691F40E34}" type="pres">
      <dgm:prSet presAssocID="{350364B8-FE7A-4D5E-AB55-5A9B525201A4}" presName="parentLin" presStyleCnt="0"/>
      <dgm:spPr/>
    </dgm:pt>
    <dgm:pt modelId="{ED2B7E24-FB49-4E6F-BA58-5AA0D0A3D817}" type="pres">
      <dgm:prSet presAssocID="{350364B8-FE7A-4D5E-AB55-5A9B525201A4}" presName="parentLeftMargin" presStyleLbl="node1" presStyleIdx="0" presStyleCnt="5"/>
      <dgm:spPr/>
    </dgm:pt>
    <dgm:pt modelId="{2EAD821B-1D59-4C60-BD01-F6A453108D68}" type="pres">
      <dgm:prSet presAssocID="{350364B8-FE7A-4D5E-AB55-5A9B525201A4}" presName="parentText" presStyleLbl="node1" presStyleIdx="1" presStyleCnt="5">
        <dgm:presLayoutVars>
          <dgm:chMax val="0"/>
          <dgm:bulletEnabled val="1"/>
        </dgm:presLayoutVars>
      </dgm:prSet>
      <dgm:spPr/>
    </dgm:pt>
    <dgm:pt modelId="{27B71362-E69B-40A0-8050-A4D8BC29B209}" type="pres">
      <dgm:prSet presAssocID="{350364B8-FE7A-4D5E-AB55-5A9B525201A4}" presName="negativeSpace" presStyleCnt="0"/>
      <dgm:spPr/>
    </dgm:pt>
    <dgm:pt modelId="{D28BC78C-0052-4E82-8B2B-5E4703C2BFFA}" type="pres">
      <dgm:prSet presAssocID="{350364B8-FE7A-4D5E-AB55-5A9B525201A4}" presName="childText" presStyleLbl="conFgAcc1" presStyleIdx="1" presStyleCnt="5">
        <dgm:presLayoutVars>
          <dgm:bulletEnabled val="1"/>
        </dgm:presLayoutVars>
      </dgm:prSet>
      <dgm:spPr/>
    </dgm:pt>
    <dgm:pt modelId="{393198B3-1F44-423E-8FAF-A830BDFBA50B}" type="pres">
      <dgm:prSet presAssocID="{BFE3A1FB-7C2E-4A86-A4DE-687CA75D35B1}" presName="spaceBetweenRectangles" presStyleCnt="0"/>
      <dgm:spPr/>
    </dgm:pt>
    <dgm:pt modelId="{22722D2C-313D-4211-940E-B394F03A19EA}" type="pres">
      <dgm:prSet presAssocID="{CB2AC90B-AFE7-47B1-BF18-3EE76EB4C274}" presName="parentLin" presStyleCnt="0"/>
      <dgm:spPr/>
    </dgm:pt>
    <dgm:pt modelId="{AEE851D3-DC68-4D6B-8E5B-A207F59F772F}" type="pres">
      <dgm:prSet presAssocID="{CB2AC90B-AFE7-47B1-BF18-3EE76EB4C274}" presName="parentLeftMargin" presStyleLbl="node1" presStyleIdx="1" presStyleCnt="5"/>
      <dgm:spPr/>
    </dgm:pt>
    <dgm:pt modelId="{FC7B8CEF-B4CE-4A03-814F-4D8908CCE357}" type="pres">
      <dgm:prSet presAssocID="{CB2AC90B-AFE7-47B1-BF18-3EE76EB4C274}" presName="parentText" presStyleLbl="node1" presStyleIdx="2" presStyleCnt="5">
        <dgm:presLayoutVars>
          <dgm:chMax val="0"/>
          <dgm:bulletEnabled val="1"/>
        </dgm:presLayoutVars>
      </dgm:prSet>
      <dgm:spPr/>
    </dgm:pt>
    <dgm:pt modelId="{AC663BC2-BB55-4533-95FA-A0BD2AEB1EB3}" type="pres">
      <dgm:prSet presAssocID="{CB2AC90B-AFE7-47B1-BF18-3EE76EB4C274}" presName="negativeSpace" presStyleCnt="0"/>
      <dgm:spPr/>
    </dgm:pt>
    <dgm:pt modelId="{C90D5A8D-3FFC-4505-8EB5-C5E1ED06A24B}" type="pres">
      <dgm:prSet presAssocID="{CB2AC90B-AFE7-47B1-BF18-3EE76EB4C274}" presName="childText" presStyleLbl="conFgAcc1" presStyleIdx="2" presStyleCnt="5">
        <dgm:presLayoutVars>
          <dgm:bulletEnabled val="1"/>
        </dgm:presLayoutVars>
      </dgm:prSet>
      <dgm:spPr/>
    </dgm:pt>
    <dgm:pt modelId="{280F238C-EA07-4B86-9E9B-5A863A199161}" type="pres">
      <dgm:prSet presAssocID="{3C4760A3-3C13-4090-88F3-48F48D087CE0}" presName="spaceBetweenRectangles" presStyleCnt="0"/>
      <dgm:spPr/>
    </dgm:pt>
    <dgm:pt modelId="{4C2EFBFD-F79F-4DAF-B3EF-C3015B607004}" type="pres">
      <dgm:prSet presAssocID="{7AC85084-93E0-407E-B91E-F5ADD4137652}" presName="parentLin" presStyleCnt="0"/>
      <dgm:spPr/>
    </dgm:pt>
    <dgm:pt modelId="{E25843BE-3E5F-4A84-963E-40817EEDAEA9}" type="pres">
      <dgm:prSet presAssocID="{7AC85084-93E0-407E-B91E-F5ADD4137652}" presName="parentLeftMargin" presStyleLbl="node1" presStyleIdx="2" presStyleCnt="5"/>
      <dgm:spPr/>
    </dgm:pt>
    <dgm:pt modelId="{95455C77-B65F-4234-A167-9BDD1959DBD0}" type="pres">
      <dgm:prSet presAssocID="{7AC85084-93E0-407E-B91E-F5ADD4137652}" presName="parentText" presStyleLbl="node1" presStyleIdx="3" presStyleCnt="5">
        <dgm:presLayoutVars>
          <dgm:chMax val="0"/>
          <dgm:bulletEnabled val="1"/>
        </dgm:presLayoutVars>
      </dgm:prSet>
      <dgm:spPr/>
    </dgm:pt>
    <dgm:pt modelId="{2C93C73F-EA16-4B92-B299-33622858BF8E}" type="pres">
      <dgm:prSet presAssocID="{7AC85084-93E0-407E-B91E-F5ADD4137652}" presName="negativeSpace" presStyleCnt="0"/>
      <dgm:spPr/>
    </dgm:pt>
    <dgm:pt modelId="{8EA6A22D-7107-4045-9B74-E388544B9D5D}" type="pres">
      <dgm:prSet presAssocID="{7AC85084-93E0-407E-B91E-F5ADD4137652}" presName="childText" presStyleLbl="conFgAcc1" presStyleIdx="3" presStyleCnt="5">
        <dgm:presLayoutVars>
          <dgm:bulletEnabled val="1"/>
        </dgm:presLayoutVars>
      </dgm:prSet>
      <dgm:spPr/>
    </dgm:pt>
    <dgm:pt modelId="{F4F1D68C-5426-496D-AC20-B84DBAE2287C}" type="pres">
      <dgm:prSet presAssocID="{5E4B2805-A667-4431-831E-7E22C445000C}" presName="spaceBetweenRectangles" presStyleCnt="0"/>
      <dgm:spPr/>
    </dgm:pt>
    <dgm:pt modelId="{22C80555-0230-4D93-A3C6-C50A0EA4A57D}" type="pres">
      <dgm:prSet presAssocID="{F12E0938-8F29-47BD-96ED-0EBD49E52A16}" presName="parentLin" presStyleCnt="0"/>
      <dgm:spPr/>
    </dgm:pt>
    <dgm:pt modelId="{4CEE5865-6191-4800-A2E5-B24AED0D9F64}" type="pres">
      <dgm:prSet presAssocID="{F12E0938-8F29-47BD-96ED-0EBD49E52A16}" presName="parentLeftMargin" presStyleLbl="node1" presStyleIdx="3" presStyleCnt="5"/>
      <dgm:spPr/>
    </dgm:pt>
    <dgm:pt modelId="{3E27C6E6-FBD5-4DC5-ACD6-223195B1C8EF}" type="pres">
      <dgm:prSet presAssocID="{F12E0938-8F29-47BD-96ED-0EBD49E52A16}" presName="parentText" presStyleLbl="node1" presStyleIdx="4" presStyleCnt="5">
        <dgm:presLayoutVars>
          <dgm:chMax val="0"/>
          <dgm:bulletEnabled val="1"/>
        </dgm:presLayoutVars>
      </dgm:prSet>
      <dgm:spPr/>
    </dgm:pt>
    <dgm:pt modelId="{8FCEC95F-4623-42A1-B8E0-1498F8799D3E}" type="pres">
      <dgm:prSet presAssocID="{F12E0938-8F29-47BD-96ED-0EBD49E52A16}" presName="negativeSpace" presStyleCnt="0"/>
      <dgm:spPr/>
    </dgm:pt>
    <dgm:pt modelId="{0390D072-8579-4CDA-9259-EF25E9A93839}" type="pres">
      <dgm:prSet presAssocID="{F12E0938-8F29-47BD-96ED-0EBD49E52A16}" presName="childText" presStyleLbl="conFgAcc1" presStyleIdx="4" presStyleCnt="5">
        <dgm:presLayoutVars>
          <dgm:bulletEnabled val="1"/>
        </dgm:presLayoutVars>
      </dgm:prSet>
      <dgm:spPr/>
    </dgm:pt>
  </dgm:ptLst>
  <dgm:cxnLst>
    <dgm:cxn modelId="{ACD18B09-948D-4142-BB76-9D6274578C0E}" type="presOf" srcId="{CB2AC90B-AFE7-47B1-BF18-3EE76EB4C274}" destId="{FC7B8CEF-B4CE-4A03-814F-4D8908CCE357}" srcOrd="1" destOrd="0" presId="urn:microsoft.com/office/officeart/2005/8/layout/list1"/>
    <dgm:cxn modelId="{8E21A909-CB2F-4B0C-9810-B8A21EF7DE62}" srcId="{1648BAF9-9BFD-4C12-B4D9-B58C351116FC}" destId="{F12E0938-8F29-47BD-96ED-0EBD49E52A16}" srcOrd="4" destOrd="0" parTransId="{76AA9061-9083-46D8-A304-AF9B3A7BEF14}" sibTransId="{DD2C5744-31FA-4919-B52B-04E8EC9798F2}"/>
    <dgm:cxn modelId="{84211625-EB99-40AF-A0CD-0293417E58C5}" type="presOf" srcId="{9C630645-ADF7-456D-AD01-C35856A0CF93}" destId="{0D46BFD9-797D-4475-BA80-664B0D195296}" srcOrd="1" destOrd="0" presId="urn:microsoft.com/office/officeart/2005/8/layout/list1"/>
    <dgm:cxn modelId="{B78A502C-972F-46C7-98AA-BC866DA4B028}" type="presOf" srcId="{CB2AC90B-AFE7-47B1-BF18-3EE76EB4C274}" destId="{AEE851D3-DC68-4D6B-8E5B-A207F59F772F}" srcOrd="0" destOrd="0" presId="urn:microsoft.com/office/officeart/2005/8/layout/list1"/>
    <dgm:cxn modelId="{0D30DA65-F3D2-4807-BA1D-26862B5CAD85}" type="presOf" srcId="{350364B8-FE7A-4D5E-AB55-5A9B525201A4}" destId="{2EAD821B-1D59-4C60-BD01-F6A453108D68}" srcOrd="1" destOrd="0" presId="urn:microsoft.com/office/officeart/2005/8/layout/list1"/>
    <dgm:cxn modelId="{4D930C48-0C40-44DE-BD83-1A8BFA24C826}" srcId="{1648BAF9-9BFD-4C12-B4D9-B58C351116FC}" destId="{9C630645-ADF7-456D-AD01-C35856A0CF93}" srcOrd="0" destOrd="0" parTransId="{65A09CD6-CB8D-43C1-89A0-EFC19FF5FCDE}" sibTransId="{0D0D32A8-9DB4-4660-AF34-F6AEFD4F873B}"/>
    <dgm:cxn modelId="{7905A04C-26B1-42C0-8BB1-ADAE47BFA997}" type="presOf" srcId="{F12E0938-8F29-47BD-96ED-0EBD49E52A16}" destId="{4CEE5865-6191-4800-A2E5-B24AED0D9F64}" srcOrd="0" destOrd="0" presId="urn:microsoft.com/office/officeart/2005/8/layout/list1"/>
    <dgm:cxn modelId="{04AE4677-8D9A-4110-A658-C8F789F64E75}" type="presOf" srcId="{350364B8-FE7A-4D5E-AB55-5A9B525201A4}" destId="{ED2B7E24-FB49-4E6F-BA58-5AA0D0A3D817}" srcOrd="0" destOrd="0" presId="urn:microsoft.com/office/officeart/2005/8/layout/list1"/>
    <dgm:cxn modelId="{4E6C599E-D525-4C70-AEBD-E04358AD2EE8}" srcId="{1648BAF9-9BFD-4C12-B4D9-B58C351116FC}" destId="{CB2AC90B-AFE7-47B1-BF18-3EE76EB4C274}" srcOrd="2" destOrd="0" parTransId="{31B02AA4-5B35-4A2A-85FD-D4A751E7C861}" sibTransId="{3C4760A3-3C13-4090-88F3-48F48D087CE0}"/>
    <dgm:cxn modelId="{1A7D01A7-D281-4107-82C0-21B75538C13D}" srcId="{1648BAF9-9BFD-4C12-B4D9-B58C351116FC}" destId="{350364B8-FE7A-4D5E-AB55-5A9B525201A4}" srcOrd="1" destOrd="0" parTransId="{AA5261B8-D676-4897-B1CD-0086FEF95E12}" sibTransId="{BFE3A1FB-7C2E-4A86-A4DE-687CA75D35B1}"/>
    <dgm:cxn modelId="{18B0AAB7-D51B-459D-9E8F-F07781FCB0D1}" type="presOf" srcId="{1648BAF9-9BFD-4C12-B4D9-B58C351116FC}" destId="{8AB1E92A-9742-44F6-B4F2-0E67345B80F6}" srcOrd="0" destOrd="0" presId="urn:microsoft.com/office/officeart/2005/8/layout/list1"/>
    <dgm:cxn modelId="{2A440FBE-80C9-43E3-9AB8-6DF50602CE21}" type="presOf" srcId="{9C630645-ADF7-456D-AD01-C35856A0CF93}" destId="{71C7DAD8-B55F-4E54-AB0F-E29D775969ED}" srcOrd="0" destOrd="0" presId="urn:microsoft.com/office/officeart/2005/8/layout/list1"/>
    <dgm:cxn modelId="{1231CDC2-5A96-4B41-909D-C855FA301AA3}" type="presOf" srcId="{7AC85084-93E0-407E-B91E-F5ADD4137652}" destId="{E25843BE-3E5F-4A84-963E-40817EEDAEA9}" srcOrd="0" destOrd="0" presId="urn:microsoft.com/office/officeart/2005/8/layout/list1"/>
    <dgm:cxn modelId="{598022C6-CEF2-4FB5-916D-15E64CC1780B}" type="presOf" srcId="{F12E0938-8F29-47BD-96ED-0EBD49E52A16}" destId="{3E27C6E6-FBD5-4DC5-ACD6-223195B1C8EF}" srcOrd="1" destOrd="0" presId="urn:microsoft.com/office/officeart/2005/8/layout/list1"/>
    <dgm:cxn modelId="{009A11D4-BD20-4093-98B5-9703B0AB1EB9}" srcId="{1648BAF9-9BFD-4C12-B4D9-B58C351116FC}" destId="{7AC85084-93E0-407E-B91E-F5ADD4137652}" srcOrd="3" destOrd="0" parTransId="{D1376FFD-51AF-46F7-A280-B261A2745F7B}" sibTransId="{5E4B2805-A667-4431-831E-7E22C445000C}"/>
    <dgm:cxn modelId="{77D11FE2-6DF0-4B90-B3A6-13D93B7AB3AC}" type="presOf" srcId="{7AC85084-93E0-407E-B91E-F5ADD4137652}" destId="{95455C77-B65F-4234-A167-9BDD1959DBD0}" srcOrd="1" destOrd="0" presId="urn:microsoft.com/office/officeart/2005/8/layout/list1"/>
    <dgm:cxn modelId="{AF4D3699-7FCF-42C7-BC54-2D628799DB10}" type="presParOf" srcId="{8AB1E92A-9742-44F6-B4F2-0E67345B80F6}" destId="{E88CB21D-8C20-4161-81FA-248545906547}" srcOrd="0" destOrd="0" presId="urn:microsoft.com/office/officeart/2005/8/layout/list1"/>
    <dgm:cxn modelId="{C35B8B5E-4B1C-48C7-B8EC-ECF8D59874FF}" type="presParOf" srcId="{E88CB21D-8C20-4161-81FA-248545906547}" destId="{71C7DAD8-B55F-4E54-AB0F-E29D775969ED}" srcOrd="0" destOrd="0" presId="urn:microsoft.com/office/officeart/2005/8/layout/list1"/>
    <dgm:cxn modelId="{B2E8A18E-E023-4469-A777-06A8A1294DB9}" type="presParOf" srcId="{E88CB21D-8C20-4161-81FA-248545906547}" destId="{0D46BFD9-797D-4475-BA80-664B0D195296}" srcOrd="1" destOrd="0" presId="urn:microsoft.com/office/officeart/2005/8/layout/list1"/>
    <dgm:cxn modelId="{C9B59620-BEBF-49BA-87A3-3FA713EFD2F0}" type="presParOf" srcId="{8AB1E92A-9742-44F6-B4F2-0E67345B80F6}" destId="{4BB82083-C72B-406D-B24C-46A7A17D4FE6}" srcOrd="1" destOrd="0" presId="urn:microsoft.com/office/officeart/2005/8/layout/list1"/>
    <dgm:cxn modelId="{74332BCD-B5DB-4734-85F0-910FB847207E}" type="presParOf" srcId="{8AB1E92A-9742-44F6-B4F2-0E67345B80F6}" destId="{79DD5B0C-1F1B-4143-A2C8-703EBAD40AC7}" srcOrd="2" destOrd="0" presId="urn:microsoft.com/office/officeart/2005/8/layout/list1"/>
    <dgm:cxn modelId="{BDC9734D-395A-47A9-AEB6-77047B5D6270}" type="presParOf" srcId="{8AB1E92A-9742-44F6-B4F2-0E67345B80F6}" destId="{07E5A21A-C8BD-4FC5-AE50-CB9D65B6A14C}" srcOrd="3" destOrd="0" presId="urn:microsoft.com/office/officeart/2005/8/layout/list1"/>
    <dgm:cxn modelId="{FE5B924C-316D-49A6-8983-D13D5CC1D60A}" type="presParOf" srcId="{8AB1E92A-9742-44F6-B4F2-0E67345B80F6}" destId="{C57E68E8-1FB7-4BA8-B0CA-813691F40E34}" srcOrd="4" destOrd="0" presId="urn:microsoft.com/office/officeart/2005/8/layout/list1"/>
    <dgm:cxn modelId="{7975B6E6-48BD-418A-85DD-ADBBF99B0C90}" type="presParOf" srcId="{C57E68E8-1FB7-4BA8-B0CA-813691F40E34}" destId="{ED2B7E24-FB49-4E6F-BA58-5AA0D0A3D817}" srcOrd="0" destOrd="0" presId="urn:microsoft.com/office/officeart/2005/8/layout/list1"/>
    <dgm:cxn modelId="{174A4B3E-7708-454D-9901-78CEB51CEA48}" type="presParOf" srcId="{C57E68E8-1FB7-4BA8-B0CA-813691F40E34}" destId="{2EAD821B-1D59-4C60-BD01-F6A453108D68}" srcOrd="1" destOrd="0" presId="urn:microsoft.com/office/officeart/2005/8/layout/list1"/>
    <dgm:cxn modelId="{31BF3D8B-DC2F-4B9F-8BDB-48AAA9B637D7}" type="presParOf" srcId="{8AB1E92A-9742-44F6-B4F2-0E67345B80F6}" destId="{27B71362-E69B-40A0-8050-A4D8BC29B209}" srcOrd="5" destOrd="0" presId="urn:microsoft.com/office/officeart/2005/8/layout/list1"/>
    <dgm:cxn modelId="{FE863C44-557A-4DBB-A658-FB7444F49512}" type="presParOf" srcId="{8AB1E92A-9742-44F6-B4F2-0E67345B80F6}" destId="{D28BC78C-0052-4E82-8B2B-5E4703C2BFFA}" srcOrd="6" destOrd="0" presId="urn:microsoft.com/office/officeart/2005/8/layout/list1"/>
    <dgm:cxn modelId="{D7EFC33D-836B-4647-A913-C8D3CF62A9AF}" type="presParOf" srcId="{8AB1E92A-9742-44F6-B4F2-0E67345B80F6}" destId="{393198B3-1F44-423E-8FAF-A830BDFBA50B}" srcOrd="7" destOrd="0" presId="urn:microsoft.com/office/officeart/2005/8/layout/list1"/>
    <dgm:cxn modelId="{23542DBB-BD54-41C6-94E3-0F8FAE52960F}" type="presParOf" srcId="{8AB1E92A-9742-44F6-B4F2-0E67345B80F6}" destId="{22722D2C-313D-4211-940E-B394F03A19EA}" srcOrd="8" destOrd="0" presId="urn:microsoft.com/office/officeart/2005/8/layout/list1"/>
    <dgm:cxn modelId="{A2D0498F-5751-4424-ABAD-84197626A603}" type="presParOf" srcId="{22722D2C-313D-4211-940E-B394F03A19EA}" destId="{AEE851D3-DC68-4D6B-8E5B-A207F59F772F}" srcOrd="0" destOrd="0" presId="urn:microsoft.com/office/officeart/2005/8/layout/list1"/>
    <dgm:cxn modelId="{3B715596-FFFF-4422-8F98-5869AEE8E843}" type="presParOf" srcId="{22722D2C-313D-4211-940E-B394F03A19EA}" destId="{FC7B8CEF-B4CE-4A03-814F-4D8908CCE357}" srcOrd="1" destOrd="0" presId="urn:microsoft.com/office/officeart/2005/8/layout/list1"/>
    <dgm:cxn modelId="{03BEED5F-4882-4F27-BC65-031BE86B8A4B}" type="presParOf" srcId="{8AB1E92A-9742-44F6-B4F2-0E67345B80F6}" destId="{AC663BC2-BB55-4533-95FA-A0BD2AEB1EB3}" srcOrd="9" destOrd="0" presId="urn:microsoft.com/office/officeart/2005/8/layout/list1"/>
    <dgm:cxn modelId="{16353734-325E-4529-9190-9C0315AAA8BA}" type="presParOf" srcId="{8AB1E92A-9742-44F6-B4F2-0E67345B80F6}" destId="{C90D5A8D-3FFC-4505-8EB5-C5E1ED06A24B}" srcOrd="10" destOrd="0" presId="urn:microsoft.com/office/officeart/2005/8/layout/list1"/>
    <dgm:cxn modelId="{8C7B5AD4-E9EF-4EDF-BDBA-E08AB4BD77C8}" type="presParOf" srcId="{8AB1E92A-9742-44F6-B4F2-0E67345B80F6}" destId="{280F238C-EA07-4B86-9E9B-5A863A199161}" srcOrd="11" destOrd="0" presId="urn:microsoft.com/office/officeart/2005/8/layout/list1"/>
    <dgm:cxn modelId="{95C78BC2-5940-47B9-B6E6-951CE1CE87CB}" type="presParOf" srcId="{8AB1E92A-9742-44F6-B4F2-0E67345B80F6}" destId="{4C2EFBFD-F79F-4DAF-B3EF-C3015B607004}" srcOrd="12" destOrd="0" presId="urn:microsoft.com/office/officeart/2005/8/layout/list1"/>
    <dgm:cxn modelId="{34029C4B-4FE6-47DC-B00F-B24E29BF6511}" type="presParOf" srcId="{4C2EFBFD-F79F-4DAF-B3EF-C3015B607004}" destId="{E25843BE-3E5F-4A84-963E-40817EEDAEA9}" srcOrd="0" destOrd="0" presId="urn:microsoft.com/office/officeart/2005/8/layout/list1"/>
    <dgm:cxn modelId="{6892B5E8-0C6E-465C-AFC2-80C2B2FB3EEE}" type="presParOf" srcId="{4C2EFBFD-F79F-4DAF-B3EF-C3015B607004}" destId="{95455C77-B65F-4234-A167-9BDD1959DBD0}" srcOrd="1" destOrd="0" presId="urn:microsoft.com/office/officeart/2005/8/layout/list1"/>
    <dgm:cxn modelId="{22CF2B28-04BA-4B96-A244-AD49EBCC76B7}" type="presParOf" srcId="{8AB1E92A-9742-44F6-B4F2-0E67345B80F6}" destId="{2C93C73F-EA16-4B92-B299-33622858BF8E}" srcOrd="13" destOrd="0" presId="urn:microsoft.com/office/officeart/2005/8/layout/list1"/>
    <dgm:cxn modelId="{697D18FD-7CC0-4D58-A5F9-DFE607E11D45}" type="presParOf" srcId="{8AB1E92A-9742-44F6-B4F2-0E67345B80F6}" destId="{8EA6A22D-7107-4045-9B74-E388544B9D5D}" srcOrd="14" destOrd="0" presId="urn:microsoft.com/office/officeart/2005/8/layout/list1"/>
    <dgm:cxn modelId="{19AAA5D5-5633-41B7-9F0B-8801A9AD2C31}" type="presParOf" srcId="{8AB1E92A-9742-44F6-B4F2-0E67345B80F6}" destId="{F4F1D68C-5426-496D-AC20-B84DBAE2287C}" srcOrd="15" destOrd="0" presId="urn:microsoft.com/office/officeart/2005/8/layout/list1"/>
    <dgm:cxn modelId="{E08E1ED3-C357-4939-AB72-5A98C18043FC}" type="presParOf" srcId="{8AB1E92A-9742-44F6-B4F2-0E67345B80F6}" destId="{22C80555-0230-4D93-A3C6-C50A0EA4A57D}" srcOrd="16" destOrd="0" presId="urn:microsoft.com/office/officeart/2005/8/layout/list1"/>
    <dgm:cxn modelId="{DAE0813D-A41B-4144-BF64-8773A019144D}" type="presParOf" srcId="{22C80555-0230-4D93-A3C6-C50A0EA4A57D}" destId="{4CEE5865-6191-4800-A2E5-B24AED0D9F64}" srcOrd="0" destOrd="0" presId="urn:microsoft.com/office/officeart/2005/8/layout/list1"/>
    <dgm:cxn modelId="{F953D2E5-1779-4F8C-962E-E75C4ABFB14B}" type="presParOf" srcId="{22C80555-0230-4D93-A3C6-C50A0EA4A57D}" destId="{3E27C6E6-FBD5-4DC5-ACD6-223195B1C8EF}" srcOrd="1" destOrd="0" presId="urn:microsoft.com/office/officeart/2005/8/layout/list1"/>
    <dgm:cxn modelId="{BE076EBF-F6EF-4693-A183-B0B9C5049041}" type="presParOf" srcId="{8AB1E92A-9742-44F6-B4F2-0E67345B80F6}" destId="{8FCEC95F-4623-42A1-B8E0-1498F8799D3E}" srcOrd="17" destOrd="0" presId="urn:microsoft.com/office/officeart/2005/8/layout/list1"/>
    <dgm:cxn modelId="{A647D1C9-72C8-4BAB-88D4-4EA23DCBBFF5}" type="presParOf" srcId="{8AB1E92A-9742-44F6-B4F2-0E67345B80F6}" destId="{0390D072-8579-4CDA-9259-EF25E9A93839}" srcOrd="18"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8BAF9-9BFD-4C12-B4D9-B58C351116FC}"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zh-CN" altLang="en-US"/>
        </a:p>
      </dgm:t>
    </dgm:pt>
    <dgm:pt modelId="{9C630645-ADF7-456D-AD01-C35856A0CF93}">
      <dgm:prSet custT="1"/>
      <dgm:spPr/>
      <dgm:t>
        <a:bodyPr/>
        <a:lstStyle/>
        <a:p>
          <a:pPr rtl="0"/>
          <a:r>
            <a:rPr lang="zh-CN" altLang="en-US" sz="2000" b="1" dirty="0">
              <a:latin typeface="+mn-lt"/>
              <a:ea typeface="+mn-ea"/>
              <a:cs typeface="+mn-ea"/>
              <a:sym typeface="+mn-lt"/>
            </a:rPr>
            <a:t>多用户网络游戏</a:t>
          </a:r>
        </a:p>
      </dgm:t>
    </dgm:pt>
    <dgm:pt modelId="{65A09CD6-CB8D-43C1-89A0-EFC19FF5FCDE}" cxnId="{4D930C48-0C40-44DE-BD83-1A8BFA24C826}" type="parTrans">
      <dgm:prSet/>
      <dgm:spPr/>
      <dgm:t>
        <a:bodyPr/>
        <a:lstStyle/>
        <a:p>
          <a:endParaRPr lang="zh-CN" altLang="en-US" b="1">
            <a:latin typeface="+mj-lt"/>
          </a:endParaRPr>
        </a:p>
      </dgm:t>
    </dgm:pt>
    <dgm:pt modelId="{0D0D32A8-9DB4-4660-AF34-F6AEFD4F873B}" cxnId="{4D930C48-0C40-44DE-BD83-1A8BFA24C826}" type="sibTrans">
      <dgm:prSet/>
      <dgm:spPr/>
      <dgm:t>
        <a:bodyPr/>
        <a:lstStyle/>
        <a:p>
          <a:endParaRPr lang="zh-CN" altLang="en-US" b="1">
            <a:latin typeface="+mj-lt"/>
          </a:endParaRPr>
        </a:p>
      </dgm:t>
    </dgm:pt>
    <dgm:pt modelId="{350364B8-FE7A-4D5E-AB55-5A9B525201A4}">
      <dgm:prSet custT="1"/>
      <dgm:spPr/>
      <dgm:t>
        <a:bodyPr/>
        <a:lstStyle/>
        <a:p>
          <a:pPr rtl="0"/>
          <a:r>
            <a:rPr lang="zh-CN" altLang="en-US" sz="2000" b="1" dirty="0">
              <a:latin typeface="+mn-lt"/>
              <a:ea typeface="+mn-ea"/>
              <a:cs typeface="+mn-ea"/>
              <a:sym typeface="+mn-lt"/>
            </a:rPr>
            <a:t>流式存储视频片段</a:t>
          </a:r>
        </a:p>
      </dgm:t>
    </dgm:pt>
    <dgm:pt modelId="{AA5261B8-D676-4897-B1CD-0086FEF95E12}" cxnId="{1A7D01A7-D281-4107-82C0-21B75538C13D}" type="parTrans">
      <dgm:prSet/>
      <dgm:spPr/>
      <dgm:t>
        <a:bodyPr/>
        <a:lstStyle/>
        <a:p>
          <a:endParaRPr lang="zh-CN" altLang="en-US" b="1">
            <a:latin typeface="+mj-lt"/>
          </a:endParaRPr>
        </a:p>
      </dgm:t>
    </dgm:pt>
    <dgm:pt modelId="{BFE3A1FB-7C2E-4A86-A4DE-687CA75D35B1}" cxnId="{1A7D01A7-D281-4107-82C0-21B75538C13D}" type="sibTrans">
      <dgm:prSet/>
      <dgm:spPr/>
      <dgm:t>
        <a:bodyPr/>
        <a:lstStyle/>
        <a:p>
          <a:endParaRPr lang="zh-CN" altLang="en-US" b="1">
            <a:latin typeface="+mj-lt"/>
          </a:endParaRPr>
        </a:p>
      </dgm:t>
    </dgm:pt>
    <dgm:pt modelId="{CB2AC90B-AFE7-47B1-BF18-3EE76EB4C274}">
      <dgm:prSet custT="1"/>
      <dgm:spPr/>
      <dgm:t>
        <a:bodyPr/>
        <a:lstStyle/>
        <a:p>
          <a:pPr rtl="0"/>
          <a:r>
            <a:rPr lang="zh-CN" altLang="en-US" sz="2000" b="1" dirty="0">
              <a:latin typeface="+mn-lt"/>
              <a:ea typeface="+mn-ea"/>
              <a:cs typeface="+mn-ea"/>
              <a:sym typeface="+mn-lt"/>
            </a:rPr>
            <a:t>因特网电话</a:t>
          </a:r>
        </a:p>
      </dgm:t>
    </dgm:pt>
    <dgm:pt modelId="{31B02AA4-5B35-4A2A-85FD-D4A751E7C861}" cxnId="{4E6C599E-D525-4C70-AEBD-E04358AD2EE8}" type="parTrans">
      <dgm:prSet/>
      <dgm:spPr/>
      <dgm:t>
        <a:bodyPr/>
        <a:lstStyle/>
        <a:p>
          <a:endParaRPr lang="zh-CN" altLang="en-US" b="1">
            <a:latin typeface="+mj-lt"/>
          </a:endParaRPr>
        </a:p>
      </dgm:t>
    </dgm:pt>
    <dgm:pt modelId="{3C4760A3-3C13-4090-88F3-48F48D087CE0}" cxnId="{4E6C599E-D525-4C70-AEBD-E04358AD2EE8}" type="sibTrans">
      <dgm:prSet/>
      <dgm:spPr/>
      <dgm:t>
        <a:bodyPr/>
        <a:lstStyle/>
        <a:p>
          <a:endParaRPr lang="zh-CN" altLang="en-US" b="1">
            <a:latin typeface="+mj-lt"/>
          </a:endParaRPr>
        </a:p>
      </dgm:t>
    </dgm:pt>
    <dgm:pt modelId="{7AC85084-93E0-407E-B91E-F5ADD4137652}">
      <dgm:prSet custT="1"/>
      <dgm:spPr/>
      <dgm:t>
        <a:bodyPr/>
        <a:lstStyle/>
        <a:p>
          <a:pPr rtl="0"/>
          <a:r>
            <a:rPr lang="zh-CN" altLang="en-US" sz="2000" b="1" dirty="0">
              <a:latin typeface="+mn-lt"/>
              <a:ea typeface="+mn-ea"/>
              <a:cs typeface="+mn-ea"/>
              <a:sym typeface="+mn-lt"/>
            </a:rPr>
            <a:t>实时视频会议</a:t>
          </a:r>
        </a:p>
      </dgm:t>
    </dgm:pt>
    <dgm:pt modelId="{D1376FFD-51AF-46F7-A280-B261A2745F7B}" cxnId="{009A11D4-BD20-4093-98B5-9703B0AB1EB9}" type="parTrans">
      <dgm:prSet/>
      <dgm:spPr/>
      <dgm:t>
        <a:bodyPr/>
        <a:lstStyle/>
        <a:p>
          <a:endParaRPr lang="zh-CN" altLang="en-US" b="1">
            <a:latin typeface="+mj-lt"/>
          </a:endParaRPr>
        </a:p>
      </dgm:t>
    </dgm:pt>
    <dgm:pt modelId="{5E4B2805-A667-4431-831E-7E22C445000C}" cxnId="{009A11D4-BD20-4093-98B5-9703B0AB1EB9}" type="sibTrans">
      <dgm:prSet/>
      <dgm:spPr/>
      <dgm:t>
        <a:bodyPr/>
        <a:lstStyle/>
        <a:p>
          <a:endParaRPr lang="zh-CN" altLang="en-US" b="1">
            <a:latin typeface="+mj-lt"/>
          </a:endParaRPr>
        </a:p>
      </dgm:t>
    </dgm:pt>
    <dgm:pt modelId="{F12E0938-8F29-47BD-96ED-0EBD49E52A16}">
      <dgm:prSet custT="1"/>
      <dgm:spPr/>
      <dgm:t>
        <a:bodyPr/>
        <a:lstStyle/>
        <a:p>
          <a:pPr rtl="0"/>
          <a:r>
            <a:rPr lang="zh-CN" altLang="en-US" sz="2000" b="1" dirty="0">
              <a:latin typeface="+mn-lt"/>
              <a:ea typeface="+mn-ea"/>
              <a:cs typeface="+mn-ea"/>
              <a:sym typeface="+mn-lt"/>
            </a:rPr>
            <a:t>在两台计算机之间的两个帐户之间的文件传输</a:t>
          </a:r>
        </a:p>
      </dgm:t>
    </dgm:pt>
    <dgm:pt modelId="{76AA9061-9083-46D8-A304-AF9B3A7BEF14}" cxnId="{8E21A909-CB2F-4B0C-9810-B8A21EF7DE62}" type="parTrans">
      <dgm:prSet/>
      <dgm:spPr/>
      <dgm:t>
        <a:bodyPr/>
        <a:lstStyle/>
        <a:p>
          <a:endParaRPr lang="zh-CN" altLang="en-US" b="1">
            <a:latin typeface="+mj-lt"/>
          </a:endParaRPr>
        </a:p>
      </dgm:t>
    </dgm:pt>
    <dgm:pt modelId="{DD2C5744-31FA-4919-B52B-04E8EC9798F2}" cxnId="{8E21A909-CB2F-4B0C-9810-B8A21EF7DE62}" type="sibTrans">
      <dgm:prSet/>
      <dgm:spPr/>
      <dgm:t>
        <a:bodyPr/>
        <a:lstStyle/>
        <a:p>
          <a:endParaRPr lang="zh-CN" altLang="en-US" b="1">
            <a:latin typeface="+mj-lt"/>
          </a:endParaRPr>
        </a:p>
      </dgm:t>
    </dgm:pt>
    <dgm:pt modelId="{8AB1E92A-9742-44F6-B4F2-0E67345B80F6}" type="pres">
      <dgm:prSet presAssocID="{1648BAF9-9BFD-4C12-B4D9-B58C351116FC}" presName="linear" presStyleCnt="0">
        <dgm:presLayoutVars>
          <dgm:dir/>
          <dgm:animLvl val="lvl"/>
          <dgm:resizeHandles val="exact"/>
        </dgm:presLayoutVars>
      </dgm:prSet>
      <dgm:spPr/>
    </dgm:pt>
    <dgm:pt modelId="{E88CB21D-8C20-4161-81FA-248545906547}" type="pres">
      <dgm:prSet presAssocID="{9C630645-ADF7-456D-AD01-C35856A0CF93}" presName="parentLin" presStyleCnt="0"/>
      <dgm:spPr/>
    </dgm:pt>
    <dgm:pt modelId="{71C7DAD8-B55F-4E54-AB0F-E29D775969ED}" type="pres">
      <dgm:prSet presAssocID="{9C630645-ADF7-456D-AD01-C35856A0CF93}" presName="parentLeftMargin" presStyleLbl="node1" presStyleIdx="0" presStyleCnt="5"/>
      <dgm:spPr/>
    </dgm:pt>
    <dgm:pt modelId="{0D46BFD9-797D-4475-BA80-664B0D195296}" type="pres">
      <dgm:prSet presAssocID="{9C630645-ADF7-456D-AD01-C35856A0CF93}" presName="parentText" presStyleLbl="node1" presStyleIdx="0" presStyleCnt="5">
        <dgm:presLayoutVars>
          <dgm:chMax val="0"/>
          <dgm:bulletEnabled val="1"/>
        </dgm:presLayoutVars>
      </dgm:prSet>
      <dgm:spPr/>
    </dgm:pt>
    <dgm:pt modelId="{4BB82083-C72B-406D-B24C-46A7A17D4FE6}" type="pres">
      <dgm:prSet presAssocID="{9C630645-ADF7-456D-AD01-C35856A0CF93}" presName="negativeSpace" presStyleCnt="0"/>
      <dgm:spPr/>
    </dgm:pt>
    <dgm:pt modelId="{79DD5B0C-1F1B-4143-A2C8-703EBAD40AC7}" type="pres">
      <dgm:prSet presAssocID="{9C630645-ADF7-456D-AD01-C35856A0CF93}" presName="childText" presStyleLbl="conFgAcc1" presStyleIdx="0" presStyleCnt="5">
        <dgm:presLayoutVars>
          <dgm:bulletEnabled val="1"/>
        </dgm:presLayoutVars>
      </dgm:prSet>
      <dgm:spPr/>
    </dgm:pt>
    <dgm:pt modelId="{07E5A21A-C8BD-4FC5-AE50-CB9D65B6A14C}" type="pres">
      <dgm:prSet presAssocID="{0D0D32A8-9DB4-4660-AF34-F6AEFD4F873B}" presName="spaceBetweenRectangles" presStyleCnt="0"/>
      <dgm:spPr/>
    </dgm:pt>
    <dgm:pt modelId="{C57E68E8-1FB7-4BA8-B0CA-813691F40E34}" type="pres">
      <dgm:prSet presAssocID="{350364B8-FE7A-4D5E-AB55-5A9B525201A4}" presName="parentLin" presStyleCnt="0"/>
      <dgm:spPr/>
    </dgm:pt>
    <dgm:pt modelId="{ED2B7E24-FB49-4E6F-BA58-5AA0D0A3D817}" type="pres">
      <dgm:prSet presAssocID="{350364B8-FE7A-4D5E-AB55-5A9B525201A4}" presName="parentLeftMargin" presStyleLbl="node1" presStyleIdx="0" presStyleCnt="5"/>
      <dgm:spPr/>
    </dgm:pt>
    <dgm:pt modelId="{2EAD821B-1D59-4C60-BD01-F6A453108D68}" type="pres">
      <dgm:prSet presAssocID="{350364B8-FE7A-4D5E-AB55-5A9B525201A4}" presName="parentText" presStyleLbl="node1" presStyleIdx="1" presStyleCnt="5">
        <dgm:presLayoutVars>
          <dgm:chMax val="0"/>
          <dgm:bulletEnabled val="1"/>
        </dgm:presLayoutVars>
      </dgm:prSet>
      <dgm:spPr/>
    </dgm:pt>
    <dgm:pt modelId="{27B71362-E69B-40A0-8050-A4D8BC29B209}" type="pres">
      <dgm:prSet presAssocID="{350364B8-FE7A-4D5E-AB55-5A9B525201A4}" presName="negativeSpace" presStyleCnt="0"/>
      <dgm:spPr/>
    </dgm:pt>
    <dgm:pt modelId="{D28BC78C-0052-4E82-8B2B-5E4703C2BFFA}" type="pres">
      <dgm:prSet presAssocID="{350364B8-FE7A-4D5E-AB55-5A9B525201A4}" presName="childText" presStyleLbl="conFgAcc1" presStyleIdx="1" presStyleCnt="5">
        <dgm:presLayoutVars>
          <dgm:bulletEnabled val="1"/>
        </dgm:presLayoutVars>
      </dgm:prSet>
      <dgm:spPr/>
    </dgm:pt>
    <dgm:pt modelId="{393198B3-1F44-423E-8FAF-A830BDFBA50B}" type="pres">
      <dgm:prSet presAssocID="{BFE3A1FB-7C2E-4A86-A4DE-687CA75D35B1}" presName="spaceBetweenRectangles" presStyleCnt="0"/>
      <dgm:spPr/>
    </dgm:pt>
    <dgm:pt modelId="{22722D2C-313D-4211-940E-B394F03A19EA}" type="pres">
      <dgm:prSet presAssocID="{CB2AC90B-AFE7-47B1-BF18-3EE76EB4C274}" presName="parentLin" presStyleCnt="0"/>
      <dgm:spPr/>
    </dgm:pt>
    <dgm:pt modelId="{AEE851D3-DC68-4D6B-8E5B-A207F59F772F}" type="pres">
      <dgm:prSet presAssocID="{CB2AC90B-AFE7-47B1-BF18-3EE76EB4C274}" presName="parentLeftMargin" presStyleLbl="node1" presStyleIdx="1" presStyleCnt="5"/>
      <dgm:spPr/>
    </dgm:pt>
    <dgm:pt modelId="{FC7B8CEF-B4CE-4A03-814F-4D8908CCE357}" type="pres">
      <dgm:prSet presAssocID="{CB2AC90B-AFE7-47B1-BF18-3EE76EB4C274}" presName="parentText" presStyleLbl="node1" presStyleIdx="2" presStyleCnt="5">
        <dgm:presLayoutVars>
          <dgm:chMax val="0"/>
          <dgm:bulletEnabled val="1"/>
        </dgm:presLayoutVars>
      </dgm:prSet>
      <dgm:spPr/>
    </dgm:pt>
    <dgm:pt modelId="{AC663BC2-BB55-4533-95FA-A0BD2AEB1EB3}" type="pres">
      <dgm:prSet presAssocID="{CB2AC90B-AFE7-47B1-BF18-3EE76EB4C274}" presName="negativeSpace" presStyleCnt="0"/>
      <dgm:spPr/>
    </dgm:pt>
    <dgm:pt modelId="{C90D5A8D-3FFC-4505-8EB5-C5E1ED06A24B}" type="pres">
      <dgm:prSet presAssocID="{CB2AC90B-AFE7-47B1-BF18-3EE76EB4C274}" presName="childText" presStyleLbl="conFgAcc1" presStyleIdx="2" presStyleCnt="5">
        <dgm:presLayoutVars>
          <dgm:bulletEnabled val="1"/>
        </dgm:presLayoutVars>
      </dgm:prSet>
      <dgm:spPr/>
    </dgm:pt>
    <dgm:pt modelId="{280F238C-EA07-4B86-9E9B-5A863A199161}" type="pres">
      <dgm:prSet presAssocID="{3C4760A3-3C13-4090-88F3-48F48D087CE0}" presName="spaceBetweenRectangles" presStyleCnt="0"/>
      <dgm:spPr/>
    </dgm:pt>
    <dgm:pt modelId="{4C2EFBFD-F79F-4DAF-B3EF-C3015B607004}" type="pres">
      <dgm:prSet presAssocID="{7AC85084-93E0-407E-B91E-F5ADD4137652}" presName="parentLin" presStyleCnt="0"/>
      <dgm:spPr/>
    </dgm:pt>
    <dgm:pt modelId="{E25843BE-3E5F-4A84-963E-40817EEDAEA9}" type="pres">
      <dgm:prSet presAssocID="{7AC85084-93E0-407E-B91E-F5ADD4137652}" presName="parentLeftMargin" presStyleLbl="node1" presStyleIdx="2" presStyleCnt="5"/>
      <dgm:spPr/>
    </dgm:pt>
    <dgm:pt modelId="{95455C77-B65F-4234-A167-9BDD1959DBD0}" type="pres">
      <dgm:prSet presAssocID="{7AC85084-93E0-407E-B91E-F5ADD4137652}" presName="parentText" presStyleLbl="node1" presStyleIdx="3" presStyleCnt="5">
        <dgm:presLayoutVars>
          <dgm:chMax val="0"/>
          <dgm:bulletEnabled val="1"/>
        </dgm:presLayoutVars>
      </dgm:prSet>
      <dgm:spPr/>
    </dgm:pt>
    <dgm:pt modelId="{2C93C73F-EA16-4B92-B299-33622858BF8E}" type="pres">
      <dgm:prSet presAssocID="{7AC85084-93E0-407E-B91E-F5ADD4137652}" presName="negativeSpace" presStyleCnt="0"/>
      <dgm:spPr/>
    </dgm:pt>
    <dgm:pt modelId="{8EA6A22D-7107-4045-9B74-E388544B9D5D}" type="pres">
      <dgm:prSet presAssocID="{7AC85084-93E0-407E-B91E-F5ADD4137652}" presName="childText" presStyleLbl="conFgAcc1" presStyleIdx="3" presStyleCnt="5">
        <dgm:presLayoutVars>
          <dgm:bulletEnabled val="1"/>
        </dgm:presLayoutVars>
      </dgm:prSet>
      <dgm:spPr/>
    </dgm:pt>
    <dgm:pt modelId="{F4F1D68C-5426-496D-AC20-B84DBAE2287C}" type="pres">
      <dgm:prSet presAssocID="{5E4B2805-A667-4431-831E-7E22C445000C}" presName="spaceBetweenRectangles" presStyleCnt="0"/>
      <dgm:spPr/>
    </dgm:pt>
    <dgm:pt modelId="{22C80555-0230-4D93-A3C6-C50A0EA4A57D}" type="pres">
      <dgm:prSet presAssocID="{F12E0938-8F29-47BD-96ED-0EBD49E52A16}" presName="parentLin" presStyleCnt="0"/>
      <dgm:spPr/>
    </dgm:pt>
    <dgm:pt modelId="{4CEE5865-6191-4800-A2E5-B24AED0D9F64}" type="pres">
      <dgm:prSet presAssocID="{F12E0938-8F29-47BD-96ED-0EBD49E52A16}" presName="parentLeftMargin" presStyleLbl="node1" presStyleIdx="3" presStyleCnt="5"/>
      <dgm:spPr/>
    </dgm:pt>
    <dgm:pt modelId="{3E27C6E6-FBD5-4DC5-ACD6-223195B1C8EF}" type="pres">
      <dgm:prSet presAssocID="{F12E0938-8F29-47BD-96ED-0EBD49E52A16}" presName="parentText" presStyleLbl="node1" presStyleIdx="4" presStyleCnt="5" custScaleY="185346">
        <dgm:presLayoutVars>
          <dgm:chMax val="0"/>
          <dgm:bulletEnabled val="1"/>
        </dgm:presLayoutVars>
      </dgm:prSet>
      <dgm:spPr/>
    </dgm:pt>
    <dgm:pt modelId="{8FCEC95F-4623-42A1-B8E0-1498F8799D3E}" type="pres">
      <dgm:prSet presAssocID="{F12E0938-8F29-47BD-96ED-0EBD49E52A16}" presName="negativeSpace" presStyleCnt="0"/>
      <dgm:spPr/>
    </dgm:pt>
    <dgm:pt modelId="{0390D072-8579-4CDA-9259-EF25E9A93839}" type="pres">
      <dgm:prSet presAssocID="{F12E0938-8F29-47BD-96ED-0EBD49E52A16}" presName="childText" presStyleLbl="conFgAcc1" presStyleIdx="4" presStyleCnt="5">
        <dgm:presLayoutVars>
          <dgm:bulletEnabled val="1"/>
        </dgm:presLayoutVars>
      </dgm:prSet>
      <dgm:spPr/>
    </dgm:pt>
  </dgm:ptLst>
  <dgm:cxnLst>
    <dgm:cxn modelId="{ACD18B09-948D-4142-BB76-9D6274578C0E}" type="presOf" srcId="{CB2AC90B-AFE7-47B1-BF18-3EE76EB4C274}" destId="{FC7B8CEF-B4CE-4A03-814F-4D8908CCE357}" srcOrd="1" destOrd="0" presId="urn:microsoft.com/office/officeart/2005/8/layout/list1"/>
    <dgm:cxn modelId="{8E21A909-CB2F-4B0C-9810-B8A21EF7DE62}" srcId="{1648BAF9-9BFD-4C12-B4D9-B58C351116FC}" destId="{F12E0938-8F29-47BD-96ED-0EBD49E52A16}" srcOrd="4" destOrd="0" parTransId="{76AA9061-9083-46D8-A304-AF9B3A7BEF14}" sibTransId="{DD2C5744-31FA-4919-B52B-04E8EC9798F2}"/>
    <dgm:cxn modelId="{84211625-EB99-40AF-A0CD-0293417E58C5}" type="presOf" srcId="{9C630645-ADF7-456D-AD01-C35856A0CF93}" destId="{0D46BFD9-797D-4475-BA80-664B0D195296}" srcOrd="1" destOrd="0" presId="urn:microsoft.com/office/officeart/2005/8/layout/list1"/>
    <dgm:cxn modelId="{B78A502C-972F-46C7-98AA-BC866DA4B028}" type="presOf" srcId="{CB2AC90B-AFE7-47B1-BF18-3EE76EB4C274}" destId="{AEE851D3-DC68-4D6B-8E5B-A207F59F772F}" srcOrd="0" destOrd="0" presId="urn:microsoft.com/office/officeart/2005/8/layout/list1"/>
    <dgm:cxn modelId="{0D30DA65-F3D2-4807-BA1D-26862B5CAD85}" type="presOf" srcId="{350364B8-FE7A-4D5E-AB55-5A9B525201A4}" destId="{2EAD821B-1D59-4C60-BD01-F6A453108D68}" srcOrd="1" destOrd="0" presId="urn:microsoft.com/office/officeart/2005/8/layout/list1"/>
    <dgm:cxn modelId="{4D930C48-0C40-44DE-BD83-1A8BFA24C826}" srcId="{1648BAF9-9BFD-4C12-B4D9-B58C351116FC}" destId="{9C630645-ADF7-456D-AD01-C35856A0CF93}" srcOrd="0" destOrd="0" parTransId="{65A09CD6-CB8D-43C1-89A0-EFC19FF5FCDE}" sibTransId="{0D0D32A8-9DB4-4660-AF34-F6AEFD4F873B}"/>
    <dgm:cxn modelId="{7905A04C-26B1-42C0-8BB1-ADAE47BFA997}" type="presOf" srcId="{F12E0938-8F29-47BD-96ED-0EBD49E52A16}" destId="{4CEE5865-6191-4800-A2E5-B24AED0D9F64}" srcOrd="0" destOrd="0" presId="urn:microsoft.com/office/officeart/2005/8/layout/list1"/>
    <dgm:cxn modelId="{04AE4677-8D9A-4110-A658-C8F789F64E75}" type="presOf" srcId="{350364B8-FE7A-4D5E-AB55-5A9B525201A4}" destId="{ED2B7E24-FB49-4E6F-BA58-5AA0D0A3D817}" srcOrd="0" destOrd="0" presId="urn:microsoft.com/office/officeart/2005/8/layout/list1"/>
    <dgm:cxn modelId="{4E6C599E-D525-4C70-AEBD-E04358AD2EE8}" srcId="{1648BAF9-9BFD-4C12-B4D9-B58C351116FC}" destId="{CB2AC90B-AFE7-47B1-BF18-3EE76EB4C274}" srcOrd="2" destOrd="0" parTransId="{31B02AA4-5B35-4A2A-85FD-D4A751E7C861}" sibTransId="{3C4760A3-3C13-4090-88F3-48F48D087CE0}"/>
    <dgm:cxn modelId="{1A7D01A7-D281-4107-82C0-21B75538C13D}" srcId="{1648BAF9-9BFD-4C12-B4D9-B58C351116FC}" destId="{350364B8-FE7A-4D5E-AB55-5A9B525201A4}" srcOrd="1" destOrd="0" parTransId="{AA5261B8-D676-4897-B1CD-0086FEF95E12}" sibTransId="{BFE3A1FB-7C2E-4A86-A4DE-687CA75D35B1}"/>
    <dgm:cxn modelId="{18B0AAB7-D51B-459D-9E8F-F07781FCB0D1}" type="presOf" srcId="{1648BAF9-9BFD-4C12-B4D9-B58C351116FC}" destId="{8AB1E92A-9742-44F6-B4F2-0E67345B80F6}" srcOrd="0" destOrd="0" presId="urn:microsoft.com/office/officeart/2005/8/layout/list1"/>
    <dgm:cxn modelId="{2A440FBE-80C9-43E3-9AB8-6DF50602CE21}" type="presOf" srcId="{9C630645-ADF7-456D-AD01-C35856A0CF93}" destId="{71C7DAD8-B55F-4E54-AB0F-E29D775969ED}" srcOrd="0" destOrd="0" presId="urn:microsoft.com/office/officeart/2005/8/layout/list1"/>
    <dgm:cxn modelId="{1231CDC2-5A96-4B41-909D-C855FA301AA3}" type="presOf" srcId="{7AC85084-93E0-407E-B91E-F5ADD4137652}" destId="{E25843BE-3E5F-4A84-963E-40817EEDAEA9}" srcOrd="0" destOrd="0" presId="urn:microsoft.com/office/officeart/2005/8/layout/list1"/>
    <dgm:cxn modelId="{598022C6-CEF2-4FB5-916D-15E64CC1780B}" type="presOf" srcId="{F12E0938-8F29-47BD-96ED-0EBD49E52A16}" destId="{3E27C6E6-FBD5-4DC5-ACD6-223195B1C8EF}" srcOrd="1" destOrd="0" presId="urn:microsoft.com/office/officeart/2005/8/layout/list1"/>
    <dgm:cxn modelId="{009A11D4-BD20-4093-98B5-9703B0AB1EB9}" srcId="{1648BAF9-9BFD-4C12-B4D9-B58C351116FC}" destId="{7AC85084-93E0-407E-B91E-F5ADD4137652}" srcOrd="3" destOrd="0" parTransId="{D1376FFD-51AF-46F7-A280-B261A2745F7B}" sibTransId="{5E4B2805-A667-4431-831E-7E22C445000C}"/>
    <dgm:cxn modelId="{77D11FE2-6DF0-4B90-B3A6-13D93B7AB3AC}" type="presOf" srcId="{7AC85084-93E0-407E-B91E-F5ADD4137652}" destId="{95455C77-B65F-4234-A167-9BDD1959DBD0}" srcOrd="1" destOrd="0" presId="urn:microsoft.com/office/officeart/2005/8/layout/list1"/>
    <dgm:cxn modelId="{AF4D3699-7FCF-42C7-BC54-2D628799DB10}" type="presParOf" srcId="{8AB1E92A-9742-44F6-B4F2-0E67345B80F6}" destId="{E88CB21D-8C20-4161-81FA-248545906547}" srcOrd="0" destOrd="0" presId="urn:microsoft.com/office/officeart/2005/8/layout/list1"/>
    <dgm:cxn modelId="{C35B8B5E-4B1C-48C7-B8EC-ECF8D59874FF}" type="presParOf" srcId="{E88CB21D-8C20-4161-81FA-248545906547}" destId="{71C7DAD8-B55F-4E54-AB0F-E29D775969ED}" srcOrd="0" destOrd="0" presId="urn:microsoft.com/office/officeart/2005/8/layout/list1"/>
    <dgm:cxn modelId="{B2E8A18E-E023-4469-A777-06A8A1294DB9}" type="presParOf" srcId="{E88CB21D-8C20-4161-81FA-248545906547}" destId="{0D46BFD9-797D-4475-BA80-664B0D195296}" srcOrd="1" destOrd="0" presId="urn:microsoft.com/office/officeart/2005/8/layout/list1"/>
    <dgm:cxn modelId="{C9B59620-BEBF-49BA-87A3-3FA713EFD2F0}" type="presParOf" srcId="{8AB1E92A-9742-44F6-B4F2-0E67345B80F6}" destId="{4BB82083-C72B-406D-B24C-46A7A17D4FE6}" srcOrd="1" destOrd="0" presId="urn:microsoft.com/office/officeart/2005/8/layout/list1"/>
    <dgm:cxn modelId="{74332BCD-B5DB-4734-85F0-910FB847207E}" type="presParOf" srcId="{8AB1E92A-9742-44F6-B4F2-0E67345B80F6}" destId="{79DD5B0C-1F1B-4143-A2C8-703EBAD40AC7}" srcOrd="2" destOrd="0" presId="urn:microsoft.com/office/officeart/2005/8/layout/list1"/>
    <dgm:cxn modelId="{BDC9734D-395A-47A9-AEB6-77047B5D6270}" type="presParOf" srcId="{8AB1E92A-9742-44F6-B4F2-0E67345B80F6}" destId="{07E5A21A-C8BD-4FC5-AE50-CB9D65B6A14C}" srcOrd="3" destOrd="0" presId="urn:microsoft.com/office/officeart/2005/8/layout/list1"/>
    <dgm:cxn modelId="{FE5B924C-316D-49A6-8983-D13D5CC1D60A}" type="presParOf" srcId="{8AB1E92A-9742-44F6-B4F2-0E67345B80F6}" destId="{C57E68E8-1FB7-4BA8-B0CA-813691F40E34}" srcOrd="4" destOrd="0" presId="urn:microsoft.com/office/officeart/2005/8/layout/list1"/>
    <dgm:cxn modelId="{7975B6E6-48BD-418A-85DD-ADBBF99B0C90}" type="presParOf" srcId="{C57E68E8-1FB7-4BA8-B0CA-813691F40E34}" destId="{ED2B7E24-FB49-4E6F-BA58-5AA0D0A3D817}" srcOrd="0" destOrd="0" presId="urn:microsoft.com/office/officeart/2005/8/layout/list1"/>
    <dgm:cxn modelId="{174A4B3E-7708-454D-9901-78CEB51CEA48}" type="presParOf" srcId="{C57E68E8-1FB7-4BA8-B0CA-813691F40E34}" destId="{2EAD821B-1D59-4C60-BD01-F6A453108D68}" srcOrd="1" destOrd="0" presId="urn:microsoft.com/office/officeart/2005/8/layout/list1"/>
    <dgm:cxn modelId="{31BF3D8B-DC2F-4B9F-8BDB-48AAA9B637D7}" type="presParOf" srcId="{8AB1E92A-9742-44F6-B4F2-0E67345B80F6}" destId="{27B71362-E69B-40A0-8050-A4D8BC29B209}" srcOrd="5" destOrd="0" presId="urn:microsoft.com/office/officeart/2005/8/layout/list1"/>
    <dgm:cxn modelId="{FE863C44-557A-4DBB-A658-FB7444F49512}" type="presParOf" srcId="{8AB1E92A-9742-44F6-B4F2-0E67345B80F6}" destId="{D28BC78C-0052-4E82-8B2B-5E4703C2BFFA}" srcOrd="6" destOrd="0" presId="urn:microsoft.com/office/officeart/2005/8/layout/list1"/>
    <dgm:cxn modelId="{D7EFC33D-836B-4647-A913-C8D3CF62A9AF}" type="presParOf" srcId="{8AB1E92A-9742-44F6-B4F2-0E67345B80F6}" destId="{393198B3-1F44-423E-8FAF-A830BDFBA50B}" srcOrd="7" destOrd="0" presId="urn:microsoft.com/office/officeart/2005/8/layout/list1"/>
    <dgm:cxn modelId="{23542DBB-BD54-41C6-94E3-0F8FAE52960F}" type="presParOf" srcId="{8AB1E92A-9742-44F6-B4F2-0E67345B80F6}" destId="{22722D2C-313D-4211-940E-B394F03A19EA}" srcOrd="8" destOrd="0" presId="urn:microsoft.com/office/officeart/2005/8/layout/list1"/>
    <dgm:cxn modelId="{A2D0498F-5751-4424-ABAD-84197626A603}" type="presParOf" srcId="{22722D2C-313D-4211-940E-B394F03A19EA}" destId="{AEE851D3-DC68-4D6B-8E5B-A207F59F772F}" srcOrd="0" destOrd="0" presId="urn:microsoft.com/office/officeart/2005/8/layout/list1"/>
    <dgm:cxn modelId="{3B715596-FFFF-4422-8F98-5869AEE8E843}" type="presParOf" srcId="{22722D2C-313D-4211-940E-B394F03A19EA}" destId="{FC7B8CEF-B4CE-4A03-814F-4D8908CCE357}" srcOrd="1" destOrd="0" presId="urn:microsoft.com/office/officeart/2005/8/layout/list1"/>
    <dgm:cxn modelId="{03BEED5F-4882-4F27-BC65-031BE86B8A4B}" type="presParOf" srcId="{8AB1E92A-9742-44F6-B4F2-0E67345B80F6}" destId="{AC663BC2-BB55-4533-95FA-A0BD2AEB1EB3}" srcOrd="9" destOrd="0" presId="urn:microsoft.com/office/officeart/2005/8/layout/list1"/>
    <dgm:cxn modelId="{16353734-325E-4529-9190-9C0315AAA8BA}" type="presParOf" srcId="{8AB1E92A-9742-44F6-B4F2-0E67345B80F6}" destId="{C90D5A8D-3FFC-4505-8EB5-C5E1ED06A24B}" srcOrd="10" destOrd="0" presId="urn:microsoft.com/office/officeart/2005/8/layout/list1"/>
    <dgm:cxn modelId="{8C7B5AD4-E9EF-4EDF-BDBA-E08AB4BD77C8}" type="presParOf" srcId="{8AB1E92A-9742-44F6-B4F2-0E67345B80F6}" destId="{280F238C-EA07-4B86-9E9B-5A863A199161}" srcOrd="11" destOrd="0" presId="urn:microsoft.com/office/officeart/2005/8/layout/list1"/>
    <dgm:cxn modelId="{95C78BC2-5940-47B9-B6E6-951CE1CE87CB}" type="presParOf" srcId="{8AB1E92A-9742-44F6-B4F2-0E67345B80F6}" destId="{4C2EFBFD-F79F-4DAF-B3EF-C3015B607004}" srcOrd="12" destOrd="0" presId="urn:microsoft.com/office/officeart/2005/8/layout/list1"/>
    <dgm:cxn modelId="{34029C4B-4FE6-47DC-B00F-B24E29BF6511}" type="presParOf" srcId="{4C2EFBFD-F79F-4DAF-B3EF-C3015B607004}" destId="{E25843BE-3E5F-4A84-963E-40817EEDAEA9}" srcOrd="0" destOrd="0" presId="urn:microsoft.com/office/officeart/2005/8/layout/list1"/>
    <dgm:cxn modelId="{6892B5E8-0C6E-465C-AFC2-80C2B2FB3EEE}" type="presParOf" srcId="{4C2EFBFD-F79F-4DAF-B3EF-C3015B607004}" destId="{95455C77-B65F-4234-A167-9BDD1959DBD0}" srcOrd="1" destOrd="0" presId="urn:microsoft.com/office/officeart/2005/8/layout/list1"/>
    <dgm:cxn modelId="{22CF2B28-04BA-4B96-A244-AD49EBCC76B7}" type="presParOf" srcId="{8AB1E92A-9742-44F6-B4F2-0E67345B80F6}" destId="{2C93C73F-EA16-4B92-B299-33622858BF8E}" srcOrd="13" destOrd="0" presId="urn:microsoft.com/office/officeart/2005/8/layout/list1"/>
    <dgm:cxn modelId="{697D18FD-7CC0-4D58-A5F9-DFE607E11D45}" type="presParOf" srcId="{8AB1E92A-9742-44F6-B4F2-0E67345B80F6}" destId="{8EA6A22D-7107-4045-9B74-E388544B9D5D}" srcOrd="14" destOrd="0" presId="urn:microsoft.com/office/officeart/2005/8/layout/list1"/>
    <dgm:cxn modelId="{19AAA5D5-5633-41B7-9F0B-8801A9AD2C31}" type="presParOf" srcId="{8AB1E92A-9742-44F6-B4F2-0E67345B80F6}" destId="{F4F1D68C-5426-496D-AC20-B84DBAE2287C}" srcOrd="15" destOrd="0" presId="urn:microsoft.com/office/officeart/2005/8/layout/list1"/>
    <dgm:cxn modelId="{E08E1ED3-C357-4939-AB72-5A98C18043FC}" type="presParOf" srcId="{8AB1E92A-9742-44F6-B4F2-0E67345B80F6}" destId="{22C80555-0230-4D93-A3C6-C50A0EA4A57D}" srcOrd="16" destOrd="0" presId="urn:microsoft.com/office/officeart/2005/8/layout/list1"/>
    <dgm:cxn modelId="{DAE0813D-A41B-4144-BF64-8773A019144D}" type="presParOf" srcId="{22C80555-0230-4D93-A3C6-C50A0EA4A57D}" destId="{4CEE5865-6191-4800-A2E5-B24AED0D9F64}" srcOrd="0" destOrd="0" presId="urn:microsoft.com/office/officeart/2005/8/layout/list1"/>
    <dgm:cxn modelId="{F953D2E5-1779-4F8C-962E-E75C4ABFB14B}" type="presParOf" srcId="{22C80555-0230-4D93-A3C6-C50A0EA4A57D}" destId="{3E27C6E6-FBD5-4DC5-ACD6-223195B1C8EF}" srcOrd="1" destOrd="0" presId="urn:microsoft.com/office/officeart/2005/8/layout/list1"/>
    <dgm:cxn modelId="{BE076EBF-F6EF-4693-A183-B0B9C5049041}" type="presParOf" srcId="{8AB1E92A-9742-44F6-B4F2-0E67345B80F6}" destId="{8FCEC95F-4623-42A1-B8E0-1498F8799D3E}" srcOrd="17" destOrd="0" presId="urn:microsoft.com/office/officeart/2005/8/layout/list1"/>
    <dgm:cxn modelId="{A647D1C9-72C8-4BAB-88D4-4EA23DCBBFF5}" type="presParOf" srcId="{8AB1E92A-9742-44F6-B4F2-0E67345B80F6}" destId="{0390D072-8579-4CDA-9259-EF25E9A93839}" srcOrd="18"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D5B0C-1F1B-4143-A2C8-703EBAD40AC7}">
      <dsp:nvSpPr>
        <dsp:cNvPr id="0" name=""/>
        <dsp:cNvSpPr/>
      </dsp:nvSpPr>
      <dsp:spPr>
        <a:xfrm>
          <a:off x="0" y="35874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6BFD9-797D-4475-BA80-664B0D195296}">
      <dsp:nvSpPr>
        <dsp:cNvPr id="0" name=""/>
        <dsp:cNvSpPr/>
      </dsp:nvSpPr>
      <dsp:spPr>
        <a:xfrm>
          <a:off x="210495" y="107827"/>
          <a:ext cx="2946942" cy="5018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电子邮件</a:t>
          </a:r>
        </a:p>
      </dsp:txBody>
      <dsp:txXfrm>
        <a:off x="234993" y="132325"/>
        <a:ext cx="2897946" cy="452844"/>
      </dsp:txXfrm>
    </dsp:sp>
    <dsp:sp modelId="{D28BC78C-0052-4E82-8B2B-5E4703C2BFFA}">
      <dsp:nvSpPr>
        <dsp:cNvPr id="0" name=""/>
        <dsp:cNvSpPr/>
      </dsp:nvSpPr>
      <dsp:spPr>
        <a:xfrm>
          <a:off x="0" y="112986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67816"/>
              <a:satOff val="1294"/>
              <a:lumOff val="57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D821B-1D59-4C60-BD01-F6A453108D68}">
      <dsp:nvSpPr>
        <dsp:cNvPr id="0" name=""/>
        <dsp:cNvSpPr/>
      </dsp:nvSpPr>
      <dsp:spPr>
        <a:xfrm>
          <a:off x="210495" y="878947"/>
          <a:ext cx="2946942" cy="501840"/>
        </a:xfrm>
        <a:prstGeom prst="roundRect">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en-US" sz="2000" b="1" kern="1200" dirty="0">
              <a:latin typeface="+mn-lt"/>
              <a:ea typeface="+mn-ea"/>
              <a:cs typeface="+mn-ea"/>
              <a:sym typeface="+mn-lt"/>
            </a:rPr>
            <a:t>Web</a:t>
          </a:r>
          <a:endParaRPr lang="zh-CN" sz="2000" b="1" kern="1200" dirty="0">
            <a:latin typeface="+mn-lt"/>
            <a:ea typeface="+mn-ea"/>
            <a:cs typeface="+mn-ea"/>
            <a:sym typeface="+mn-lt"/>
          </a:endParaRPr>
        </a:p>
      </dsp:txBody>
      <dsp:txXfrm>
        <a:off x="234993" y="903445"/>
        <a:ext cx="2897946" cy="452844"/>
      </dsp:txXfrm>
    </dsp:sp>
    <dsp:sp modelId="{C90D5A8D-3FFC-4505-8EB5-C5E1ED06A24B}">
      <dsp:nvSpPr>
        <dsp:cNvPr id="0" name=""/>
        <dsp:cNvSpPr/>
      </dsp:nvSpPr>
      <dsp:spPr>
        <a:xfrm>
          <a:off x="0" y="1900988"/>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B8CEF-B4CE-4A03-814F-4D8908CCE357}">
      <dsp:nvSpPr>
        <dsp:cNvPr id="0" name=""/>
        <dsp:cNvSpPr/>
      </dsp:nvSpPr>
      <dsp:spPr>
        <a:xfrm>
          <a:off x="210495" y="1650067"/>
          <a:ext cx="2946942" cy="501840"/>
        </a:xfrm>
        <a:prstGeom prst="roundRect">
          <a:avLst/>
        </a:prstGeom>
        <a:solidFill>
          <a:schemeClr val="accent1">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即时讯息</a:t>
          </a:r>
        </a:p>
      </dsp:txBody>
      <dsp:txXfrm>
        <a:off x="234993" y="1674565"/>
        <a:ext cx="2897946" cy="452844"/>
      </dsp:txXfrm>
    </dsp:sp>
    <dsp:sp modelId="{8EA6A22D-7107-4045-9B74-E388544B9D5D}">
      <dsp:nvSpPr>
        <dsp:cNvPr id="0" name=""/>
        <dsp:cNvSpPr/>
      </dsp:nvSpPr>
      <dsp:spPr>
        <a:xfrm>
          <a:off x="0" y="267210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203448"/>
              <a:satOff val="3881"/>
              <a:lumOff val="171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55C77-B65F-4234-A167-9BDD1959DBD0}">
      <dsp:nvSpPr>
        <dsp:cNvPr id="0" name=""/>
        <dsp:cNvSpPr/>
      </dsp:nvSpPr>
      <dsp:spPr>
        <a:xfrm>
          <a:off x="210495" y="2421187"/>
          <a:ext cx="2946942" cy="501840"/>
        </a:xfrm>
        <a:prstGeom prst="roundRect">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远程登陆</a:t>
          </a:r>
        </a:p>
      </dsp:txBody>
      <dsp:txXfrm>
        <a:off x="234993" y="2445685"/>
        <a:ext cx="2897946" cy="452844"/>
      </dsp:txXfrm>
    </dsp:sp>
    <dsp:sp modelId="{0390D072-8579-4CDA-9259-EF25E9A93839}">
      <dsp:nvSpPr>
        <dsp:cNvPr id="0" name=""/>
        <dsp:cNvSpPr/>
      </dsp:nvSpPr>
      <dsp:spPr>
        <a:xfrm>
          <a:off x="0" y="3443228"/>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7C6E6-FBD5-4DC5-ACD6-223195B1C8EF}">
      <dsp:nvSpPr>
        <dsp:cNvPr id="0" name=""/>
        <dsp:cNvSpPr/>
      </dsp:nvSpPr>
      <dsp:spPr>
        <a:xfrm>
          <a:off x="210495" y="3192308"/>
          <a:ext cx="2946942" cy="501840"/>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en-US" sz="2000" b="1" kern="1200" dirty="0">
              <a:latin typeface="+mn-lt"/>
              <a:ea typeface="+mn-ea"/>
              <a:cs typeface="+mn-ea"/>
              <a:sym typeface="+mn-lt"/>
            </a:rPr>
            <a:t>P2P</a:t>
          </a:r>
          <a:r>
            <a:rPr lang="zh-CN" sz="2000" b="1" kern="1200" dirty="0">
              <a:latin typeface="+mn-lt"/>
              <a:ea typeface="+mn-ea"/>
              <a:cs typeface="+mn-ea"/>
              <a:sym typeface="+mn-lt"/>
            </a:rPr>
            <a:t>文件共享</a:t>
          </a:r>
        </a:p>
      </dsp:txBody>
      <dsp:txXfrm>
        <a:off x="234993" y="3216806"/>
        <a:ext cx="289794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D5B0C-1F1B-4143-A2C8-703EBAD40AC7}">
      <dsp:nvSpPr>
        <dsp:cNvPr id="0" name=""/>
        <dsp:cNvSpPr/>
      </dsp:nvSpPr>
      <dsp:spPr>
        <a:xfrm>
          <a:off x="0" y="3198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6BFD9-797D-4475-BA80-664B0D195296}">
      <dsp:nvSpPr>
        <dsp:cNvPr id="0" name=""/>
        <dsp:cNvSpPr/>
      </dsp:nvSpPr>
      <dsp:spPr>
        <a:xfrm>
          <a:off x="228701" y="98406"/>
          <a:ext cx="3201816" cy="4428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多用户网络游戏</a:t>
          </a:r>
        </a:p>
      </dsp:txBody>
      <dsp:txXfrm>
        <a:off x="250317" y="120022"/>
        <a:ext cx="3158584" cy="399568"/>
      </dsp:txXfrm>
    </dsp:sp>
    <dsp:sp modelId="{D28BC78C-0052-4E82-8B2B-5E4703C2BFFA}">
      <dsp:nvSpPr>
        <dsp:cNvPr id="0" name=""/>
        <dsp:cNvSpPr/>
      </dsp:nvSpPr>
      <dsp:spPr>
        <a:xfrm>
          <a:off x="0" y="10002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67816"/>
              <a:satOff val="1294"/>
              <a:lumOff val="57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D821B-1D59-4C60-BD01-F6A453108D68}">
      <dsp:nvSpPr>
        <dsp:cNvPr id="0" name=""/>
        <dsp:cNvSpPr/>
      </dsp:nvSpPr>
      <dsp:spPr>
        <a:xfrm>
          <a:off x="228701" y="778806"/>
          <a:ext cx="3201816" cy="442800"/>
        </a:xfrm>
        <a:prstGeom prst="roundRect">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流式存储视频片段</a:t>
          </a:r>
        </a:p>
      </dsp:txBody>
      <dsp:txXfrm>
        <a:off x="250317" y="800422"/>
        <a:ext cx="3158584" cy="399568"/>
      </dsp:txXfrm>
    </dsp:sp>
    <dsp:sp modelId="{C90D5A8D-3FFC-4505-8EB5-C5E1ED06A24B}">
      <dsp:nvSpPr>
        <dsp:cNvPr id="0" name=""/>
        <dsp:cNvSpPr/>
      </dsp:nvSpPr>
      <dsp:spPr>
        <a:xfrm>
          <a:off x="0" y="16806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B8CEF-B4CE-4A03-814F-4D8908CCE357}">
      <dsp:nvSpPr>
        <dsp:cNvPr id="0" name=""/>
        <dsp:cNvSpPr/>
      </dsp:nvSpPr>
      <dsp:spPr>
        <a:xfrm>
          <a:off x="228701" y="1459206"/>
          <a:ext cx="3201816" cy="442800"/>
        </a:xfrm>
        <a:prstGeom prst="roundRect">
          <a:avLst/>
        </a:prstGeom>
        <a:solidFill>
          <a:schemeClr val="accent1">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因特网电话</a:t>
          </a:r>
        </a:p>
      </dsp:txBody>
      <dsp:txXfrm>
        <a:off x="250317" y="1480822"/>
        <a:ext cx="3158584" cy="399568"/>
      </dsp:txXfrm>
    </dsp:sp>
    <dsp:sp modelId="{8EA6A22D-7107-4045-9B74-E388544B9D5D}">
      <dsp:nvSpPr>
        <dsp:cNvPr id="0" name=""/>
        <dsp:cNvSpPr/>
      </dsp:nvSpPr>
      <dsp:spPr>
        <a:xfrm>
          <a:off x="0" y="23610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203448"/>
              <a:satOff val="3881"/>
              <a:lumOff val="171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55C77-B65F-4234-A167-9BDD1959DBD0}">
      <dsp:nvSpPr>
        <dsp:cNvPr id="0" name=""/>
        <dsp:cNvSpPr/>
      </dsp:nvSpPr>
      <dsp:spPr>
        <a:xfrm>
          <a:off x="228701" y="2139606"/>
          <a:ext cx="3201816" cy="442800"/>
        </a:xfrm>
        <a:prstGeom prst="roundRect">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实时视频会议</a:t>
          </a:r>
        </a:p>
      </dsp:txBody>
      <dsp:txXfrm>
        <a:off x="250317" y="2161222"/>
        <a:ext cx="3158584" cy="399568"/>
      </dsp:txXfrm>
    </dsp:sp>
    <dsp:sp modelId="{0390D072-8579-4CDA-9259-EF25E9A93839}">
      <dsp:nvSpPr>
        <dsp:cNvPr id="0" name=""/>
        <dsp:cNvSpPr/>
      </dsp:nvSpPr>
      <dsp:spPr>
        <a:xfrm>
          <a:off x="0" y="3419319"/>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7C6E6-FBD5-4DC5-ACD6-223195B1C8EF}">
      <dsp:nvSpPr>
        <dsp:cNvPr id="0" name=""/>
        <dsp:cNvSpPr/>
      </dsp:nvSpPr>
      <dsp:spPr>
        <a:xfrm>
          <a:off x="228701" y="2820006"/>
          <a:ext cx="3201816" cy="820712"/>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在两台计算机之间的两个帐户之间的文件传输</a:t>
          </a:r>
        </a:p>
      </dsp:txBody>
      <dsp:txXfrm>
        <a:off x="268765" y="2860070"/>
        <a:ext cx="3121688" cy="7405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image" Target="../media/image10.wmf"/><Relationship Id="rId7" Type="http://schemas.openxmlformats.org/officeDocument/2006/relationships/image" Target="../media/image9.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5" Type="http://schemas.openxmlformats.org/officeDocument/2006/relationships/image" Target="../media/image17.wmf"/><Relationship Id="rId14" Type="http://schemas.openxmlformats.org/officeDocument/2006/relationships/image" Target="../media/image16.wmf"/><Relationship Id="rId13" Type="http://schemas.openxmlformats.org/officeDocument/2006/relationships/image" Target="../media/image15.wmf"/><Relationship Id="rId12" Type="http://schemas.openxmlformats.org/officeDocument/2006/relationships/image" Target="../media/image14.wmf"/><Relationship Id="rId11" Type="http://schemas.openxmlformats.org/officeDocument/2006/relationships/image" Target="../media/image13.wmf"/><Relationship Id="rId10" Type="http://schemas.openxmlformats.org/officeDocument/2006/relationships/image" Target="../media/image12.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image" Target="../media/image25.wmf"/><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5" Type="http://schemas.openxmlformats.org/officeDocument/2006/relationships/image" Target="../media/image32.wmf"/><Relationship Id="rId14" Type="http://schemas.openxmlformats.org/officeDocument/2006/relationships/image" Target="../media/image31.wmf"/><Relationship Id="rId13" Type="http://schemas.openxmlformats.org/officeDocument/2006/relationships/image" Target="../media/image30.wmf"/><Relationship Id="rId12" Type="http://schemas.openxmlformats.org/officeDocument/2006/relationships/image" Target="../media/image29.wmf"/><Relationship Id="rId11" Type="http://schemas.openxmlformats.org/officeDocument/2006/relationships/image" Target="../media/image28.wmf"/><Relationship Id="rId10" Type="http://schemas.openxmlformats.org/officeDocument/2006/relationships/image" Target="../media/image27.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22.vml.rels><?xml version="1.0" encoding="UTF-8" standalone="yes"?>
<Relationships xmlns="http://schemas.openxmlformats.org/package/2006/relationships"><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41.wmf"/><Relationship Id="rId8" Type="http://schemas.openxmlformats.org/officeDocument/2006/relationships/image" Target="../media/image40.wmf"/><Relationship Id="rId7" Type="http://schemas.openxmlformats.org/officeDocument/2006/relationships/image" Target="../media/image39.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5" Type="http://schemas.openxmlformats.org/officeDocument/2006/relationships/image" Target="../media/image47.wmf"/><Relationship Id="rId14" Type="http://schemas.openxmlformats.org/officeDocument/2006/relationships/image" Target="../media/image46.wmf"/><Relationship Id="rId13" Type="http://schemas.openxmlformats.org/officeDocument/2006/relationships/image" Target="../media/image45.wmf"/><Relationship Id="rId12" Type="http://schemas.openxmlformats.org/officeDocument/2006/relationships/image" Target="../media/image44.wmf"/><Relationship Id="rId11" Type="http://schemas.openxmlformats.org/officeDocument/2006/relationships/image" Target="../media/image43.wmf"/><Relationship Id="rId10" Type="http://schemas.openxmlformats.org/officeDocument/2006/relationships/image" Target="../media/image42.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nblogs.com/moon-lee/p/12359183.html" TargetMode="Externa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nblogs.com/moon-lee/p/12359183.html"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5F87D40-72F0-4384-B962-2DB024AE6596}"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2A8C5794-8443-46C2-97E3-31C952D0763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40963" name="Rectangle 2"/>
          <p:cNvSpPr>
            <a:spLocks noGrp="1" noRot="1" noChangeAspect="1" noChangeArrowheads="1" noTextEdit="1"/>
          </p:cNvSpPr>
          <p:nvPr>
            <p:ph type="sldImg"/>
          </p:nvPr>
        </p:nvSpPr>
        <p:spPr>
          <a:ln cap="flat"/>
        </p:spPr>
      </p:sp>
      <p:sp>
        <p:nvSpPr>
          <p:cNvPr id="409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描述在网络通信过程中使用的标识方式：</a:t>
            </a:r>
            <a:r>
              <a:rPr lang="en-US" altLang="zh-CN"/>
              <a:t>IP</a:t>
            </a:r>
            <a:r>
              <a:rPr lang="zh-CN" altLang="en-US"/>
              <a:t>地址和端口号。</a:t>
            </a:r>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实例描述如何添加新的域名，并讲解数据库中</a:t>
            </a:r>
            <a:r>
              <a:rPr lang="en-US" altLang="zh-CN" dirty="0"/>
              <a:t>DNS</a:t>
            </a:r>
            <a:r>
              <a:rPr lang="zh-CN" altLang="en-US" dirty="0"/>
              <a:t>记录的变化情况</a:t>
            </a:r>
            <a:endParaRPr lang="zh-CN" altLang="en-US" dirty="0"/>
          </a:p>
          <a:p>
            <a:pPr eaLnBrk="1" hangingPunct="1"/>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实例描述如何添加新的域名，并讲解数据库中</a:t>
            </a:r>
            <a:r>
              <a:rPr lang="en-US" altLang="zh-CN" dirty="0"/>
              <a:t>DNS</a:t>
            </a:r>
            <a:r>
              <a:rPr lang="zh-CN" altLang="en-US" dirty="0"/>
              <a:t>记录的变化情况</a:t>
            </a:r>
            <a:endParaRPr lang="zh-CN" altLang="en-US" dirty="0"/>
          </a:p>
          <a:p>
            <a:pPr eaLnBrk="1" hangingPunct="1"/>
            <a:endParaRPr lang="zh-CN"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实例描述如何添加新的域名，并讲解数据库中</a:t>
            </a:r>
            <a:r>
              <a:rPr lang="en-US" altLang="zh-CN" dirty="0"/>
              <a:t>DNS</a:t>
            </a:r>
            <a:r>
              <a:rPr lang="zh-CN" altLang="en-US" dirty="0"/>
              <a:t>记录的变化情况</a:t>
            </a:r>
            <a:endParaRPr lang="zh-CN" altLang="en-US" dirty="0"/>
          </a:p>
          <a:p>
            <a:pPr eaLnBrk="1" hangingPunct="1"/>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域名劫持是互联网攻击的一种方式，通过攻击域名解析服务器（</a:t>
            </a:r>
            <a:r>
              <a:rPr lang="en-US" altLang="zh-CN" dirty="0"/>
              <a:t>DNS</a:t>
            </a:r>
            <a:r>
              <a:rPr lang="zh-CN" altLang="en-US" dirty="0"/>
              <a:t>），或伪造域名解析服务器（</a:t>
            </a:r>
            <a:r>
              <a:rPr lang="en-US" altLang="zh-CN" dirty="0"/>
              <a:t>DNS</a:t>
            </a:r>
            <a:r>
              <a:rPr lang="zh-CN" altLang="en-US" dirty="0"/>
              <a:t>）的方法，把目标网站域名解析到错误的地址从而实现用户无法访问目标网站，或者访问恶意网站的目的。</a:t>
            </a:r>
            <a:endParaRPr lang="en-US" altLang="zh-CN" dirty="0"/>
          </a:p>
          <a:p>
            <a:endParaRPr lang="en-US" dirty="0"/>
          </a:p>
          <a:p>
            <a:r>
              <a:rPr lang="en-US" dirty="0"/>
              <a:t>DNS</a:t>
            </a:r>
            <a:r>
              <a:rPr lang="zh-CN" altLang="en-US" dirty="0"/>
              <a:t>是如何被劫持的？</a:t>
            </a:r>
            <a:r>
              <a:rPr lang="en-US" altLang="zh-CN" dirty="0"/>
              <a:t>https://baijiahao.baidu.com/s?id=1623434144833493787&amp;wfr=spider&amp;for=pc</a:t>
            </a:r>
            <a:endParaRPr lang="en-US" altLang="zh-CN" dirty="0"/>
          </a:p>
          <a:p>
            <a:r>
              <a:rPr lang="zh-CN" altLang="en-US" dirty="0"/>
              <a:t>事实上，前面讲过的两种</a:t>
            </a:r>
            <a:r>
              <a:rPr lang="en-US" altLang="zh-CN" dirty="0"/>
              <a:t>DNS</a:t>
            </a:r>
            <a:r>
              <a:rPr lang="zh-CN" altLang="en-US" dirty="0"/>
              <a:t>解析流程中，每一步都有可能被劫持。例如：家用路由器被黑（家用路由器就是个本地</a:t>
            </a:r>
            <a:r>
              <a:rPr lang="en-US" altLang="zh-CN" dirty="0"/>
              <a:t>DNS</a:t>
            </a:r>
            <a:r>
              <a:rPr lang="zh-CN" altLang="en-US" dirty="0"/>
              <a:t>代理），</a:t>
            </a:r>
            <a:r>
              <a:rPr lang="en-US" altLang="zh-CN" dirty="0"/>
              <a:t>ISP</a:t>
            </a:r>
            <a:r>
              <a:rPr lang="zh-CN" altLang="en-US" dirty="0"/>
              <a:t>劫持后加入广告，等等。</a:t>
            </a:r>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56FF00-FAF0-2842-9681-7D086E2DF0F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7090" name="Rectangle 2"/>
          <p:cNvSpPr>
            <a:spLocks noGrp="1" noRot="1" noChangeAspect="1" noChangeArrowheads="1" noTextEdit="1"/>
          </p:cNvSpPr>
          <p:nvPr>
            <p:ph type="sldImg"/>
          </p:nvPr>
        </p:nvSpPr>
        <p:spPr>
          <a:ln cap="flat"/>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093635D-3138-9B4A-B129-A004D2B6109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2450" name="Rectangle 2"/>
          <p:cNvSpPr>
            <a:spLocks noGrp="1" noRot="1" noChangeAspect="1" noChangeArrowheads="1" noTextEdit="1"/>
          </p:cNvSpPr>
          <p:nvPr>
            <p:ph type="sldImg"/>
          </p:nvPr>
        </p:nvSpPr>
        <p:spPr>
          <a:ln cap="flat"/>
        </p:spPr>
      </p:sp>
      <p:sp>
        <p:nvSpPr>
          <p:cNvPr id="232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P2P</a:t>
            </a:r>
            <a:r>
              <a:rPr lang="zh-CN" altLang="en-US"/>
              <a:t>文件共享的案例，回顾应用层编程的体系结构描述。</a:t>
            </a:r>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552D1A7-4F5A-AB46-9363-BA8ACE9FFF52}"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4498" name="Rectangle 2"/>
          <p:cNvSpPr>
            <a:spLocks noGrp="1" noRot="1" noChangeAspect="1" noChangeArrowheads="1" noTextEdit="1"/>
          </p:cNvSpPr>
          <p:nvPr>
            <p:ph type="sldImg"/>
          </p:nvPr>
        </p:nvSpPr>
        <p:spPr>
          <a:ln cap="flat"/>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实例讲解集中式目录的</a:t>
            </a:r>
            <a:r>
              <a:rPr lang="en-US" altLang="zh-CN"/>
              <a:t>P2P</a:t>
            </a:r>
            <a:r>
              <a:rPr lang="zh-CN" altLang="en-US"/>
              <a:t>文件共享</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D0BDEBB-3B69-4EC8-861A-E09FDEED57E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43011" name="Rectangle 2"/>
          <p:cNvSpPr>
            <a:spLocks noGrp="1" noRot="1" noChangeAspect="1" noChangeArrowheads="1" noTextEdit="1"/>
          </p:cNvSpPr>
          <p:nvPr>
            <p:ph type="sldImg"/>
          </p:nvPr>
        </p:nvSpPr>
        <p:spPr>
          <a:ln cap="flat"/>
        </p:spPr>
      </p:sp>
      <p:sp>
        <p:nvSpPr>
          <p:cNvPr id="430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联系协议的概念和基本要素分析应用层协议实现的功能需求</a:t>
            </a:r>
            <a:r>
              <a:rPr lang="en-US" altLang="zh-CN"/>
              <a:t>,</a:t>
            </a:r>
            <a:r>
              <a:rPr lang="zh-CN" altLang="en-US"/>
              <a:t>简单说明应用层的两类协议：公共领域协议和专用协议。</a:t>
            </a:r>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总结在集中式目录中存在的问题</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D21E8CE-9CC8-49CD-83DC-F491AC292ADE}"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介绍全分布式</a:t>
            </a:r>
            <a:r>
              <a:rPr lang="en-US" altLang="zh-CN"/>
              <a:t>P2P</a:t>
            </a:r>
            <a:r>
              <a:rPr lang="zh-CN" altLang="en-US"/>
              <a:t>文件共享技术及其响应的协议。</a:t>
            </a:r>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描述服务请求和响应的过程。</a:t>
            </a:r>
            <a:endParaRPr lang="zh-CN" altLang="en-US" dirty="0"/>
          </a:p>
          <a:p>
            <a:pPr eaLnBrk="1" hangingPunct="1"/>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描述如何建立对等方列表</a:t>
            </a:r>
            <a:endParaRPr lang="zh-CN" altLang="en-US" dirty="0"/>
          </a:p>
          <a:p>
            <a:pPr eaLnBrk="1" hangingPunct="1"/>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描述如何建立对等方列表</a:t>
            </a:r>
            <a:endParaRPr lang="zh-CN" altLang="en-US" dirty="0"/>
          </a:p>
          <a:p>
            <a:pPr eaLnBrk="1" hangingPunct="1"/>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CA80F35-B008-0A49-AD4E-DFD5AB76788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46786" name="Rectangle 2"/>
          <p:cNvSpPr>
            <a:spLocks noGrp="1" noRot="1" noChangeAspect="1" noChangeArrowheads="1" noTextEdit="1"/>
          </p:cNvSpPr>
          <p:nvPr>
            <p:ph type="sldImg"/>
          </p:nvPr>
        </p:nvSpPr>
        <p:spPr>
          <a:ln cap="flat"/>
        </p:spPr>
      </p:sp>
      <p:sp>
        <p:nvSpPr>
          <p:cNvPr id="2467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说明</a:t>
            </a:r>
            <a:r>
              <a:rPr lang="en-US" altLang="zh-CN"/>
              <a:t>KaZaA</a:t>
            </a:r>
            <a:r>
              <a:rPr lang="zh-CN" altLang="en-US"/>
              <a:t>融合了</a:t>
            </a:r>
            <a:r>
              <a:rPr lang="en-US" altLang="zh-CN"/>
              <a:t>Napster</a:t>
            </a:r>
            <a:r>
              <a:rPr lang="zh-CN" altLang="en-US"/>
              <a:t>和</a:t>
            </a:r>
            <a:r>
              <a:rPr lang="en-US" altLang="zh-CN"/>
              <a:t>Gnutella</a:t>
            </a:r>
            <a:r>
              <a:rPr lang="zh-CN" altLang="en-US"/>
              <a:t>两种</a:t>
            </a:r>
            <a:r>
              <a:rPr lang="en-US" altLang="zh-CN"/>
              <a:t>P2P</a:t>
            </a:r>
            <a:r>
              <a:rPr lang="zh-CN" altLang="en-US"/>
              <a:t>技术的优点，形成了分布和集中混合式</a:t>
            </a:r>
            <a:r>
              <a:rPr lang="en-US" altLang="zh-CN"/>
              <a:t>P2P</a:t>
            </a:r>
            <a:r>
              <a:rPr lang="zh-CN" altLang="en-US"/>
              <a:t>文件共享实现方式，并与前两者进行比较。</a:t>
            </a:r>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简单描述</a:t>
            </a:r>
            <a:r>
              <a:rPr lang="en-US" altLang="zh-CN" dirty="0" err="1"/>
              <a:t>KaZaA</a:t>
            </a:r>
            <a:r>
              <a:rPr lang="zh-CN" altLang="en-US" dirty="0"/>
              <a:t>的实现过程。</a:t>
            </a:r>
            <a:endParaRPr lang="zh-CN" altLang="en-US" dirty="0"/>
          </a:p>
          <a:p>
            <a:pPr eaLnBrk="1" hangingPunct="1"/>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1AF6FF3-CFEE-4740-9C24-AEEE068E5ED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45059" name="Rectangle 2"/>
          <p:cNvSpPr>
            <a:spLocks noGrp="1" noRot="1" noChangeAspect="1" noChangeArrowheads="1" noTextEdit="1"/>
          </p:cNvSpPr>
          <p:nvPr>
            <p:ph type="sldImg"/>
          </p:nvPr>
        </p:nvSpPr>
        <p:spPr>
          <a:ln cap="flat"/>
        </p:spPr>
      </p:sp>
      <p:sp>
        <p:nvSpPr>
          <p:cNvPr id="450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分析应用层的服务需求，探讨不同服务需求的特性</a:t>
            </a:r>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KaZaA</a:t>
            </a:r>
            <a:r>
              <a:rPr lang="zh-CN" altLang="en-US" dirty="0"/>
              <a:t>应用的</a:t>
            </a:r>
            <a:r>
              <a:rPr lang="en-US" altLang="zh-CN" dirty="0"/>
              <a:t>P2P</a:t>
            </a:r>
            <a:r>
              <a:rPr lang="zh-CN" altLang="en-US" dirty="0"/>
              <a:t>文件共享改进技术。</a:t>
            </a:r>
            <a:endParaRPr lang="zh-CN" altLang="en-US" dirty="0"/>
          </a:p>
          <a:p>
            <a:pPr eaLnBrk="1" hangingPunct="1"/>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a:t>
            </a:r>
            <a:endParaRPr lang="zh-CN" alt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C5A8755-ED2C-F140-BEB5-956B5844BB9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62C3E41-C85A-446A-BDA5-7D80B7CB418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47107" name="Rectangle 2"/>
          <p:cNvSpPr>
            <a:spLocks noGrp="1" noRot="1" noChangeAspect="1" noChangeArrowheads="1" noTextEdit="1"/>
          </p:cNvSpPr>
          <p:nvPr>
            <p:ph type="sldImg"/>
          </p:nvPr>
        </p:nvSpPr>
        <p:spPr>
          <a:ln cap="flat"/>
        </p:spPr>
      </p:sp>
      <p:sp>
        <p:nvSpPr>
          <p:cNvPr id="471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联系实际应用说明不同应用的服务需求，提出问题：由于应用层的实现要基于传输层的服务，因此为实现上述的服务需求，必须首先明确传输层提供了哪些服务？</a:t>
            </a:r>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000">
                <a:solidFill>
                  <a:schemeClr val="tx1"/>
                </a:solidFill>
                <a:latin typeface="Arial" panose="020B0604020202020204" pitchFamily="34" charset="0"/>
                <a:ea typeface="MS PGothic" panose="020B0600070205080204" pitchFamily="34" charset="-128"/>
              </a:defRPr>
            </a:lvl1pPr>
            <a:lvl2pPr marL="742950" indent="-285750" defTabSz="967105">
              <a:defRPr sz="2000">
                <a:solidFill>
                  <a:schemeClr val="tx1"/>
                </a:solidFill>
                <a:latin typeface="Arial" panose="020B0604020202020204" pitchFamily="34" charset="0"/>
                <a:ea typeface="MS PGothic" panose="020B0600070205080204" pitchFamily="34" charset="-128"/>
              </a:defRPr>
            </a:lvl2pPr>
            <a:lvl3pPr marL="1143000" indent="-228600" defTabSz="967105">
              <a:defRPr sz="2000">
                <a:solidFill>
                  <a:schemeClr val="tx1"/>
                </a:solidFill>
                <a:latin typeface="Arial" panose="020B0604020202020204" pitchFamily="34" charset="0"/>
                <a:ea typeface="MS PGothic" panose="020B0600070205080204" pitchFamily="34" charset="-128"/>
              </a:defRPr>
            </a:lvl3pPr>
            <a:lvl4pPr marL="1600200" indent="-228600" defTabSz="967105">
              <a:defRPr sz="2000">
                <a:solidFill>
                  <a:schemeClr val="tx1"/>
                </a:solidFill>
                <a:latin typeface="Arial" panose="020B0604020202020204" pitchFamily="34" charset="0"/>
                <a:ea typeface="MS PGothic" panose="020B0600070205080204" pitchFamily="34" charset="-128"/>
              </a:defRPr>
            </a:lvl4pPr>
            <a:lvl5pPr marL="2057400" indent="-228600" defTabSz="967105">
              <a:defRPr sz="2000">
                <a:solidFill>
                  <a:schemeClr val="tx1"/>
                </a:solidFill>
                <a:latin typeface="Arial" panose="020B0604020202020204" pitchFamily="34" charset="0"/>
                <a:ea typeface="MS PGothic" panose="020B0600070205080204" pitchFamily="34" charset="-128"/>
              </a:defRPr>
            </a:lvl5pPr>
            <a:lvl6pPr marL="25146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F361A72-0923-4917-ABED-0F1ADE958648}" type="slidenum">
              <a:rPr lang="en-US" altLang="zh-CN" sz="1300">
                <a:latin typeface="Times New Roman" panose="02020603050405020304" charset="0"/>
              </a:rPr>
            </a:fld>
            <a:endParaRPr lang="en-US" altLang="zh-CN" sz="1300">
              <a:latin typeface="Times New Roman" panose="02020603050405020304" charset="0"/>
            </a:endParaRPr>
          </a:p>
        </p:txBody>
      </p:sp>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000">
                <a:solidFill>
                  <a:schemeClr val="tx1"/>
                </a:solidFill>
                <a:latin typeface="Arial" panose="020B0604020202020204" pitchFamily="34" charset="0"/>
                <a:ea typeface="MS PGothic" panose="020B0600070205080204" pitchFamily="34" charset="-128"/>
              </a:defRPr>
            </a:lvl1pPr>
            <a:lvl2pPr marL="742950" indent="-285750" defTabSz="967105">
              <a:defRPr sz="2000">
                <a:solidFill>
                  <a:schemeClr val="tx1"/>
                </a:solidFill>
                <a:latin typeface="Arial" panose="020B0604020202020204" pitchFamily="34" charset="0"/>
                <a:ea typeface="MS PGothic" panose="020B0600070205080204" pitchFamily="34" charset="-128"/>
              </a:defRPr>
            </a:lvl2pPr>
            <a:lvl3pPr marL="1143000" indent="-228600" defTabSz="967105">
              <a:defRPr sz="2000">
                <a:solidFill>
                  <a:schemeClr val="tx1"/>
                </a:solidFill>
                <a:latin typeface="Arial" panose="020B0604020202020204" pitchFamily="34" charset="0"/>
                <a:ea typeface="MS PGothic" panose="020B0600070205080204" pitchFamily="34" charset="-128"/>
              </a:defRPr>
            </a:lvl3pPr>
            <a:lvl4pPr marL="1600200" indent="-228600" defTabSz="967105">
              <a:defRPr sz="2000">
                <a:solidFill>
                  <a:schemeClr val="tx1"/>
                </a:solidFill>
                <a:latin typeface="Arial" panose="020B0604020202020204" pitchFamily="34" charset="0"/>
                <a:ea typeface="MS PGothic" panose="020B0600070205080204" pitchFamily="34" charset="-128"/>
              </a:defRPr>
            </a:lvl4pPr>
            <a:lvl5pPr marL="2057400" indent="-228600" defTabSz="967105">
              <a:defRPr sz="2000">
                <a:solidFill>
                  <a:schemeClr val="tx1"/>
                </a:solidFill>
                <a:latin typeface="Arial" panose="020B0604020202020204" pitchFamily="34" charset="0"/>
                <a:ea typeface="MS PGothic" panose="020B0600070205080204" pitchFamily="34" charset="-128"/>
              </a:defRPr>
            </a:lvl5pPr>
            <a:lvl6pPr marL="25146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F361A72-0923-4917-ABED-0F1ADE958648}" type="slidenum">
              <a:rPr lang="en-US" altLang="zh-CN" sz="1300">
                <a:latin typeface="Times New Roman" panose="02020603050405020304" charset="0"/>
              </a:rPr>
            </a:fld>
            <a:endParaRPr lang="en-US" altLang="zh-CN" sz="1300">
              <a:latin typeface="Times New Roman" panose="02020603050405020304" charset="0"/>
            </a:endParaRPr>
          </a:p>
        </p:txBody>
      </p:sp>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深入和邀请做客的区别：前者离终端用户近一点（方便用户，不方便维护者），后者离终端用户远一点（反之）</a:t>
            </a:r>
            <a:endParaRPr lang="zh-CN" altLang="zh-CN"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7105">
              <a:defRPr sz="2000">
                <a:solidFill>
                  <a:schemeClr val="tx1"/>
                </a:solidFill>
                <a:latin typeface="Arial" panose="020B0604020202020204" pitchFamily="34" charset="0"/>
                <a:ea typeface="MS PGothic" panose="020B0600070205080204" pitchFamily="34" charset="-128"/>
              </a:defRPr>
            </a:lvl1pPr>
            <a:lvl2pPr marL="742950" indent="-285750" defTabSz="967105">
              <a:defRPr sz="2000">
                <a:solidFill>
                  <a:schemeClr val="tx1"/>
                </a:solidFill>
                <a:latin typeface="Arial" panose="020B0604020202020204" pitchFamily="34" charset="0"/>
                <a:ea typeface="MS PGothic" panose="020B0600070205080204" pitchFamily="34" charset="-128"/>
              </a:defRPr>
            </a:lvl2pPr>
            <a:lvl3pPr marL="1143000" indent="-228600" defTabSz="967105">
              <a:defRPr sz="2000">
                <a:solidFill>
                  <a:schemeClr val="tx1"/>
                </a:solidFill>
                <a:latin typeface="Arial" panose="020B0604020202020204" pitchFamily="34" charset="0"/>
                <a:ea typeface="MS PGothic" panose="020B0600070205080204" pitchFamily="34" charset="-128"/>
              </a:defRPr>
            </a:lvl3pPr>
            <a:lvl4pPr marL="1600200" indent="-228600" defTabSz="967105">
              <a:defRPr sz="2000">
                <a:solidFill>
                  <a:schemeClr val="tx1"/>
                </a:solidFill>
                <a:latin typeface="Arial" panose="020B0604020202020204" pitchFamily="34" charset="0"/>
                <a:ea typeface="MS PGothic" panose="020B0600070205080204" pitchFamily="34" charset="-128"/>
              </a:defRPr>
            </a:lvl4pPr>
            <a:lvl5pPr marL="2057400" indent="-228600" defTabSz="967105">
              <a:defRPr sz="2000">
                <a:solidFill>
                  <a:schemeClr val="tx1"/>
                </a:solidFill>
                <a:latin typeface="Arial" panose="020B0604020202020204" pitchFamily="34" charset="0"/>
                <a:ea typeface="MS PGothic" panose="020B0600070205080204" pitchFamily="34" charset="-128"/>
              </a:defRPr>
            </a:lvl5pPr>
            <a:lvl6pPr marL="25146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r">
              <a:spcBef>
                <a:spcPct val="0"/>
              </a:spcBef>
              <a:buClrTx/>
              <a:buSzTx/>
              <a:buFontTx/>
              <a:buNone/>
            </a:pPr>
            <a:fld id="{2D8D4591-F600-4C59-A679-5E4A23128F92}" type="slidenum">
              <a:rPr lang="en-US" altLang="zh-CN" sz="1300">
                <a:solidFill>
                  <a:srgbClr val="000000"/>
                </a:solidFill>
                <a:latin typeface="Times New Roman" panose="02020603050405020304" charset="0"/>
              </a:rPr>
            </a:fld>
            <a:endParaRPr lang="en-US" altLang="zh-CN" sz="1300">
              <a:solidFill>
                <a:srgbClr val="000000"/>
              </a:solidFill>
              <a:latin typeface="Times New Roman" panose="02020603050405020304" charset="0"/>
            </a:endParaRPr>
          </a:p>
        </p:txBody>
      </p:sp>
      <p:sp>
        <p:nvSpPr>
          <p:cNvPr id="212994" name="Rectangle 2"/>
          <p:cNvSpPr>
            <a:spLocks noGrp="1" noRot="1" noChangeAspect="1" noChangeArrowheads="1" noTextEdit="1"/>
          </p:cNvSpPr>
          <p:nvPr>
            <p:ph type="sldImg"/>
          </p:nvPr>
        </p:nvSpPr>
        <p:spPr/>
      </p:sp>
      <p:sp>
        <p:nvSpPr>
          <p:cNvPr id="212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Akamai: 100,000+ servers in 1000+ clusters in 1000+ networks in 70+ countries serving trillions of requests a day.</a:t>
            </a:r>
            <a:endParaRPr lang="en-US" altLang="zh-CN" dirty="0"/>
          </a:p>
          <a:p>
            <a:endParaRPr lang="en-US" altLang="zh-CN" dirty="0"/>
          </a:p>
          <a:p>
            <a:r>
              <a:rPr lang="en-US" altLang="zh-CN" dirty="0"/>
              <a:t>How many people use Netflix?</a:t>
            </a:r>
            <a:endParaRPr lang="en-US" altLang="zh-CN" dirty="0"/>
          </a:p>
          <a:p>
            <a:endParaRPr lang="en-US" altLang="zh-CN" dirty="0"/>
          </a:p>
          <a:p>
            <a:r>
              <a:rPr lang="en-US" altLang="zh-CN" dirty="0"/>
              <a:t>《</a:t>
            </a:r>
            <a:r>
              <a:rPr lang="zh-CN" altLang="en-US" dirty="0"/>
              <a:t>广告狂人</a:t>
            </a:r>
            <a:r>
              <a:rPr lang="en-US" altLang="zh-CN" dirty="0"/>
              <a:t>》</a:t>
            </a:r>
            <a:r>
              <a:rPr lang="zh-CN" altLang="en-US" dirty="0"/>
              <a:t>（英文：</a:t>
            </a:r>
            <a:r>
              <a:rPr lang="en-US" altLang="zh-CN" dirty="0"/>
              <a:t>Mad Men</a:t>
            </a:r>
            <a:r>
              <a:rPr lang="zh-CN" altLang="en-US" dirty="0"/>
              <a:t>）是由</a:t>
            </a:r>
            <a:r>
              <a:rPr lang="en-US" altLang="zh-CN" dirty="0"/>
              <a:t>American Movie Classics</a:t>
            </a:r>
            <a:r>
              <a:rPr lang="zh-CN" altLang="en-US" dirty="0"/>
              <a:t>公司（</a:t>
            </a:r>
            <a:r>
              <a:rPr lang="en-US" altLang="zh-CN" dirty="0"/>
              <a:t>AMC</a:t>
            </a:r>
            <a:r>
              <a:rPr lang="zh-CN" altLang="en-US" dirty="0"/>
              <a:t>）出品，马修</a:t>
            </a:r>
            <a:r>
              <a:rPr lang="en-US" altLang="zh-CN" dirty="0"/>
              <a:t>·</a:t>
            </a:r>
            <a:r>
              <a:rPr lang="zh-CN" altLang="en-US" dirty="0"/>
              <a:t>维纳创作，乔</a:t>
            </a:r>
            <a:r>
              <a:rPr lang="en-US" altLang="zh-CN" dirty="0"/>
              <a:t>·</a:t>
            </a:r>
            <a:r>
              <a:rPr lang="zh-CN" altLang="en-US" dirty="0"/>
              <a:t>哈姆、伊丽莎白</a:t>
            </a:r>
            <a:r>
              <a:rPr lang="en-US" altLang="zh-CN" dirty="0"/>
              <a:t>·</a:t>
            </a:r>
            <a:r>
              <a:rPr lang="zh-CN" altLang="en-US" dirty="0"/>
              <a:t>莫斯等主演的一部美国年代剧，于美国时间</a:t>
            </a:r>
            <a:r>
              <a:rPr lang="en-US" altLang="zh-CN" dirty="0"/>
              <a:t>2007</a:t>
            </a:r>
            <a:r>
              <a:rPr lang="zh-CN" altLang="en-US" dirty="0"/>
              <a:t>年</a:t>
            </a:r>
            <a:r>
              <a:rPr lang="en-US" altLang="zh-CN" dirty="0"/>
              <a:t>7</a:t>
            </a:r>
            <a:r>
              <a:rPr lang="zh-CN" altLang="en-US" dirty="0"/>
              <a:t>月</a:t>
            </a:r>
            <a:r>
              <a:rPr lang="en-US" altLang="zh-CN" dirty="0"/>
              <a:t>19</a:t>
            </a:r>
            <a:r>
              <a:rPr lang="zh-CN" altLang="en-US" dirty="0"/>
              <a:t>日起在</a:t>
            </a:r>
            <a:r>
              <a:rPr lang="en-US" altLang="zh-CN" dirty="0"/>
              <a:t>AMC</a:t>
            </a:r>
            <a:r>
              <a:rPr lang="zh-CN" altLang="en-US" dirty="0"/>
              <a:t>频道首播。全剧共</a:t>
            </a:r>
            <a:r>
              <a:rPr lang="en-US" altLang="zh-CN" dirty="0"/>
              <a:t>7</a:t>
            </a:r>
            <a:r>
              <a:rPr lang="zh-CN" altLang="en-US" dirty="0"/>
              <a:t>季</a:t>
            </a:r>
            <a:r>
              <a:rPr lang="en-US" altLang="zh-CN" dirty="0"/>
              <a:t>92</a:t>
            </a:r>
            <a:r>
              <a:rPr lang="zh-CN" altLang="en-US" dirty="0"/>
              <a:t>集，已于</a:t>
            </a:r>
            <a:r>
              <a:rPr lang="en-US" altLang="zh-CN" dirty="0"/>
              <a:t>2015</a:t>
            </a:r>
            <a:r>
              <a:rPr lang="zh-CN" altLang="en-US" dirty="0"/>
              <a:t>完结。</a:t>
            </a:r>
            <a:endParaRPr lang="en-US" altLang="zh-CN"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000">
                <a:solidFill>
                  <a:schemeClr val="tx1"/>
                </a:solidFill>
                <a:latin typeface="Arial" panose="020B0604020202020204" pitchFamily="34" charset="0"/>
                <a:ea typeface="MS PGothic" panose="020B0600070205080204" pitchFamily="34" charset="-128"/>
              </a:defRPr>
            </a:lvl1pPr>
            <a:lvl2pPr marL="742950" indent="-285750" defTabSz="967105">
              <a:defRPr sz="2000">
                <a:solidFill>
                  <a:schemeClr val="tx1"/>
                </a:solidFill>
                <a:latin typeface="Arial" panose="020B0604020202020204" pitchFamily="34" charset="0"/>
                <a:ea typeface="MS PGothic" panose="020B0600070205080204" pitchFamily="34" charset="-128"/>
              </a:defRPr>
            </a:lvl2pPr>
            <a:lvl3pPr marL="1143000" indent="-228600" defTabSz="967105">
              <a:defRPr sz="2000">
                <a:solidFill>
                  <a:schemeClr val="tx1"/>
                </a:solidFill>
                <a:latin typeface="Arial" panose="020B0604020202020204" pitchFamily="34" charset="0"/>
                <a:ea typeface="MS PGothic" panose="020B0600070205080204" pitchFamily="34" charset="-128"/>
              </a:defRPr>
            </a:lvl3pPr>
            <a:lvl4pPr marL="1600200" indent="-228600" defTabSz="967105">
              <a:defRPr sz="2000">
                <a:solidFill>
                  <a:schemeClr val="tx1"/>
                </a:solidFill>
                <a:latin typeface="Arial" panose="020B0604020202020204" pitchFamily="34" charset="0"/>
                <a:ea typeface="MS PGothic" panose="020B0600070205080204" pitchFamily="34" charset="-128"/>
              </a:defRPr>
            </a:lvl4pPr>
            <a:lvl5pPr marL="2057400" indent="-228600" defTabSz="967105">
              <a:defRPr sz="2000">
                <a:solidFill>
                  <a:schemeClr val="tx1"/>
                </a:solidFill>
                <a:latin typeface="Arial" panose="020B0604020202020204" pitchFamily="34" charset="0"/>
                <a:ea typeface="MS PGothic" panose="020B0600070205080204" pitchFamily="34" charset="-128"/>
              </a:defRPr>
            </a:lvl5pPr>
            <a:lvl6pPr marL="25146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2D624DB-E084-47F2-902C-BD756CF3A178}" type="slidenum">
              <a:rPr lang="en-US" altLang="zh-CN" sz="1300">
                <a:latin typeface="Times New Roman" panose="02020603050405020304" charset="0"/>
              </a:rPr>
            </a:fld>
            <a:endParaRPr lang="en-US" altLang="zh-CN" sz="1300">
              <a:latin typeface="Times New Roman" panose="02020603050405020304" charset="0"/>
            </a:endParaRPr>
          </a:p>
        </p:txBody>
      </p:sp>
      <p:sp>
        <p:nvSpPr>
          <p:cNvPr id="217090" name="Rectangle 2"/>
          <p:cNvSpPr>
            <a:spLocks noGrp="1" noRot="1" noChangeAspect="1" noChangeArrowheads="1" noTextEdit="1"/>
          </p:cNvSpPr>
          <p:nvPr>
            <p:ph type="sldImg"/>
          </p:nvPr>
        </p:nvSpPr>
        <p:spPr/>
      </p:sp>
      <p:sp>
        <p:nvSpPr>
          <p:cNvPr id="217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请思考：</a:t>
            </a:r>
            <a:r>
              <a:rPr lang="en-US" altLang="zh-CN" dirty="0"/>
              <a:t>CDN</a:t>
            </a:r>
            <a:r>
              <a:rPr lang="zh-CN" altLang="en-US" dirty="0"/>
              <a:t>可能存在的问题？</a:t>
            </a:r>
            <a:br>
              <a:rPr lang="en-US" altLang="zh-CN" dirty="0"/>
            </a:br>
            <a:r>
              <a:rPr lang="zh-CN" altLang="en-US" dirty="0"/>
              <a:t>答：同步问题。不同</a:t>
            </a:r>
            <a:r>
              <a:rPr lang="en-US" altLang="zh-CN" dirty="0"/>
              <a:t>CDN</a:t>
            </a:r>
            <a:r>
              <a:rPr lang="zh-CN" altLang="en-US" dirty="0"/>
              <a:t>节点同步有时间差异。举实际例子：被删的某个微信公众号帖子，我可以看，别人看不了（电信、联通、移动，不同地理位置）</a:t>
            </a:r>
            <a:endParaRPr lang="zh-CN" altLang="zh-CN"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000">
                <a:solidFill>
                  <a:schemeClr val="tx1"/>
                </a:solidFill>
                <a:latin typeface="Arial" panose="020B0604020202020204" pitchFamily="34" charset="0"/>
                <a:ea typeface="MS PGothic" panose="020B0600070205080204" pitchFamily="34" charset="-128"/>
              </a:defRPr>
            </a:lvl1pPr>
            <a:lvl2pPr marL="742950" indent="-285750" defTabSz="967105">
              <a:defRPr sz="2000">
                <a:solidFill>
                  <a:schemeClr val="tx1"/>
                </a:solidFill>
                <a:latin typeface="Arial" panose="020B0604020202020204" pitchFamily="34" charset="0"/>
                <a:ea typeface="MS PGothic" panose="020B0600070205080204" pitchFamily="34" charset="-128"/>
              </a:defRPr>
            </a:lvl2pPr>
            <a:lvl3pPr marL="1143000" indent="-228600" defTabSz="967105">
              <a:defRPr sz="2000">
                <a:solidFill>
                  <a:schemeClr val="tx1"/>
                </a:solidFill>
                <a:latin typeface="Arial" panose="020B0604020202020204" pitchFamily="34" charset="0"/>
                <a:ea typeface="MS PGothic" panose="020B0600070205080204" pitchFamily="34" charset="-128"/>
              </a:defRPr>
            </a:lvl3pPr>
            <a:lvl4pPr marL="1600200" indent="-228600" defTabSz="967105">
              <a:defRPr sz="2000">
                <a:solidFill>
                  <a:schemeClr val="tx1"/>
                </a:solidFill>
                <a:latin typeface="Arial" panose="020B0604020202020204" pitchFamily="34" charset="0"/>
                <a:ea typeface="MS PGothic" panose="020B0600070205080204" pitchFamily="34" charset="-128"/>
              </a:defRPr>
            </a:lvl4pPr>
            <a:lvl5pPr marL="2057400" indent="-228600" defTabSz="967105">
              <a:defRPr sz="2000">
                <a:solidFill>
                  <a:schemeClr val="tx1"/>
                </a:solidFill>
                <a:latin typeface="Arial" panose="020B0604020202020204" pitchFamily="34" charset="0"/>
                <a:ea typeface="MS PGothic" panose="020B0600070205080204" pitchFamily="34" charset="-128"/>
              </a:defRPr>
            </a:lvl5pPr>
            <a:lvl6pPr marL="25146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7105"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8B1664EC-562C-40DC-83DC-E3C25252A2AE}" type="slidenum">
              <a:rPr lang="en-US" altLang="zh-CN" sz="1300">
                <a:latin typeface="Times New Roman" panose="02020603050405020304" charset="0"/>
              </a:rPr>
            </a:fld>
            <a:endParaRPr lang="en-US" altLang="zh-CN" sz="1300">
              <a:latin typeface="Times New Roman" panose="02020603050405020304" charset="0"/>
            </a:endParaRPr>
          </a:p>
        </p:txBody>
      </p:sp>
      <p:sp>
        <p:nvSpPr>
          <p:cNvPr id="219138" name="Rectangle 2"/>
          <p:cNvSpPr>
            <a:spLocks noGrp="1" noRot="1" noChangeAspect="1" noChangeArrowheads="1" noTextEdit="1"/>
          </p:cNvSpPr>
          <p:nvPr>
            <p:ph type="sldImg"/>
          </p:nvPr>
        </p:nvSpPr>
        <p:spPr/>
      </p:sp>
      <p:sp>
        <p:nvSpPr>
          <p:cNvPr id="2191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网飞：</a:t>
            </a:r>
            <a:endParaRPr lang="en-US" altLang="zh-CN" dirty="0"/>
          </a:p>
          <a:p>
            <a:r>
              <a:rPr lang="en-US" altLang="zh-CN" dirty="0"/>
              <a:t>https://baike.baidu.com/item/Netflix</a:t>
            </a:r>
            <a:endParaRPr lang="en-US" altLang="zh-CN" dirty="0"/>
          </a:p>
          <a:p>
            <a:endParaRPr lang="en-US" altLang="zh-CN" dirty="0"/>
          </a:p>
          <a:p>
            <a:r>
              <a:rPr lang="zh-CN" altLang="en-US" dirty="0"/>
              <a:t>“网飞经济学”的启示 </a:t>
            </a:r>
            <a:endParaRPr lang="en-US" altLang="zh-CN" dirty="0"/>
          </a:p>
          <a:p>
            <a:r>
              <a:rPr lang="en-US" altLang="zh-CN" dirty="0"/>
              <a:t>https://www.sohu.com/a/274745929_118622</a:t>
            </a:r>
            <a:endParaRPr lang="en-US" altLang="zh-CN" dirty="0"/>
          </a:p>
          <a:p>
            <a:endParaRPr lang="en-US" altLang="zh-CN" dirty="0"/>
          </a:p>
          <a:p>
            <a:r>
              <a:rPr lang="zh-CN" altLang="en-US" dirty="0"/>
              <a:t>教材</a:t>
            </a:r>
            <a:r>
              <a:rPr lang="en-US" altLang="zh-CN" dirty="0"/>
              <a:t>P103-104</a:t>
            </a:r>
            <a:r>
              <a:rPr lang="zh-CN" altLang="en-US" dirty="0"/>
              <a:t>，介绍了</a:t>
            </a:r>
            <a:r>
              <a:rPr lang="en-US" altLang="zh-CN" dirty="0" err="1"/>
              <a:t>netflix</a:t>
            </a:r>
            <a:r>
              <a:rPr lang="zh-CN" altLang="en-US" dirty="0"/>
              <a:t>，</a:t>
            </a:r>
            <a:r>
              <a:rPr lang="en-US" altLang="zh-CN" dirty="0" err="1"/>
              <a:t>youtube</a:t>
            </a:r>
            <a:r>
              <a:rPr lang="zh-CN" altLang="en-US" dirty="0"/>
              <a:t>，迅雷看看</a:t>
            </a:r>
            <a:endParaRPr lang="zh-CN" altLang="zh-CN"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B797B60-73C9-8244-8598-C4349C6DCBB2}"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09250" name="Rectangle 2"/>
          <p:cNvSpPr>
            <a:spLocks noGrp="1" noRot="1" noChangeAspect="1" noChangeArrowheads="1" noTextEdit="1"/>
          </p:cNvSpPr>
          <p:nvPr>
            <p:ph type="sldImg"/>
          </p:nvPr>
        </p:nvSpPr>
        <p:spPr>
          <a:ln cap="flat"/>
        </p:spPr>
      </p:sp>
      <p:sp>
        <p:nvSpPr>
          <p:cNvPr id="309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Web</a:t>
            </a:r>
            <a:r>
              <a:rPr lang="zh-CN" altLang="en-US"/>
              <a:t>服务器的基本功能需求和实现方法。</a:t>
            </a:r>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CAEF3B0-08B6-FA4E-93EA-A233A6C9F14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11298" name="Rectangle 2"/>
          <p:cNvSpPr>
            <a:spLocks noGrp="1" noRot="1" noChangeAspect="1" noChangeArrowheads="1" noTextEdit="1"/>
          </p:cNvSpPr>
          <p:nvPr>
            <p:ph type="sldImg"/>
          </p:nvPr>
        </p:nvSpPr>
        <p:spPr>
          <a:ln cap="flat"/>
        </p:spPr>
      </p:sp>
      <p:sp>
        <p:nvSpPr>
          <p:cNvPr id="3112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3CEFC43-F423-2940-A763-6CC63958A204}"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16418" name="Rectangle 2"/>
          <p:cNvSpPr>
            <a:spLocks noGrp="1" noRot="1" noChangeAspect="1" noChangeArrowheads="1" noTextEdit="1"/>
          </p:cNvSpPr>
          <p:nvPr>
            <p:ph type="sldImg"/>
          </p:nvPr>
        </p:nvSpPr>
        <p:spPr>
          <a:ln cap="flat"/>
        </p:spPr>
      </p:sp>
      <p:sp>
        <p:nvSpPr>
          <p:cNvPr id="3164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3CEFC43-F423-2940-A763-6CC63958A204}"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16418" name="Rectangle 2"/>
          <p:cNvSpPr>
            <a:spLocks noGrp="1" noRot="1" noChangeAspect="1" noChangeArrowheads="1" noTextEdit="1"/>
          </p:cNvSpPr>
          <p:nvPr>
            <p:ph type="sldImg"/>
          </p:nvPr>
        </p:nvSpPr>
        <p:spPr>
          <a:ln cap="flat"/>
        </p:spPr>
      </p:sp>
      <p:sp>
        <p:nvSpPr>
          <p:cNvPr id="3164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A3BE462-F570-F04F-9DB9-EDCB909297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20514" name="Rectangle 2"/>
          <p:cNvSpPr>
            <a:spLocks noGrp="1" noRot="1" noChangeAspect="1" noChangeArrowheads="1" noTextEdit="1"/>
          </p:cNvSpPr>
          <p:nvPr>
            <p:ph type="sldImg"/>
          </p:nvPr>
        </p:nvSpPr>
        <p:spPr>
          <a:ln cap="flat"/>
        </p:spPr>
      </p:sp>
      <p:sp>
        <p:nvSpPr>
          <p:cNvPr id="3205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8ACB0985-770E-4047-AC9E-A0C59C9E7A0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49155" name="Rectangle 2"/>
          <p:cNvSpPr>
            <a:spLocks noGrp="1" noRot="1" noChangeAspect="1" noChangeArrowheads="1" noTextEdit="1"/>
          </p:cNvSpPr>
          <p:nvPr>
            <p:ph type="sldImg"/>
          </p:nvPr>
        </p:nvSpPr>
        <p:spPr>
          <a:ln cap="flat"/>
        </p:spPr>
      </p:sp>
      <p:sp>
        <p:nvSpPr>
          <p:cNvPr id="491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简要介绍传输层提供的两类服务</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E6928F2-C9DC-4C8D-AF29-ECACC45FE55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51203" name="Rectangle 2"/>
          <p:cNvSpPr>
            <a:spLocks noGrp="1" noRot="1" noChangeAspect="1" noChangeArrowheads="1" noTextEdit="1"/>
          </p:cNvSpPr>
          <p:nvPr>
            <p:ph type="sldImg"/>
          </p:nvPr>
        </p:nvSpPr>
        <p:spPr>
          <a:ln cap="flat"/>
        </p:spPr>
      </p:sp>
      <p:sp>
        <p:nvSpPr>
          <p:cNvPr id="512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根据应用层的服务需求和传输层提供的服务，确定实现某一种应用应该使用何种传输层服务。</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88F6CE4-A7DA-44D4-83C5-C5C642132FC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53251" name="Rectangle 2"/>
          <p:cNvSpPr>
            <a:spLocks noGrp="1" noRot="1" noChangeAspect="1" noChangeArrowheads="1" noTextEdit="1"/>
          </p:cNvSpPr>
          <p:nvPr>
            <p:ph type="sldImg"/>
          </p:nvPr>
        </p:nvSpPr>
        <p:spPr>
          <a:ln cap="flat"/>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分析应用层的服务需求，探讨不同服务需求的特性</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Web</a:t>
            </a:r>
            <a:r>
              <a:rPr lang="zh-CN" altLang="en-US" dirty="0"/>
              <a:t>的发展历史：</a:t>
            </a:r>
            <a:endParaRPr lang="en-US" altLang="zh-CN" dirty="0"/>
          </a:p>
          <a:p>
            <a:pPr eaLnBrk="1" hangingPunct="1"/>
            <a:r>
              <a:rPr lang="en-US" altLang="zh-CN" dirty="0"/>
              <a:t>https://blog.csdn.net/katol/article/details/89192950</a:t>
            </a:r>
            <a:endParaRPr lang="en-US" altLang="zh-CN" dirty="0"/>
          </a:p>
          <a:p>
            <a:pPr eaLnBrk="1" hangingPunct="1"/>
            <a:r>
              <a:rPr lang="en-US" altLang="zh-CN" dirty="0"/>
              <a:t>https://blog.csdn.net/qq_42441203/article/details/89036862</a:t>
            </a:r>
            <a:endParaRPr lang="en-US" altLang="zh-CN" dirty="0"/>
          </a:p>
          <a:p>
            <a:pPr eaLnBrk="1" hangingPunct="1"/>
            <a:r>
              <a:rPr lang="zh-CN" altLang="en-US" dirty="0"/>
              <a:t>静态</a:t>
            </a:r>
            <a:r>
              <a:rPr lang="en-US" altLang="zh-CN" dirty="0">
                <a:sym typeface="Wingdings" panose="05000000000000000000" pitchFamily="2" charset="2"/>
              </a:rPr>
              <a:t></a:t>
            </a:r>
            <a:r>
              <a:rPr lang="zh-CN" altLang="en-US" dirty="0">
                <a:sym typeface="Wingdings" panose="05000000000000000000" pitchFamily="2" charset="2"/>
              </a:rPr>
              <a:t>动态：前端功能越来越丰富，后端要和数据库交互，（常见的</a:t>
            </a:r>
            <a:r>
              <a:rPr lang="en-US" altLang="zh-CN" dirty="0">
                <a:sym typeface="Wingdings" panose="05000000000000000000" pitchFamily="2" charset="2"/>
              </a:rPr>
              <a:t>WEB </a:t>
            </a:r>
            <a:r>
              <a:rPr lang="zh-CN" altLang="en-US" dirty="0">
                <a:sym typeface="Wingdings" panose="05000000000000000000" pitchFamily="2" charset="2"/>
              </a:rPr>
              <a:t>服务器，客户端有那些 ），</a:t>
            </a:r>
            <a:r>
              <a:rPr lang="en-US" altLang="zh-CN" dirty="0">
                <a:sym typeface="Wingdings" panose="05000000000000000000" pitchFamily="2" charset="2"/>
              </a:rPr>
              <a:t>CGI</a:t>
            </a:r>
            <a:r>
              <a:rPr lang="zh-CN" altLang="en-US" dirty="0">
                <a:sym typeface="Wingdings" panose="05000000000000000000" pitchFamily="2" charset="2"/>
              </a:rPr>
              <a:t>；脚本（服务器端</a:t>
            </a:r>
            <a:r>
              <a:rPr lang="en-US" altLang="zh-CN" dirty="0">
                <a:sym typeface="Wingdings" panose="05000000000000000000" pitchFamily="2" charset="2"/>
              </a:rPr>
              <a:t>/</a:t>
            </a:r>
            <a:r>
              <a:rPr lang="zh-CN" altLang="en-US" dirty="0">
                <a:sym typeface="Wingdings" panose="05000000000000000000" pitchFamily="2" charset="2"/>
              </a:rPr>
              <a:t>客户端）；</a:t>
            </a:r>
            <a:r>
              <a:rPr lang="en-US" altLang="zh-CN" dirty="0" err="1">
                <a:sym typeface="Wingdings" panose="05000000000000000000" pitchFamily="2" charset="2"/>
              </a:rPr>
              <a:t>css</a:t>
            </a:r>
            <a:r>
              <a:rPr lang="zh-CN" altLang="en-US" dirty="0">
                <a:sym typeface="Wingdings" panose="05000000000000000000" pitchFamily="2" charset="2"/>
              </a:rPr>
              <a:t>；</a:t>
            </a:r>
            <a:r>
              <a:rPr lang="en-US" altLang="zh-CN" dirty="0">
                <a:sym typeface="Wingdings" panose="05000000000000000000" pitchFamily="2" charset="2"/>
              </a:rPr>
              <a:t>XML</a:t>
            </a:r>
            <a:r>
              <a:rPr lang="zh-CN" altLang="en-US" dirty="0">
                <a:sym typeface="Wingdings" panose="05000000000000000000" pitchFamily="2" charset="2"/>
              </a:rPr>
              <a:t>，异步</a:t>
            </a:r>
            <a:r>
              <a:rPr lang="en-US" altLang="zh-CN" dirty="0">
                <a:sym typeface="Wingdings" panose="05000000000000000000" pitchFamily="2" charset="2"/>
              </a:rPr>
              <a:t>(AJAX)</a:t>
            </a:r>
            <a:r>
              <a:rPr lang="zh-CN" altLang="en-US" dirty="0">
                <a:sym typeface="Wingdings" panose="05000000000000000000" pitchFamily="2" charset="2"/>
              </a:rPr>
              <a:t>，</a:t>
            </a:r>
            <a:r>
              <a:rPr lang="en-US" altLang="zh-CN" dirty="0" err="1">
                <a:sym typeface="Wingdings" panose="05000000000000000000" pitchFamily="2" charset="2"/>
              </a:rPr>
              <a:t>json</a:t>
            </a:r>
            <a:r>
              <a:rPr lang="zh-CN" altLang="en-US" dirty="0">
                <a:sym typeface="Wingdings" panose="05000000000000000000" pitchFamily="2" charset="2"/>
              </a:rPr>
              <a:t>，前</a:t>
            </a:r>
            <a:r>
              <a:rPr lang="en-US" altLang="zh-CN" dirty="0">
                <a:sym typeface="Wingdings" panose="05000000000000000000" pitchFamily="2" charset="2"/>
              </a:rPr>
              <a:t>/</a:t>
            </a:r>
            <a:r>
              <a:rPr lang="zh-CN" altLang="en-US" dirty="0">
                <a:sym typeface="Wingdings" panose="05000000000000000000" pitchFamily="2" charset="2"/>
              </a:rPr>
              <a:t>后端分离，</a:t>
            </a:r>
            <a:r>
              <a:rPr lang="en-US" altLang="zh-CN" dirty="0">
                <a:sym typeface="Wingdings" panose="05000000000000000000" pitchFamily="2" charset="2"/>
              </a:rPr>
              <a:t>…</a:t>
            </a:r>
            <a:endParaRPr lang="en-US" altLang="zh-CN" dirty="0">
              <a:sym typeface="Wingdings" panose="05000000000000000000" pitchFamily="2" charset="2"/>
            </a:endParaRPr>
          </a:p>
          <a:p>
            <a:pPr eaLnBrk="1" hangingPunct="1"/>
            <a:r>
              <a:rPr lang="en-US" altLang="zh-CN" dirty="0"/>
              <a:t>W3cschool.cn</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hlinkClick r:id="rId3"/>
              </a:rPr>
              <a:t>五大主流浏览器及四大内核</a:t>
            </a:r>
            <a:endParaRPr lang="en-US" altLang="zh-CN" dirty="0"/>
          </a:p>
          <a:p>
            <a:r>
              <a:rPr lang="en-US" altLang="zh-CN" dirty="0"/>
              <a:t>https://www.cnblogs.com/moon-lee/p/12359183.html</a:t>
            </a:r>
            <a:endParaRPr lang="en-US" altLang="zh-CN" dirty="0"/>
          </a:p>
          <a:p>
            <a:r>
              <a:rPr lang="en-US" altLang="zh-CN" dirty="0"/>
              <a:t>https://zhuanlan.zhihu.com/p/99777087</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hlinkClick r:id="rId3"/>
              </a:rPr>
              <a:t>五大主流浏览器及四大内核</a:t>
            </a:r>
            <a:endParaRPr lang="en-US" altLang="zh-CN" dirty="0"/>
          </a:p>
          <a:p>
            <a:r>
              <a:rPr lang="en-US" altLang="zh-CN" dirty="0"/>
              <a:t>https://www.cnblogs.com/moon-lee/p/12359183.html</a:t>
            </a:r>
            <a:endParaRPr lang="en-US" altLang="zh-CN" dirty="0"/>
          </a:p>
          <a:p>
            <a:r>
              <a:rPr lang="en-US" altLang="zh-CN" dirty="0"/>
              <a:t>https://zhuanlan.zhihu.com/p/99777087</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介绍一些常见的网络应用（应用层服务），总体描述应用的实现过程。提出问题：网络应用（应用层）实现的核心是什么呢？网络应用（应用层）是怎样实现网络通信的呢？</a:t>
            </a:r>
            <a:endParaRPr lang="zh-CN" altLang="en-US" dirty="0"/>
          </a:p>
          <a:p>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结合网页请求过程描述</a:t>
            </a:r>
            <a:r>
              <a:rPr lang="en-US" altLang="zh-CN" dirty="0"/>
              <a:t>HTTP</a:t>
            </a:r>
            <a:r>
              <a:rPr lang="zh-CN" altLang="en-US" dirty="0"/>
              <a:t>协议执行过程</a:t>
            </a:r>
            <a:endParaRPr lang="zh-CN" altLang="en-US" dirty="0"/>
          </a:p>
          <a:p>
            <a:pPr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结合网页请求过程描述</a:t>
            </a:r>
            <a:r>
              <a:rPr lang="en-US" altLang="zh-CN" dirty="0"/>
              <a:t>HTTP</a:t>
            </a:r>
            <a:r>
              <a:rPr lang="zh-CN" altLang="en-US" dirty="0"/>
              <a:t>协议执行过程</a:t>
            </a:r>
            <a:endParaRPr lang="zh-CN" altLang="en-US" dirty="0"/>
          </a:p>
          <a:p>
            <a:pPr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a:t>
            </a:r>
            <a:r>
              <a:rPr lang="en-US" altLang="zh-CN" dirty="0"/>
              <a:t>HTTP</a:t>
            </a:r>
            <a:r>
              <a:rPr lang="zh-CN" altLang="en-US" dirty="0"/>
              <a:t>协议如何使用传输层的</a:t>
            </a:r>
            <a:r>
              <a:rPr lang="en-US" altLang="zh-CN" dirty="0"/>
              <a:t>TCP</a:t>
            </a:r>
            <a:r>
              <a:rPr lang="zh-CN" altLang="en-US" dirty="0"/>
              <a:t>协议实现数据传输，说明</a:t>
            </a:r>
            <a:r>
              <a:rPr lang="en-US" altLang="zh-CN" dirty="0"/>
              <a:t>HTTP</a:t>
            </a:r>
            <a:r>
              <a:rPr lang="zh-CN" altLang="en-US" dirty="0"/>
              <a:t>协议的特点</a:t>
            </a:r>
            <a:endParaRPr lang="zh-CN" altLang="en-US" dirty="0"/>
          </a:p>
          <a:p>
            <a:pPr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a:t>
            </a:r>
            <a:r>
              <a:rPr lang="en-US" altLang="zh-CN" dirty="0"/>
              <a:t>HTTP</a:t>
            </a:r>
            <a:r>
              <a:rPr lang="zh-CN" altLang="en-US" dirty="0"/>
              <a:t>协议使用</a:t>
            </a:r>
            <a:r>
              <a:rPr lang="en-US" altLang="zh-CN" dirty="0"/>
              <a:t>TCP</a:t>
            </a:r>
            <a:r>
              <a:rPr lang="zh-CN" altLang="en-US" dirty="0"/>
              <a:t>协议的不同方式介绍</a:t>
            </a:r>
            <a:r>
              <a:rPr lang="en-US" altLang="zh-CN" dirty="0"/>
              <a:t>HTTP</a:t>
            </a:r>
            <a:r>
              <a:rPr lang="zh-CN" altLang="en-US" dirty="0"/>
              <a:t>连接的两种类型</a:t>
            </a:r>
            <a:endParaRPr lang="zh-CN" altLang="en-US" dirty="0"/>
          </a:p>
          <a:p>
            <a:pPr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详细介绍非持久</a:t>
            </a:r>
            <a:r>
              <a:rPr lang="en-US" altLang="zh-CN" dirty="0"/>
              <a:t>HTTP</a:t>
            </a:r>
            <a:r>
              <a:rPr lang="zh-CN" altLang="en-US" dirty="0"/>
              <a:t>连接的执行过程</a:t>
            </a:r>
            <a:endParaRPr lang="zh-CN" altLang="en-US" dirty="0"/>
          </a:p>
          <a:p>
            <a:pPr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详细介绍非持久</a:t>
            </a:r>
            <a:r>
              <a:rPr lang="en-US" altLang="zh-CN" dirty="0"/>
              <a:t>HTTP</a:t>
            </a:r>
            <a:r>
              <a:rPr lang="zh-CN" altLang="en-US" dirty="0"/>
              <a:t>连接的执行过程</a:t>
            </a:r>
            <a:endParaRPr lang="zh-CN" altLang="en-US" dirty="0"/>
          </a:p>
          <a:p>
            <a:pPr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详细介绍非持久</a:t>
            </a:r>
            <a:r>
              <a:rPr lang="en-US" altLang="zh-CN" dirty="0"/>
              <a:t>HTTP</a:t>
            </a:r>
            <a:r>
              <a:rPr lang="zh-CN" altLang="en-US" dirty="0"/>
              <a:t>连接的执行过程</a:t>
            </a:r>
            <a:endParaRPr lang="zh-CN" altLang="en-US" dirty="0"/>
          </a:p>
          <a:p>
            <a:pPr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介绍</a:t>
            </a:r>
            <a:r>
              <a:rPr lang="en-US" altLang="zh-CN" dirty="0"/>
              <a:t>RTT</a:t>
            </a:r>
            <a:r>
              <a:rPr lang="zh-CN" altLang="en-US" dirty="0"/>
              <a:t>概念，分析非持久</a:t>
            </a:r>
            <a:r>
              <a:rPr lang="en-US" altLang="zh-CN" dirty="0"/>
              <a:t>HTTP</a:t>
            </a:r>
            <a:r>
              <a:rPr lang="zh-CN" altLang="en-US" dirty="0"/>
              <a:t>连接的时间问题。</a:t>
            </a:r>
            <a:endParaRPr lang="zh-CN" altLang="en-US" dirty="0"/>
          </a:p>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FFA9825-BC25-42AE-A688-91D8DA84B5C8}"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5603" name="Rectangle 2"/>
          <p:cNvSpPr>
            <a:spLocks noGrp="1" noRot="1" noChangeAspect="1" noChangeArrowheads="1" noTextEdit="1"/>
          </p:cNvSpPr>
          <p:nvPr>
            <p:ph type="sldImg"/>
          </p:nvPr>
        </p:nvSpPr>
        <p:spPr>
          <a:ln cap="flat"/>
        </p:spPr>
      </p:sp>
      <p:sp>
        <p:nvSpPr>
          <p:cNvPr id="256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明确网络应用程序开发的核心，结合网页浏览的过程举例说明应用程序通信的基本过程。说明应用程序的运行位置。提出问题：如何开发网络应用程序？应该满足什么样的体系结构？</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介绍</a:t>
            </a:r>
            <a:r>
              <a:rPr lang="en-US" altLang="zh-CN" dirty="0"/>
              <a:t>RTT</a:t>
            </a:r>
            <a:r>
              <a:rPr lang="zh-CN" altLang="en-US" dirty="0"/>
              <a:t>概念，分析非持久</a:t>
            </a:r>
            <a:r>
              <a:rPr lang="en-US" altLang="zh-CN" dirty="0"/>
              <a:t>HTTP</a:t>
            </a:r>
            <a:r>
              <a:rPr lang="zh-CN" altLang="en-US" dirty="0"/>
              <a:t>连接的时间问题。</a:t>
            </a:r>
            <a:endParaRPr lang="zh-CN" altLang="en-US" dirty="0"/>
          </a:p>
          <a:p>
            <a:pPr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根据非持久</a:t>
            </a:r>
            <a:r>
              <a:rPr lang="en-US" altLang="zh-CN" dirty="0"/>
              <a:t>HTTP</a:t>
            </a:r>
            <a:r>
              <a:rPr lang="zh-CN" altLang="en-US" dirty="0"/>
              <a:t>连接存在的问题，提出相应的解决办法。详细分析持久</a:t>
            </a:r>
            <a:r>
              <a:rPr lang="en-US" altLang="zh-CN" dirty="0"/>
              <a:t>HTTP</a:t>
            </a:r>
            <a:r>
              <a:rPr lang="zh-CN" altLang="en-US" dirty="0"/>
              <a:t>连接的实现过程。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a:t>
            </a:r>
            <a:r>
              <a:rPr lang="en-US" altLang="zh-CN" dirty="0"/>
              <a:t>HTTP</a:t>
            </a:r>
            <a:r>
              <a:rPr lang="zh-CN" altLang="en-US" dirty="0"/>
              <a:t>的功能需求，确定报文格式存在两种，举例说明</a:t>
            </a:r>
            <a:r>
              <a:rPr lang="en-US" altLang="zh-CN" dirty="0"/>
              <a:t>HTTP</a:t>
            </a:r>
            <a:r>
              <a:rPr lang="zh-CN" altLang="en-US" dirty="0"/>
              <a:t>请求报文格式，并对例子中的内容进行归纳，从而得到</a:t>
            </a:r>
            <a:r>
              <a:rPr lang="en-US" altLang="zh-CN" dirty="0"/>
              <a:t>HTTP</a:t>
            </a:r>
            <a:r>
              <a:rPr lang="zh-CN" altLang="en-US" dirty="0"/>
              <a:t>请求报文的通用格式。</a:t>
            </a:r>
            <a:endParaRPr lang="zh-CN" altLang="en-US" dirty="0"/>
          </a:p>
          <a:p>
            <a:pPr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kern="1200" dirty="0">
                <a:solidFill>
                  <a:schemeClr val="tx1"/>
                </a:solidFill>
                <a:effectLst/>
                <a:latin typeface="+mn-lt"/>
                <a:ea typeface="+mn-ea"/>
                <a:cs typeface="+mn-cs"/>
              </a:rPr>
              <a:t>http</a:t>
            </a:r>
            <a:r>
              <a:rPr lang="zh-CN" altLang="en-US" sz="1200" b="1" i="0" kern="1200" baseline="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Request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https://www.w3.org/Protocols/rfc2616/rfc2616-sec5.html</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https://www.rfc-editor.org/rfc/rfc9110.html</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 </a:t>
            </a:r>
            <a:r>
              <a:rPr lang="zh-CN" altLang="en-US" dirty="0"/>
              <a:t>请求方法：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https://www.runoob.com/http/http-methods.html</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latinLnBrk="1"/>
            <a:r>
              <a:rPr lang="en-US" altLang="zh-CN" sz="1200" b="0" i="0" kern="1200" dirty="0">
                <a:solidFill>
                  <a:schemeClr val="tx1"/>
                </a:solidFill>
                <a:effectLst/>
                <a:latin typeface="+mn-lt"/>
                <a:ea typeface="+mn-ea"/>
                <a:cs typeface="+mn-cs"/>
              </a:rPr>
              <a:t>HTTP1.0 </a:t>
            </a:r>
            <a:r>
              <a:rPr lang="zh-CN" altLang="en-US" sz="1200" b="0" i="0" kern="1200" dirty="0">
                <a:solidFill>
                  <a:schemeClr val="tx1"/>
                </a:solidFill>
                <a:effectLst/>
                <a:latin typeface="+mn-lt"/>
                <a:ea typeface="+mn-ea"/>
                <a:cs typeface="+mn-cs"/>
              </a:rPr>
              <a:t>定义了三种请求方法： </a:t>
            </a:r>
            <a:r>
              <a:rPr lang="en-US" altLang="zh-CN" sz="1200" b="0" i="0" kern="1200" dirty="0">
                <a:solidFill>
                  <a:schemeClr val="tx1"/>
                </a:solidFill>
                <a:effectLst/>
                <a:latin typeface="+mn-lt"/>
                <a:ea typeface="+mn-ea"/>
                <a:cs typeface="+mn-cs"/>
              </a:rPr>
              <a:t>GET, POST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HEAD</a:t>
            </a:r>
            <a:r>
              <a:rPr lang="zh-CN" altLang="en-US" sz="1200" b="0" i="0" kern="1200" dirty="0">
                <a:solidFill>
                  <a:schemeClr val="tx1"/>
                </a:solidFill>
                <a:effectLst/>
                <a:latin typeface="+mn-lt"/>
                <a:ea typeface="+mn-ea"/>
                <a:cs typeface="+mn-cs"/>
              </a:rPr>
              <a:t>方法。</a:t>
            </a:r>
            <a:endParaRPr lang="zh-CN" altLang="en-US" sz="1200" b="0" i="0" kern="1200" dirty="0">
              <a:solidFill>
                <a:schemeClr val="tx1"/>
              </a:solidFill>
              <a:effectLst/>
              <a:latin typeface="+mn-lt"/>
              <a:ea typeface="+mn-ea"/>
              <a:cs typeface="+mn-cs"/>
            </a:endParaRPr>
          </a:p>
          <a:p>
            <a:pPr latinLnBrk="1"/>
            <a:r>
              <a:rPr lang="en-US" altLang="zh-CN" sz="1200" b="0" i="0" kern="1200" dirty="0">
                <a:solidFill>
                  <a:schemeClr val="tx1"/>
                </a:solidFill>
                <a:effectLst/>
                <a:latin typeface="+mn-lt"/>
                <a:ea typeface="+mn-ea"/>
                <a:cs typeface="+mn-cs"/>
              </a:rPr>
              <a:t>HTTP1.1 </a:t>
            </a:r>
            <a:r>
              <a:rPr lang="zh-CN" altLang="en-US" sz="1200" b="0" i="0" kern="1200" dirty="0">
                <a:solidFill>
                  <a:schemeClr val="tx1"/>
                </a:solidFill>
                <a:effectLst/>
                <a:latin typeface="+mn-lt"/>
                <a:ea typeface="+mn-ea"/>
                <a:cs typeface="+mn-cs"/>
              </a:rPr>
              <a:t>新增了六种请求方法：</a:t>
            </a:r>
            <a:r>
              <a:rPr lang="en-US" altLang="zh-CN" sz="1200" b="0" i="0" kern="1200" dirty="0">
                <a:solidFill>
                  <a:schemeClr val="tx1"/>
                </a:solidFill>
                <a:effectLst/>
                <a:latin typeface="+mn-lt"/>
                <a:ea typeface="+mn-ea"/>
                <a:cs typeface="+mn-cs"/>
              </a:rPr>
              <a:t>OPTIONS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PUT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CONNECT </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pPr latinLnBrk="1"/>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打开</a:t>
            </a:r>
            <a:r>
              <a:rPr lang="en-US" altLang="zh-CN" sz="1200" b="0" i="0" kern="1200" dirty="0">
                <a:solidFill>
                  <a:schemeClr val="tx1"/>
                </a:solidFill>
                <a:effectLst/>
                <a:latin typeface="+mn-lt"/>
                <a:ea typeface="+mn-ea"/>
                <a:cs typeface="+mn-cs"/>
              </a:rPr>
              <a:t>IE</a:t>
            </a:r>
            <a:r>
              <a:rPr lang="zh-CN" altLang="en-US" sz="1200" b="0" i="0" kern="1200" dirty="0">
                <a:solidFill>
                  <a:schemeClr val="tx1"/>
                </a:solidFill>
                <a:effectLst/>
                <a:latin typeface="+mn-lt"/>
                <a:ea typeface="+mn-ea"/>
                <a:cs typeface="+mn-cs"/>
              </a:rPr>
              <a:t>浏览器，演示</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选项</a:t>
            </a:r>
            <a:endParaRPr lang="en-US" altLang="zh-CN" sz="1200" b="0" i="0" kern="1200" dirty="0">
              <a:solidFill>
                <a:schemeClr val="tx1"/>
              </a:solidFill>
              <a:effectLst/>
              <a:latin typeface="+mn-lt"/>
              <a:ea typeface="+mn-ea"/>
              <a:cs typeface="+mn-cs"/>
            </a:endParaRPr>
          </a:p>
          <a:p>
            <a:pPr latinLnBrk="1"/>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FC595AE4-66AF-4B74-9678-FEF2ED15F8E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7651" name="Rectangle 2"/>
          <p:cNvSpPr>
            <a:spLocks noGrp="1" noRot="1" noChangeAspect="1" noChangeArrowheads="1" noTextEdit="1"/>
          </p:cNvSpPr>
          <p:nvPr>
            <p:ph type="sldImg"/>
          </p:nvPr>
        </p:nvSpPr>
        <p:spPr>
          <a:ln cap="flat"/>
        </p:spPr>
      </p:sp>
      <p:sp>
        <p:nvSpPr>
          <p:cNvPr id="276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简述三种网络应用程序的体系结构</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特例说明</a:t>
            </a:r>
            <a:r>
              <a:rPr lang="en-US" altLang="zh-CN" dirty="0"/>
              <a:t>HTTP</a:t>
            </a:r>
            <a:r>
              <a:rPr lang="zh-CN" altLang="en-US" dirty="0"/>
              <a:t>协议的表单处理方法</a:t>
            </a:r>
            <a:endParaRPr lang="zh-CN" altLang="en-US" dirty="0"/>
          </a:p>
          <a:p>
            <a:pPr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举例说明</a:t>
            </a:r>
            <a:r>
              <a:rPr lang="en-US" altLang="zh-CN" dirty="0"/>
              <a:t>HTTP</a:t>
            </a:r>
            <a:r>
              <a:rPr lang="zh-CN" altLang="en-US" dirty="0"/>
              <a:t>响应报文格式，并对例子中的内容进行归纳，从而得到</a:t>
            </a:r>
            <a:r>
              <a:rPr lang="en-US" altLang="zh-CN" dirty="0"/>
              <a:t>HTTP</a:t>
            </a:r>
            <a:r>
              <a:rPr lang="zh-CN" altLang="en-US" dirty="0"/>
              <a:t>响应报文的通用格式，并板书给出。</a:t>
            </a:r>
            <a:endParaRPr lang="zh-CN" altLang="en-US" dirty="0"/>
          </a:p>
          <a:p>
            <a:pPr eaLnBrk="1" hangingPunct="1"/>
            <a:endParaRPr lang="en-US" altLang="zh-CN" dirty="0"/>
          </a:p>
          <a:p>
            <a:pPr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说明</a:t>
            </a:r>
            <a:r>
              <a:rPr lang="en-US" altLang="zh-CN" dirty="0"/>
              <a:t>HTTP</a:t>
            </a:r>
            <a:r>
              <a:rPr lang="zh-CN" altLang="en-US" dirty="0"/>
              <a:t>响应状态码的不同含义</a:t>
            </a:r>
            <a:endParaRPr lang="zh-CN" altLang="en-US" dirty="0"/>
          </a:p>
          <a:p>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45087C2B-B5C5-6E43-A5CA-3334C3456FE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HTTP</a:t>
            </a:r>
            <a:r>
              <a:rPr lang="zh-CN" altLang="en-US"/>
              <a:t>的</a:t>
            </a:r>
            <a:r>
              <a:rPr lang="en-US" altLang="zh-CN"/>
              <a:t>Cookie</a:t>
            </a:r>
            <a:r>
              <a:rPr lang="zh-CN" altLang="en-US"/>
              <a:t>技术，说明其应用实例：</a:t>
            </a:r>
            <a:r>
              <a:rPr lang="en-US" altLang="zh-CN"/>
              <a:t>IE</a:t>
            </a:r>
            <a:r>
              <a:rPr lang="zh-CN" altLang="en-US"/>
              <a:t>浏览器中实现多网页之间的用户识别等。描述实现过程。</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047ACC8-8B74-3746-B3EC-EECE0F583FBC}"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00354" name="Rectangle 2"/>
          <p:cNvSpPr>
            <a:spLocks noGrp="1" noRot="1" noChangeAspect="1" noChangeArrowheads="1" noTextEdit="1"/>
          </p:cNvSpPr>
          <p:nvPr>
            <p:ph type="sldImg"/>
          </p:nvPr>
        </p:nvSpPr>
        <p:spPr>
          <a:ln cap="flat"/>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a:t>
            </a:r>
            <a:r>
              <a:rPr lang="en-US" altLang="zh-CN" dirty="0"/>
              <a:t>HTTP</a:t>
            </a:r>
            <a:r>
              <a:rPr lang="zh-CN" altLang="en-US" dirty="0"/>
              <a:t>协议具体实现描述</a:t>
            </a:r>
            <a:r>
              <a:rPr lang="en-US" altLang="zh-CN" dirty="0"/>
              <a:t>Cookie</a:t>
            </a:r>
            <a:r>
              <a:rPr lang="zh-CN" altLang="en-US" dirty="0"/>
              <a:t>实现过程。</a:t>
            </a:r>
            <a:endParaRPr lang="zh-CN" altLang="en-US" dirty="0"/>
          </a:p>
          <a:p>
            <a:pPr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a:t>
            </a:r>
            <a:r>
              <a:rPr lang="zh-CN" altLang="en-US" dirty="0"/>
              <a:t>根据过程描述总结</a:t>
            </a:r>
            <a:r>
              <a:rPr lang="en-US" altLang="zh-CN" dirty="0"/>
              <a:t>Cookie</a:t>
            </a:r>
            <a:r>
              <a:rPr lang="zh-CN" altLang="en-US" dirty="0"/>
              <a:t>技术的四个重要方面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 </a:t>
            </a:r>
            <a:r>
              <a:rPr lang="zh-CN" altLang="en-US" dirty="0"/>
              <a:t>示例：在</a:t>
            </a:r>
            <a:r>
              <a:rPr lang="en-US" altLang="zh-CN" dirty="0"/>
              <a:t>chrome –F12 –application </a:t>
            </a:r>
            <a:r>
              <a:rPr lang="zh-CN" altLang="en-US" dirty="0"/>
              <a:t>中，看</a:t>
            </a:r>
            <a:r>
              <a:rPr lang="en-US" altLang="zh-CN" dirty="0"/>
              <a:t>cookie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222226"/>
                </a:solidFill>
                <a:effectLst/>
                <a:latin typeface="PingFang SC"/>
              </a:rPr>
              <a:t>3. Cookie</a:t>
            </a:r>
            <a:r>
              <a:rPr lang="zh-CN" altLang="en-US" b="1" i="0" dirty="0">
                <a:solidFill>
                  <a:srgbClr val="222226"/>
                </a:solidFill>
                <a:effectLst/>
                <a:latin typeface="PingFang SC"/>
              </a:rPr>
              <a:t>用法详解</a:t>
            </a:r>
            <a:endParaRPr lang="zh-CN" altLang="en-US" b="1" i="0" dirty="0">
              <a:solidFill>
                <a:srgbClr val="222226"/>
              </a:solidFill>
              <a:effectLst/>
              <a:latin typeface="PingFang SC"/>
            </a:endParaRPr>
          </a:p>
          <a:p>
            <a:r>
              <a:rPr lang="en-US" altLang="zh-CN" dirty="0"/>
              <a:t>https://blog.csdn.net/weixin_47889104/article/details/125471638</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CC5934F-EAF2-4BA1-98D1-AB7BE00B8F72}"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a:t>
            </a:r>
            <a:r>
              <a:rPr lang="en-US" altLang="zh-CN" dirty="0"/>
              <a:t>Cookie</a:t>
            </a:r>
            <a:r>
              <a:rPr lang="zh-CN" altLang="en-US" dirty="0"/>
              <a:t>技术的作用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D21E8CE-9CC8-49CD-83DC-F491AC292AD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B9C967A-9A0B-CC49-B112-0D29E9ABB154}"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04450" name="Rectangle 2"/>
          <p:cNvSpPr>
            <a:spLocks noGrp="1" noRot="1" noChangeAspect="1" noChangeArrowheads="1" noTextEdit="1"/>
          </p:cNvSpPr>
          <p:nvPr>
            <p:ph type="sldImg"/>
          </p:nvPr>
        </p:nvSpPr>
        <p:spPr>
          <a:ln cap="flat"/>
        </p:spPr>
      </p:sp>
      <p:sp>
        <p:nvSpPr>
          <p:cNvPr id="104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a:t>
            </a:r>
            <a:r>
              <a:rPr lang="en-US" altLang="zh-CN"/>
              <a:t>Cookie</a:t>
            </a:r>
            <a:r>
              <a:rPr lang="zh-CN" altLang="en-US"/>
              <a:t>技术的作用</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a:t>
            </a:r>
            <a:r>
              <a:rPr lang="zh-CN" altLang="en-US" dirty="0"/>
              <a:t>示例：在</a:t>
            </a:r>
            <a:r>
              <a:rPr lang="en-US" altLang="zh-CN" dirty="0"/>
              <a:t>chrome –F12 –application </a:t>
            </a:r>
            <a:r>
              <a:rPr lang="zh-CN" altLang="en-US" dirty="0"/>
              <a:t>中，看</a:t>
            </a:r>
            <a:r>
              <a:rPr lang="en-US" altLang="zh-CN" dirty="0"/>
              <a:t>cookie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222226"/>
                </a:solidFill>
                <a:effectLst/>
                <a:latin typeface="PingFang SC"/>
              </a:rPr>
              <a:t>2. Cookie</a:t>
            </a:r>
            <a:r>
              <a:rPr lang="zh-CN" altLang="en-US" b="1" i="0" dirty="0">
                <a:solidFill>
                  <a:srgbClr val="222226"/>
                </a:solidFill>
                <a:effectLst/>
                <a:latin typeface="PingFang SC"/>
              </a:rPr>
              <a:t>用法详解</a:t>
            </a:r>
            <a:endParaRPr lang="zh-CN" altLang="en-US" b="1" i="0" dirty="0">
              <a:solidFill>
                <a:srgbClr val="222226"/>
              </a:solidFill>
              <a:effectLst/>
              <a:latin typeface="PingFang SC"/>
            </a:endParaRPr>
          </a:p>
          <a:p>
            <a:r>
              <a:rPr lang="en-US" altLang="zh-CN" dirty="0"/>
              <a:t>https://blog.csdn.net/weixin_47889104/article/details/125471638</a:t>
            </a:r>
            <a:endParaRPr lang="en-US" altLang="zh-CN"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a:t>
            </a:r>
            <a:endParaRPr lang="en-US" altLang="zh-CN"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1D88A86-826D-48E2-87E2-ACD7F06CBB3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F5B971F-3B42-7E4F-A5A2-1DBF1983CD38}"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06498" name="Rectangle 2"/>
          <p:cNvSpPr>
            <a:spLocks noGrp="1" noRot="1" noChangeAspect="1" noChangeArrowheads="1" noTextEdit="1"/>
          </p:cNvSpPr>
          <p:nvPr>
            <p:ph type="sldImg"/>
          </p:nvPr>
        </p:nvSpPr>
        <p:spPr>
          <a:ln cap="flat"/>
        </p:spPr>
      </p:sp>
      <p:sp>
        <p:nvSpPr>
          <p:cNvPr id="106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0D25A56-62DC-4E40-B90C-743740CD4BF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08546" name="Rectangle 2"/>
          <p:cNvSpPr>
            <a:spLocks noGrp="1" noRot="1" noChangeAspect="1" noChangeArrowheads="1" noTextEdit="1"/>
          </p:cNvSpPr>
          <p:nvPr>
            <p:ph type="sldImg"/>
          </p:nvPr>
        </p:nvSpPr>
        <p:spPr>
          <a:ln cap="flat"/>
        </p:spPr>
      </p:sp>
      <p:sp>
        <p:nvSpPr>
          <p:cNvPr id="1085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2695F92-151D-4540-A225-62D2000FAD5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10594" name="Rectangle 2"/>
          <p:cNvSpPr>
            <a:spLocks noGrp="1" noRot="1" noChangeAspect="1" noChangeArrowheads="1" noTextEdit="1"/>
          </p:cNvSpPr>
          <p:nvPr>
            <p:ph type="sldImg"/>
          </p:nvPr>
        </p:nvSpPr>
        <p:spPr>
          <a:ln cap="flat"/>
        </p:spPr>
      </p:sp>
      <p:sp>
        <p:nvSpPr>
          <p:cNvPr id="110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说明</a:t>
            </a:r>
            <a:r>
              <a:rPr lang="en-US" altLang="zh-CN" dirty="0"/>
              <a:t>Web</a:t>
            </a:r>
            <a:r>
              <a:rPr lang="zh-CN" altLang="en-US" dirty="0"/>
              <a:t>缓存的作用，常用的：</a:t>
            </a:r>
            <a:r>
              <a:rPr lang="en-US" altLang="zh-CN" dirty="0"/>
              <a:t>squid</a:t>
            </a:r>
            <a:r>
              <a:rPr lang="zh-CN" altLang="en-US" dirty="0"/>
              <a:t>（</a:t>
            </a:r>
            <a:r>
              <a:rPr lang="en-US" altLang="zh-CN" dirty="0"/>
              <a:t>web</a:t>
            </a:r>
            <a:r>
              <a:rPr lang="zh-CN" altLang="en-US" dirty="0"/>
              <a:t>）、</a:t>
            </a:r>
            <a:r>
              <a:rPr lang="en-US" altLang="zh-CN" dirty="0" err="1"/>
              <a:t>nginx</a:t>
            </a:r>
            <a:r>
              <a:rPr lang="zh-CN" altLang="en-US" dirty="0"/>
              <a:t>、</a:t>
            </a:r>
            <a:r>
              <a:rPr lang="en-US" altLang="zh-CN" dirty="0" err="1"/>
              <a:t>ccproxy</a:t>
            </a:r>
            <a:r>
              <a:rPr lang="zh-CN" altLang="en-US" dirty="0"/>
              <a:t>等等。</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BE636F5-F482-6342-A84B-552F59D13BD6}"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根据上述例子，探讨解决办法。</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38D4AB6-DE22-A54C-8854-FD8AE0C9DCCC}"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14690" name="Rectangle 2"/>
          <p:cNvSpPr>
            <a:spLocks noGrp="1" noRot="1" noChangeAspect="1" noChangeArrowheads="1" noTextEdit="1"/>
          </p:cNvSpPr>
          <p:nvPr>
            <p:ph type="sldImg"/>
          </p:nvPr>
        </p:nvSpPr>
        <p:spPr>
          <a:ln cap="flat"/>
        </p:spPr>
      </p:sp>
      <p:sp>
        <p:nvSpPr>
          <p:cNvPr id="1146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强调上述解决办法存在的问题：投资巨大</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A71E811-E541-E645-B466-3CEC2405FF6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16738" name="Rectangle 2"/>
          <p:cNvSpPr>
            <a:spLocks noGrp="1" noRot="1" noChangeAspect="1" noChangeArrowheads="1" noTextEdit="1"/>
          </p:cNvSpPr>
          <p:nvPr>
            <p:ph type="sldImg"/>
          </p:nvPr>
        </p:nvSpPr>
        <p:spPr>
          <a:ln cap="flat"/>
        </p:spPr>
      </p:sp>
      <p:sp>
        <p:nvSpPr>
          <p:cNvPr id="1167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描述安装缓存器后网页访问的过程，并提出可能存在的网页过期的问题。</a:t>
            </a:r>
            <a:endParaRPr lang="en-US" altLang="zh-CN" dirty="0"/>
          </a:p>
          <a:p>
            <a:pPr eaLnBrk="1" hangingPunct="1"/>
            <a:endParaRPr lang="en-US" altLang="zh-CN" dirty="0"/>
          </a:p>
          <a:p>
            <a:pPr eaLnBrk="1" hangingPunct="1"/>
            <a:r>
              <a:rPr lang="en-US" altLang="zh-CN" dirty="0"/>
              <a:t>CDN</a:t>
            </a:r>
            <a:endParaRPr lang="en-US" altLang="zh-CN" dirty="0"/>
          </a:p>
          <a:p>
            <a:pPr eaLnBrk="1" hangingPunct="1"/>
            <a:endParaRPr lang="en-US" altLang="zh-CN" dirty="0"/>
          </a:p>
          <a:p>
            <a:pPr eaLnBrk="1" hangingPunct="1"/>
            <a:r>
              <a:rPr lang="zh-CN" altLang="en-US" dirty="0"/>
              <a:t>现在广泛使用。布置书后作业题：</a:t>
            </a:r>
            <a:r>
              <a:rPr lang="en-US" altLang="zh-CN" dirty="0"/>
              <a:t>116</a:t>
            </a:r>
            <a:r>
              <a:rPr lang="zh-CN" altLang="en-US" dirty="0"/>
              <a:t>页</a:t>
            </a:r>
            <a:r>
              <a:rPr lang="en-US" altLang="zh-CN" dirty="0"/>
              <a:t>P9</a:t>
            </a:r>
            <a:r>
              <a:rPr lang="en-US" altLang="zh-CN" baseline="0" dirty="0"/>
              <a:t> </a:t>
            </a:r>
            <a:r>
              <a:rPr lang="zh-CN" altLang="en-US" baseline="0" dirty="0"/>
              <a:t>注意勘误：命中率实为 未中率 </a:t>
            </a:r>
            <a:r>
              <a:rPr lang="en-US" altLang="zh-CN" baseline="0" dirty="0" err="1"/>
              <a:t>missrate</a:t>
            </a:r>
            <a:endParaRPr lang="en-US" altLang="zh-CN" dirty="0"/>
          </a:p>
          <a:p>
            <a:pPr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464693C-4C43-4A49-938C-BAA8C9000042}"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18786" name="Rectangle 2"/>
          <p:cNvSpPr>
            <a:spLocks noGrp="1" noRot="1" noChangeAspect="1" noChangeArrowheads="1" noTextEdit="1"/>
          </p:cNvSpPr>
          <p:nvPr>
            <p:ph type="sldImg"/>
          </p:nvPr>
        </p:nvSpPr>
        <p:spPr>
          <a:ln cap="flat"/>
        </p:spPr>
      </p:sp>
      <p:sp>
        <p:nvSpPr>
          <p:cNvPr id="1187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给出网页文件更新的解决办法。</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12E66D12-7312-2242-8F96-1D268E7B71D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20834" name="Rectangle 2"/>
          <p:cNvSpPr>
            <a:spLocks noGrp="1" noRot="1" noChangeAspect="1" noChangeArrowheads="1" noTextEdit="1"/>
          </p:cNvSpPr>
          <p:nvPr>
            <p:ph type="sldImg"/>
          </p:nvPr>
        </p:nvSpPr>
        <p:spPr>
          <a:ln cap="flat"/>
        </p:spPr>
      </p:sp>
      <p:sp>
        <p:nvSpPr>
          <p:cNvPr id="1208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给出网页文件更新的解决办法。</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11025247-7160-D04E-BAA8-0B765670ED9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24930" name="Rectangle 2"/>
          <p:cNvSpPr>
            <a:spLocks noGrp="1" noRot="1" noChangeAspect="1" noChangeArrowheads="1" noTextEdit="1"/>
          </p:cNvSpPr>
          <p:nvPr>
            <p:ph type="sldImg"/>
          </p:nvPr>
        </p:nvSpPr>
        <p:spPr>
          <a:ln cap="flat"/>
        </p:spPr>
      </p:sp>
      <p:sp>
        <p:nvSpPr>
          <p:cNvPr id="1249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80D0437F-77A9-CA4D-8674-B2FF4ABDC06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26978" name="Rectangle 2"/>
          <p:cNvSpPr>
            <a:spLocks noGrp="1" noRot="1" noChangeAspect="1" noChangeArrowheads="1" noTextEdit="1"/>
          </p:cNvSpPr>
          <p:nvPr>
            <p:ph type="sldImg"/>
          </p:nvPr>
        </p:nvSpPr>
        <p:spPr>
          <a:ln cap="flat"/>
        </p:spPr>
      </p:sp>
      <p:sp>
        <p:nvSpPr>
          <p:cNvPr id="1269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描述文件传输过程，说明</a:t>
            </a:r>
            <a:r>
              <a:rPr lang="en-US" altLang="zh-CN" dirty="0"/>
              <a:t>FTP</a:t>
            </a:r>
            <a:r>
              <a:rPr lang="zh-CN" altLang="en-US" dirty="0"/>
              <a:t>协议在文件传输过程中扮演的角色。</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32198F1-0A9A-4E7C-B36B-D33DF984915D}"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1747" name="Rectangle 2"/>
          <p:cNvSpPr>
            <a:spLocks noGrp="1" noRot="1" noChangeAspect="1" noChangeArrowheads="1" noTextEdit="1"/>
          </p:cNvSpPr>
          <p:nvPr>
            <p:ph type="sldImg"/>
          </p:nvPr>
        </p:nvSpPr>
        <p:spPr>
          <a:ln cap="flat"/>
        </p:spPr>
      </p:sp>
      <p:sp>
        <p:nvSpPr>
          <p:cNvPr id="317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详细描述纯</a:t>
            </a:r>
            <a:r>
              <a:rPr lang="en-US" altLang="zh-CN"/>
              <a:t>P2P</a:t>
            </a:r>
            <a:r>
              <a:rPr lang="zh-CN" altLang="en-US"/>
              <a:t>体系结构，提出纯</a:t>
            </a:r>
            <a:r>
              <a:rPr lang="en-US" altLang="zh-CN"/>
              <a:t>P2P</a:t>
            </a:r>
            <a:r>
              <a:rPr lang="zh-CN" altLang="en-US"/>
              <a:t>体系结构的优点：网络可扩展性强，用户数量越多，服务能力越强，某一个计算机的故障不会导致服务丢失。缺点：服务器地址未知，服务管理复杂。</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2F5A1467-A2BB-E347-8DBB-870C4BCCDEAC}"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29026" name="Rectangle 2"/>
          <p:cNvSpPr>
            <a:spLocks noGrp="1" noRot="1" noChangeAspect="1" noChangeArrowheads="1" noTextEdit="1"/>
          </p:cNvSpPr>
          <p:nvPr>
            <p:ph type="sldImg"/>
          </p:nvPr>
        </p:nvSpPr>
        <p:spPr>
          <a:ln cap="flat"/>
        </p:spPr>
      </p:sp>
      <p:sp>
        <p:nvSpPr>
          <p:cNvPr id="1290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描述文件传输过程，说明</a:t>
            </a:r>
            <a:r>
              <a:rPr lang="en-US" altLang="zh-CN" dirty="0"/>
              <a:t>FTP</a:t>
            </a:r>
            <a:r>
              <a:rPr lang="zh-CN" altLang="en-US" dirty="0"/>
              <a:t>协议在文件传输过程中扮演的角色。</a:t>
            </a:r>
            <a:endParaRPr lang="zh-CN" altLang="en-US" dirty="0"/>
          </a:p>
          <a:p>
            <a:pPr eaLnBrk="1" hangingPunct="1"/>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42DB751-BA48-B449-85C0-4828F6DF5B32}"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31074" name="Rectangle 2"/>
          <p:cNvSpPr>
            <a:spLocks noGrp="1" noRot="1" noChangeAspect="1" noChangeArrowheads="1" noTextEdit="1"/>
          </p:cNvSpPr>
          <p:nvPr>
            <p:ph type="sldImg"/>
          </p:nvPr>
        </p:nvSpPr>
        <p:spPr>
          <a:ln cap="flat"/>
        </p:spPr>
      </p:sp>
      <p:sp>
        <p:nvSpPr>
          <p:cNvPr id="1310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深入分析</a:t>
            </a:r>
            <a:r>
              <a:rPr lang="en-US" altLang="zh-CN"/>
              <a:t>FTP</a:t>
            </a:r>
            <a:r>
              <a:rPr lang="zh-CN" altLang="en-US"/>
              <a:t>协议的实现过程，强调在</a:t>
            </a:r>
            <a:r>
              <a:rPr lang="en-US" altLang="zh-CN"/>
              <a:t>FTP</a:t>
            </a:r>
            <a:r>
              <a:rPr lang="zh-CN" altLang="en-US"/>
              <a:t>协议中存在两种连接。</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37A38C9-BF80-EC4F-B076-1EB9B8C74AE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33122" name="Rectangle 2"/>
          <p:cNvSpPr>
            <a:spLocks noGrp="1" noRot="1" noChangeAspect="1" noChangeArrowheads="1" noTextEdit="1"/>
          </p:cNvSpPr>
          <p:nvPr>
            <p:ph type="sldImg"/>
          </p:nvPr>
        </p:nvSpPr>
        <p:spPr>
          <a:ln cap="flat"/>
        </p:spPr>
      </p:sp>
      <p:sp>
        <p:nvSpPr>
          <p:cNvPr id="1331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446C98E2-6BB3-B142-B724-E1C72BA54124}"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35170" name="Rectangle 2"/>
          <p:cNvSpPr>
            <a:spLocks noGrp="1" noRot="1" noChangeAspect="1" noChangeArrowheads="1" noTextEdit="1"/>
          </p:cNvSpPr>
          <p:nvPr>
            <p:ph type="sldImg"/>
          </p:nvPr>
        </p:nvSpPr>
        <p:spPr>
          <a:ln cap="flat"/>
        </p:spPr>
      </p:sp>
      <p:sp>
        <p:nvSpPr>
          <p:cNvPr id="1351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D981B7F7-0721-5C48-A65D-B2553640271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37218" name="Rectangle 2"/>
          <p:cNvSpPr>
            <a:spLocks noGrp="1" noRot="1" noChangeAspect="1" noChangeArrowheads="1" noTextEdit="1"/>
          </p:cNvSpPr>
          <p:nvPr>
            <p:ph type="sldImg"/>
          </p:nvPr>
        </p:nvSpPr>
        <p:spPr>
          <a:ln cap="flat"/>
        </p:spPr>
      </p:sp>
      <p:sp>
        <p:nvSpPr>
          <p:cNvPr id="1372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36F3CF2-AA6D-D641-95CF-AEBD81831CB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39266" name="Rectangle 2"/>
          <p:cNvSpPr>
            <a:spLocks noGrp="1" noRot="1" noChangeAspect="1" noChangeArrowheads="1" noTextEdit="1"/>
          </p:cNvSpPr>
          <p:nvPr>
            <p:ph type="sldImg"/>
          </p:nvPr>
        </p:nvSpPr>
        <p:spPr>
          <a:ln cap="flat"/>
        </p:spPr>
      </p:sp>
      <p:sp>
        <p:nvSpPr>
          <p:cNvPr id="1392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FTP</a:t>
            </a:r>
            <a:r>
              <a:rPr lang="zh-CN" altLang="en-US"/>
              <a:t>协议中使用的常间命令和应答。</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AD416B5-C51C-BC43-9F82-3C376BE7093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41314" name="Rectangle 2"/>
          <p:cNvSpPr>
            <a:spLocks noGrp="1" noRot="1" noChangeAspect="1" noChangeArrowheads="1" noTextEdit="1"/>
          </p:cNvSpPr>
          <p:nvPr>
            <p:ph type="sldImg"/>
          </p:nvPr>
        </p:nvSpPr>
        <p:spPr>
          <a:ln cap="flat"/>
        </p:spPr>
      </p:sp>
      <p:sp>
        <p:nvSpPr>
          <p:cNvPr id="1413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FTP</a:t>
            </a:r>
            <a:r>
              <a:rPr lang="zh-CN" altLang="en-US"/>
              <a:t>协议中使用的常间命令和应答。</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C40C3BB-B099-A442-A2A5-988CB2551D2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45410" name="Rectangle 2"/>
          <p:cNvSpPr>
            <a:spLocks noGrp="1" noRot="1" noChangeAspect="1" noChangeArrowheads="1" noTextEdit="1"/>
          </p:cNvSpPr>
          <p:nvPr>
            <p:ph type="sldImg"/>
          </p:nvPr>
        </p:nvSpPr>
        <p:spPr>
          <a:ln cap="flat"/>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描述电子邮件系统的体系结构，并对用户代理进行简单介绍。</a:t>
            </a:r>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8E239BE8-9F80-F646-97D3-77EF56D897D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47458" name="Rectangle 2"/>
          <p:cNvSpPr>
            <a:spLocks noGrp="1" noRot="1" noChangeAspect="1" noChangeArrowheads="1" noTextEdit="1"/>
          </p:cNvSpPr>
          <p:nvPr>
            <p:ph type="sldImg"/>
          </p:nvPr>
        </p:nvSpPr>
        <p:spPr>
          <a:ln cap="flat"/>
        </p:spPr>
      </p:sp>
      <p:sp>
        <p:nvSpPr>
          <p:cNvPr id="1474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介绍邮件服务器</a:t>
            </a:r>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3CC49FC-358A-F243-8EEF-D981A85B817A}"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49506" name="Rectangle 2"/>
          <p:cNvSpPr>
            <a:spLocks noGrp="1" noRot="1" noChangeAspect="1" noChangeArrowheads="1" noTextEdit="1"/>
          </p:cNvSpPr>
          <p:nvPr>
            <p:ph type="sldImg"/>
          </p:nvPr>
        </p:nvSpPr>
        <p:spPr>
          <a:ln cap="flat"/>
        </p:spPr>
      </p:sp>
      <p:sp>
        <p:nvSpPr>
          <p:cNvPr id="149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SMTP</a:t>
            </a:r>
            <a:r>
              <a:rPr lang="zh-CN" altLang="en-US" dirty="0"/>
              <a:t>协议的实现方式</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2DA9E0FE-D4CB-404B-8167-46FF40DA9C2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3795" name="Rectangle 2"/>
          <p:cNvSpPr>
            <a:spLocks noGrp="1" noRot="1" noChangeAspect="1" noChangeArrowheads="1" noTextEdit="1"/>
          </p:cNvSpPr>
          <p:nvPr>
            <p:ph type="sldImg"/>
          </p:nvPr>
        </p:nvSpPr>
        <p:spPr>
          <a:ln cap="flat"/>
        </p:spPr>
      </p:sp>
      <p:sp>
        <p:nvSpPr>
          <p:cNvPr id="337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为充分体现两种体系结构的优点而形成。描述混合方式。</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0E10666-BDDC-3C42-9415-5338E153F72D}"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51554" name="Rectangle 2"/>
          <p:cNvSpPr>
            <a:spLocks noGrp="1" noRot="1" noChangeAspect="1" noChangeArrowheads="1" noTextEdit="1"/>
          </p:cNvSpPr>
          <p:nvPr>
            <p:ph type="sldImg"/>
          </p:nvPr>
        </p:nvSpPr>
        <p:spPr>
          <a:ln cap="flat"/>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举例电子邮件使用和执行过程</a:t>
            </a:r>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8120068-D57F-564B-BFCF-DD4CD25342E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53602" name="Rectangle 2"/>
          <p:cNvSpPr>
            <a:spLocks noGrp="1" noRot="1" noChangeAspect="1" noChangeArrowheads="1" noTextEdit="1"/>
          </p:cNvSpPr>
          <p:nvPr>
            <p:ph type="sldImg"/>
          </p:nvPr>
        </p:nvSpPr>
        <p:spPr>
          <a:ln cap="flat"/>
        </p:spPr>
      </p:sp>
      <p:sp>
        <p:nvSpPr>
          <p:cNvPr id="1536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举例电子邮件使用和执行过程</a:t>
            </a:r>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2BE2904-BB9D-714C-A0F4-C2F3D5025FF8}"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55650" name="Rectangle 2"/>
          <p:cNvSpPr>
            <a:spLocks noGrp="1" noRot="1" noChangeAspect="1" noChangeArrowheads="1" noTextEdit="1"/>
          </p:cNvSpPr>
          <p:nvPr>
            <p:ph type="sldImg"/>
          </p:nvPr>
        </p:nvSpPr>
        <p:spPr>
          <a:ln cap="flat"/>
        </p:spPr>
      </p:sp>
      <p:sp>
        <p:nvSpPr>
          <p:cNvPr id="1556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简单描述</a:t>
            </a:r>
            <a:r>
              <a:rPr lang="en-US" altLang="zh-CN"/>
              <a:t>SMTP</a:t>
            </a:r>
            <a:r>
              <a:rPr lang="zh-CN" altLang="en-US"/>
              <a:t>协议实现方式。</a:t>
            </a:r>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423524E-E973-9648-B6D9-0D15E1D9C76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57698" name="Rectangle 2"/>
          <p:cNvSpPr>
            <a:spLocks noGrp="1" noRot="1" noChangeAspect="1" noChangeArrowheads="1" noTextEdit="1"/>
          </p:cNvSpPr>
          <p:nvPr>
            <p:ph type="sldImg"/>
          </p:nvPr>
        </p:nvSpPr>
        <p:spPr>
          <a:ln cap="flat"/>
        </p:spPr>
      </p:sp>
      <p:sp>
        <p:nvSpPr>
          <p:cNvPr id="1576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简单描述</a:t>
            </a:r>
            <a:r>
              <a:rPr lang="en-US" altLang="zh-CN"/>
              <a:t>SMTP</a:t>
            </a:r>
            <a:r>
              <a:rPr lang="zh-CN" altLang="en-US"/>
              <a:t>协议实现方式。</a:t>
            </a:r>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954E817-DD2F-8A4C-B586-23F088ADC720}"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59746" name="Rectangle 2"/>
          <p:cNvSpPr>
            <a:spLocks noGrp="1" noRot="1" noChangeAspect="1" noChangeArrowheads="1" noTextEdit="1"/>
          </p:cNvSpPr>
          <p:nvPr>
            <p:ph type="sldImg"/>
          </p:nvPr>
        </p:nvSpPr>
        <p:spPr>
          <a:ln cap="flat"/>
        </p:spPr>
      </p:sp>
      <p:sp>
        <p:nvSpPr>
          <p:cNvPr id="1597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总结和对比分析</a:t>
            </a:r>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34ACC9E-05F7-9844-801E-D247F74064D9}"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61794" name="Rectangle 2"/>
          <p:cNvSpPr>
            <a:spLocks noGrp="1" noRot="1" noChangeAspect="1" noChangeArrowheads="1" noTextEdit="1"/>
          </p:cNvSpPr>
          <p:nvPr>
            <p:ph type="sldImg"/>
          </p:nvPr>
        </p:nvSpPr>
        <p:spPr>
          <a:ln cap="flat"/>
        </p:spPr>
      </p:sp>
      <p:sp>
        <p:nvSpPr>
          <p:cNvPr id="1617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介绍邮件消息的格式</a:t>
            </a: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4E707936-C3AA-B340-B511-A4585205FB8D}"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63842" name="Rectangle 2"/>
          <p:cNvSpPr>
            <a:spLocks noGrp="1" noRot="1" noChangeAspect="1" noChangeArrowheads="1" noTextEdit="1"/>
          </p:cNvSpPr>
          <p:nvPr>
            <p:ph type="sldImg"/>
          </p:nvPr>
        </p:nvSpPr>
        <p:spPr>
          <a:ln cap="flat"/>
        </p:spPr>
      </p:sp>
      <p:sp>
        <p:nvSpPr>
          <p:cNvPr id="1638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介绍多媒体扩展邮件消息格式</a:t>
            </a:r>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8FDA1FD-CDE5-B14F-8F8E-037AA40A785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65890" name="Rectangle 2"/>
          <p:cNvSpPr>
            <a:spLocks noGrp="1" noRot="1" noChangeAspect="1" noChangeArrowheads="1" noTextEdit="1"/>
          </p:cNvSpPr>
          <p:nvPr>
            <p:ph type="sldImg"/>
          </p:nvPr>
        </p:nvSpPr>
        <p:spPr>
          <a:ln cap="flat"/>
        </p:spPr>
      </p:sp>
      <p:sp>
        <p:nvSpPr>
          <p:cNvPr id="1658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介绍邮件访问协议及其使用方法。</a:t>
            </a:r>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22DBD43-057E-D447-99F5-292AADF8863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67938" name="Rectangle 2"/>
          <p:cNvSpPr>
            <a:spLocks noGrp="1" noRot="1" noChangeAspect="1" noChangeArrowheads="1" noTextEdit="1"/>
          </p:cNvSpPr>
          <p:nvPr>
            <p:ph type="sldImg"/>
          </p:nvPr>
        </p:nvSpPr>
        <p:spPr>
          <a:ln cap="flat"/>
        </p:spPr>
      </p:sp>
      <p:sp>
        <p:nvSpPr>
          <p:cNvPr id="1679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介绍邮件访问协议及其使用方法。</a:t>
            </a:r>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0B3B5FE-0C6D-1942-9179-CFE27D233A3A}"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74082" name="Rectangle 2"/>
          <p:cNvSpPr>
            <a:spLocks noGrp="1" noRot="1" noChangeAspect="1" noChangeArrowheads="1" noTextEdit="1"/>
          </p:cNvSpPr>
          <p:nvPr>
            <p:ph type="sldImg"/>
          </p:nvPr>
        </p:nvSpPr>
        <p:spPr>
          <a:ln cap="flat"/>
        </p:spPr>
      </p:sp>
      <p:sp>
        <p:nvSpPr>
          <p:cNvPr id="1740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简单说明</a:t>
            </a:r>
            <a:r>
              <a:rPr lang="en-US" altLang="zh-CN"/>
              <a:t>POP3</a:t>
            </a:r>
            <a:r>
              <a:rPr lang="zh-CN" altLang="en-US"/>
              <a:t>协议的实现过程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78DB9BEB-D718-4461-B995-72FC85D8B91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明确网络应用程序通信的本质，正确区分功能实体和计算机之间的关系，明确客户机和服务器代表的是一种功能实体，而不是计算机。提出问题：网络应用程序如何利用传输层实现网络通信？</a:t>
            </a: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B5D1883-1E80-2245-9718-CFAAC149203D}"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76130" name="Rectangle 2"/>
          <p:cNvSpPr>
            <a:spLocks noGrp="1" noRot="1" noChangeAspect="1" noChangeArrowheads="1" noTextEdit="1"/>
          </p:cNvSpPr>
          <p:nvPr>
            <p:ph type="sldImg"/>
          </p:nvPr>
        </p:nvSpPr>
        <p:spPr>
          <a:ln cap="flat"/>
        </p:spPr>
      </p:sp>
      <p:sp>
        <p:nvSpPr>
          <p:cNvPr id="1761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简单说明</a:t>
            </a:r>
            <a:r>
              <a:rPr lang="en-US" altLang="zh-CN" dirty="0"/>
              <a:t>POP3</a:t>
            </a:r>
            <a:r>
              <a:rPr lang="zh-CN" altLang="en-US" dirty="0"/>
              <a:t>协议的实现过程</a:t>
            </a:r>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B799662-9A47-CA4F-B65F-B9292F602CAC}"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78178" name="Rectangle 2"/>
          <p:cNvSpPr>
            <a:spLocks noGrp="1" noRot="1" noChangeAspect="1" noChangeArrowheads="1" noTextEdit="1"/>
          </p:cNvSpPr>
          <p:nvPr>
            <p:ph type="sldImg"/>
          </p:nvPr>
        </p:nvSpPr>
        <p:spPr>
          <a:ln cap="flat"/>
        </p:spPr>
      </p:sp>
      <p:sp>
        <p:nvSpPr>
          <p:cNvPr id="178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a:t>POP3</a:t>
            </a:r>
            <a:r>
              <a:rPr lang="zh-CN" altLang="en-US"/>
              <a:t>和</a:t>
            </a:r>
            <a:r>
              <a:rPr lang="en-US" altLang="zh-CN"/>
              <a:t>IMAP</a:t>
            </a:r>
            <a:r>
              <a:rPr lang="zh-CN" altLang="en-US"/>
              <a:t>协议的比较</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5F87D40-72F0-4384-B962-2DB024AE6596}"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https://mp.weixin.qq.com/s?__biz=MjM5MTA3MDY3Mg==&amp;mid=2653779080&amp;idx=1&amp;sn=b9b4d2deb9cc41b445df27ced0f0bd0d&amp;chksm=bd62f4378a157d2151be7012693c93f0be4dddb708174309a53486769f7dd554c1403f72c3c1&amp;scene=27</a:t>
            </a:r>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F3C4FA55-5DE1-CC48-A70D-55A33923AAE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82274" name="Rectangle 2"/>
          <p:cNvSpPr>
            <a:spLocks noGrp="1" noRot="1" noChangeAspect="1" noChangeArrowheads="1" noTextEdit="1"/>
          </p:cNvSpPr>
          <p:nvPr>
            <p:ph type="sldImg"/>
          </p:nvPr>
        </p:nvSpPr>
        <p:spPr>
          <a:ln cap="flat"/>
        </p:spPr>
      </p:sp>
      <p:sp>
        <p:nvSpPr>
          <p:cNvPr id="1822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根据网页访问的实际过程引入网址和</a:t>
            </a:r>
            <a:r>
              <a:rPr lang="en-US" altLang="zh-CN"/>
              <a:t>IP</a:t>
            </a:r>
            <a:r>
              <a:rPr lang="zh-CN" altLang="en-US"/>
              <a:t>地址两个不同的地址表示方式，引入</a:t>
            </a:r>
            <a:r>
              <a:rPr lang="en-US" altLang="zh-CN"/>
              <a:t>DNS</a:t>
            </a:r>
            <a:r>
              <a:rPr lang="zh-CN" altLang="en-US"/>
              <a:t>的功能说明，探讨如何保存二者之间的对应关系。</a:t>
            </a:r>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AAA175E-3BD3-B245-8B5B-241D3DB1037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84322" name="Rectangle 2"/>
          <p:cNvSpPr>
            <a:spLocks noGrp="1" noRot="1" noChangeAspect="1" noChangeArrowheads="1" noTextEdit="1"/>
          </p:cNvSpPr>
          <p:nvPr>
            <p:ph type="sldImg"/>
          </p:nvPr>
        </p:nvSpPr>
        <p:spPr>
          <a:ln cap="flat"/>
        </p:spPr>
      </p:sp>
      <p:sp>
        <p:nvSpPr>
          <p:cNvPr id="1843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讨论</a:t>
            </a:r>
            <a:r>
              <a:rPr lang="en-US" altLang="zh-CN"/>
              <a:t>DNS</a:t>
            </a:r>
            <a:r>
              <a:rPr lang="zh-CN" altLang="en-US"/>
              <a:t>提供的功能，分析集中式与分布式的差异。</a:t>
            </a:r>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6963B0D-8E38-B548-BE8B-BDE45B48F4E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86370" name="Rectangle 2"/>
          <p:cNvSpPr>
            <a:spLocks noGrp="1" noRot="1" noChangeAspect="1" noChangeArrowheads="1" noTextEdit="1"/>
          </p:cNvSpPr>
          <p:nvPr>
            <p:ph type="sldImg"/>
          </p:nvPr>
        </p:nvSpPr>
        <p:spPr>
          <a:ln cap="flat"/>
        </p:spPr>
      </p:sp>
      <p:sp>
        <p:nvSpPr>
          <p:cNvPr id="186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介绍分布式的组织方式，引入主机名的命名规则与数据库之间的对应关系。简单描述计算机查询目的计算机的域名对应的</a:t>
            </a:r>
            <a:r>
              <a:rPr lang="en-US" altLang="zh-CN"/>
              <a:t>IP</a:t>
            </a:r>
            <a:r>
              <a:rPr lang="zh-CN" altLang="en-US"/>
              <a:t>地址的过程。</a:t>
            </a:r>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FF5A6ED7-33D5-2342-968F-14FD2FBAD8DF}"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88418" name="Rectangle 2"/>
          <p:cNvSpPr>
            <a:spLocks noGrp="1" noRot="1" noChangeAspect="1" noChangeArrowheads="1" noTextEdit="1"/>
          </p:cNvSpPr>
          <p:nvPr>
            <p:ph type="sldImg"/>
          </p:nvPr>
        </p:nvSpPr>
        <p:spPr>
          <a:ln cap="flat"/>
        </p:spPr>
      </p:sp>
      <p:sp>
        <p:nvSpPr>
          <p:cNvPr id="1884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介绍分布式的组织方式，引入主机名的命名规则与数据库之间的对应关系。简单描述计算机查询目的计算机的域名对应的</a:t>
            </a:r>
            <a:r>
              <a:rPr lang="en-US" altLang="zh-CN"/>
              <a:t>IP</a:t>
            </a:r>
            <a:r>
              <a:rPr lang="zh-CN" altLang="en-US"/>
              <a:t>地址的过程。</a:t>
            </a:r>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8CE5446B-55F9-4E4F-B412-3D6FAACAED61}"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0466" name="Rectangle 2"/>
          <p:cNvSpPr>
            <a:spLocks noGrp="1" noRot="1" noChangeAspect="1" noChangeArrowheads="1" noTextEdit="1"/>
          </p:cNvSpPr>
          <p:nvPr>
            <p:ph type="sldImg"/>
          </p:nvPr>
        </p:nvSpPr>
        <p:spPr>
          <a:ln cap="flat"/>
        </p:spPr>
      </p:sp>
      <p:sp>
        <p:nvSpPr>
          <p:cNvPr id="1904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sz="1200" b="0" i="0" kern="1200" dirty="0">
                <a:solidFill>
                  <a:schemeClr val="tx1"/>
                </a:solidFill>
                <a:effectLst/>
                <a:latin typeface="+mn-lt"/>
                <a:ea typeface="+mn-ea"/>
                <a:cs typeface="+mn-cs"/>
              </a:rPr>
              <a:t>As of 2020-03-12, the root server system consists of 1092 instances operated by the 12 independent root server operators.</a:t>
            </a:r>
            <a:endParaRPr lang="en-US" altLang="zh-CN" sz="1200" b="0" i="0" kern="1200" dirty="0">
              <a:solidFill>
                <a:schemeClr val="tx1"/>
              </a:solidFill>
              <a:effectLst/>
              <a:latin typeface="+mn-lt"/>
              <a:ea typeface="+mn-ea"/>
              <a:cs typeface="+mn-cs"/>
            </a:endParaRPr>
          </a:p>
          <a:p>
            <a:pPr eaLnBrk="1" hangingPunct="1"/>
            <a:endParaRPr lang="en-US" altLang="zh-CN" sz="1200" b="0" i="0" kern="1200" dirty="0">
              <a:solidFill>
                <a:schemeClr val="tx1"/>
              </a:solidFill>
              <a:effectLst/>
              <a:latin typeface="+mn-lt"/>
              <a:ea typeface="+mn-ea"/>
              <a:cs typeface="+mn-cs"/>
            </a:endParaRPr>
          </a:p>
          <a:p>
            <a:pPr eaLnBrk="1" hangingPunct="1"/>
            <a:r>
              <a:rPr lang="en-US" altLang="zh-CN" dirty="0"/>
              <a:t>https://mp.weixin.qq.com/s?src=11&amp;timestamp=1584027460&amp;ver=2212&amp;signature=02V4vkZlB0nzTAlueborl7Npe29rUkDxTCorpoOsvTPUwVdH3Y5pepqfelSSibj*3L7CnGOP*fvEUDijvgoXNG7k8MGuvM*0JcF4ltFtB4-hfm8RSr9lYameDvWXXZ5N&amp;new=1</a:t>
            </a:r>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FB50DEC-56E0-5347-9022-90D76089BB46}"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2514" name="Rectangle 2"/>
          <p:cNvSpPr>
            <a:spLocks noGrp="1" noRot="1" noChangeAspect="1" noChangeArrowheads="1" noTextEdit="1"/>
          </p:cNvSpPr>
          <p:nvPr>
            <p:ph type="sldImg"/>
          </p:nvPr>
        </p:nvSpPr>
        <p:spPr>
          <a:ln cap="flat"/>
        </p:spPr>
      </p:sp>
      <p:sp>
        <p:nvSpPr>
          <p:cNvPr id="1925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介绍根名字服务器的作用</a:t>
            </a:r>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FD190DB5-4FE7-DC44-A471-B0DBF97DB86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6610" name="Rectangle 2"/>
          <p:cNvSpPr>
            <a:spLocks noGrp="1" noRot="1" noChangeAspect="1" noChangeArrowheads="1" noTextEdit="1"/>
          </p:cNvSpPr>
          <p:nvPr>
            <p:ph type="sldImg"/>
          </p:nvPr>
        </p:nvSpPr>
        <p:spPr>
          <a:ln cap="flat"/>
        </p:spPr>
      </p:sp>
      <p:sp>
        <p:nvSpPr>
          <p:cNvPr id="196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介绍本的</a:t>
            </a:r>
            <a:r>
              <a:rPr lang="en-US" altLang="zh-CN" dirty="0"/>
              <a:t>DNS</a:t>
            </a:r>
            <a:r>
              <a:rPr lang="zh-CN" altLang="en-US" dirty="0"/>
              <a:t>服务器的作用，区分与顶级域名服务器、权威</a:t>
            </a:r>
            <a:r>
              <a:rPr lang="en-US" altLang="zh-CN" dirty="0"/>
              <a:t>DNS</a:t>
            </a:r>
            <a:r>
              <a:rPr lang="zh-CN" altLang="en-US" dirty="0"/>
              <a:t>服务器的区别。</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5E40073B-DE38-4F5F-8C65-19600E6C9985}"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sz="2800"/>
              <a:t>网络网络层和传输层之间的接口：套接字。提出问题：为实现网络通信，如何标识通信双方的位置呢？</a:t>
            </a:r>
            <a:endParaRPr lang="zh-CN" altLang="en-US" sz="28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FD190DB5-4FE7-DC44-A471-B0DBF97DB86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6610" name="Rectangle 2"/>
          <p:cNvSpPr>
            <a:spLocks noGrp="1" noRot="1" noChangeAspect="1" noChangeArrowheads="1" noTextEdit="1"/>
          </p:cNvSpPr>
          <p:nvPr>
            <p:ph type="sldImg"/>
          </p:nvPr>
        </p:nvSpPr>
        <p:spPr>
          <a:ln cap="flat"/>
        </p:spPr>
      </p:sp>
      <p:sp>
        <p:nvSpPr>
          <p:cNvPr id="196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724DD8A-4EA1-0D44-ADDB-B56D159BAEB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介绍两种查询方法，并进行比较分析，给出实际应用的案例描述。</a:t>
            </a:r>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4F57E447-1AC3-5541-BA41-4C07A2D48FE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00706" name="Rectangle 2"/>
          <p:cNvSpPr>
            <a:spLocks noGrp="1" noRot="1" noChangeAspect="1" noChangeArrowheads="1" noTextEdit="1"/>
          </p:cNvSpPr>
          <p:nvPr>
            <p:ph type="sldImg"/>
          </p:nvPr>
        </p:nvSpPr>
        <p:spPr>
          <a:ln cap="flat"/>
        </p:spPr>
      </p:sp>
      <p:sp>
        <p:nvSpPr>
          <p:cNvPr id="200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无论递归还是迭代，注意这个信息：“我不知道</a:t>
            </a:r>
            <a:r>
              <a:rPr lang="en-US" altLang="zh-CN" dirty="0"/>
              <a:t>xx.abcd.com</a:t>
            </a:r>
            <a:r>
              <a:rPr lang="zh-CN" altLang="en-US" dirty="0"/>
              <a:t>的</a:t>
            </a:r>
            <a:r>
              <a:rPr lang="en-US" altLang="zh-CN" dirty="0"/>
              <a:t>IP</a:t>
            </a:r>
            <a:r>
              <a:rPr lang="zh-CN" altLang="en-US" dirty="0"/>
              <a:t>地址，但我知道谁负责</a:t>
            </a:r>
            <a:r>
              <a:rPr lang="en-US" altLang="zh-CN" dirty="0"/>
              <a:t>.com</a:t>
            </a:r>
            <a:r>
              <a:rPr lang="zh-CN" altLang="en-US" dirty="0"/>
              <a:t>的解析”</a:t>
            </a:r>
            <a:r>
              <a:rPr lang="en-US" altLang="zh-CN" dirty="0"/>
              <a:t>——root</a:t>
            </a:r>
            <a:r>
              <a:rPr lang="zh-CN" altLang="en-US" dirty="0"/>
              <a:t>怎么知道谁负责</a:t>
            </a:r>
            <a:r>
              <a:rPr lang="en-US" altLang="zh-CN" dirty="0"/>
              <a:t>.com</a:t>
            </a:r>
            <a:r>
              <a:rPr lang="zh-CN" altLang="en-US" dirty="0"/>
              <a:t>解析？类似的：</a:t>
            </a:r>
            <a:r>
              <a:rPr lang="en-US" altLang="zh-CN" dirty="0"/>
              <a:t>.com</a:t>
            </a:r>
            <a:r>
              <a:rPr lang="zh-CN" altLang="en-US" baseline="0" dirty="0"/>
              <a:t> </a:t>
            </a:r>
            <a:r>
              <a:rPr lang="en-US" altLang="zh-CN" baseline="0" dirty="0"/>
              <a:t>TLD</a:t>
            </a:r>
            <a:r>
              <a:rPr lang="zh-CN" altLang="en-US" baseline="0" dirty="0"/>
              <a:t>服务器怎么知道 谁负责 </a:t>
            </a:r>
            <a:r>
              <a:rPr lang="en-US" altLang="zh-CN" baseline="0" dirty="0"/>
              <a:t>abcd.com</a:t>
            </a:r>
            <a:r>
              <a:rPr lang="zh-CN" altLang="en-US" baseline="0" dirty="0"/>
              <a:t>？</a:t>
            </a:r>
            <a:endParaRPr lang="en-US" altLang="zh-CN" baseline="0" dirty="0"/>
          </a:p>
          <a:p>
            <a:pPr eaLnBrk="1" hangingPunct="1"/>
            <a:r>
              <a:rPr lang="zh-CN" altLang="en-US" dirty="0"/>
              <a:t>诸如此类，从而后面讲网络乌托邦的时候，加入</a:t>
            </a:r>
            <a:r>
              <a:rPr lang="en-US" altLang="zh-CN" dirty="0"/>
              <a:t>NS</a:t>
            </a:r>
            <a:r>
              <a:rPr lang="zh-CN" altLang="en-US" dirty="0"/>
              <a:t>解析，才有铺垫。</a:t>
            </a:r>
            <a:endParaRPr lang="en-US" altLang="zh-CN" dirty="0"/>
          </a:p>
          <a:p>
            <a:pPr eaLnBrk="1" hangingPunct="1"/>
            <a:endParaRPr lang="en-US" altLang="zh-CN" dirty="0"/>
          </a:p>
          <a:p>
            <a:pPr eaLnBrk="1" hangingPunct="1"/>
            <a:r>
              <a:rPr lang="zh-CN" altLang="en-US" dirty="0"/>
              <a:t>此外，强调下本地</a:t>
            </a:r>
            <a:r>
              <a:rPr lang="en-US" altLang="zh-CN" dirty="0"/>
              <a:t>DNS——</a:t>
            </a:r>
            <a:r>
              <a:rPr lang="zh-CN" altLang="en-US" dirty="0"/>
              <a:t>因为它要替你解析，所以，速度快的，干净的本地</a:t>
            </a:r>
            <a:r>
              <a:rPr lang="en-US" altLang="zh-CN" dirty="0"/>
              <a:t>DNS</a:t>
            </a:r>
            <a:r>
              <a:rPr lang="zh-CN" altLang="en-US" dirty="0"/>
              <a:t>很重要。</a:t>
            </a:r>
            <a:endParaRPr lang="en-US" altLang="zh-CN" dirty="0"/>
          </a:p>
          <a:p>
            <a:pPr eaLnBrk="1" hangingPunct="1"/>
            <a:r>
              <a:rPr lang="zh-CN" altLang="en-US" dirty="0"/>
              <a:t>先用</a:t>
            </a:r>
            <a:r>
              <a:rPr lang="en-US" altLang="zh-CN" dirty="0" err="1"/>
              <a:t>ipconfig</a:t>
            </a:r>
            <a:r>
              <a:rPr lang="zh-CN" altLang="en-US" dirty="0"/>
              <a:t>看本地</a:t>
            </a:r>
            <a:r>
              <a:rPr lang="en-US" altLang="zh-CN" dirty="0"/>
              <a:t>DNS</a:t>
            </a:r>
            <a:r>
              <a:rPr lang="zh-CN" altLang="en-US" dirty="0"/>
              <a:t>：</a:t>
            </a:r>
            <a:r>
              <a:rPr lang="en-US" altLang="zh-CN" dirty="0"/>
              <a:t>——</a:t>
            </a:r>
            <a:r>
              <a:rPr lang="zh-CN" altLang="en-US" dirty="0"/>
              <a:t>一般是家里路由器。</a:t>
            </a:r>
            <a:endParaRPr lang="en-US" altLang="zh-CN" dirty="0"/>
          </a:p>
          <a:p>
            <a:pPr eaLnBrk="1" hangingPunct="1"/>
            <a:r>
              <a:rPr lang="zh-CN" altLang="en-US" dirty="0"/>
              <a:t>然后是参考资料：</a:t>
            </a:r>
            <a:endParaRPr lang="en-US" altLang="zh-CN" dirty="0"/>
          </a:p>
          <a:p>
            <a:pPr eaLnBrk="1" hangingPunct="1"/>
            <a:r>
              <a:rPr lang="zh-CN" altLang="en-US" dirty="0"/>
              <a:t>公共</a:t>
            </a:r>
            <a:r>
              <a:rPr lang="en-US" altLang="zh-CN" dirty="0"/>
              <a:t>DNS</a:t>
            </a:r>
            <a:r>
              <a:rPr lang="zh-CN" altLang="en-US" dirty="0"/>
              <a:t>哪家强？  </a:t>
            </a:r>
            <a:r>
              <a:rPr lang="en-US" altLang="zh-CN" dirty="0"/>
              <a:t>https://www.zhihu.com/question/32229915/answer/574532020?utm_source=wechat_session</a:t>
            </a:r>
            <a:endParaRPr lang="en-US" altLang="zh-CN" dirty="0"/>
          </a:p>
          <a:p>
            <a:pPr eaLnBrk="1" hangingPunct="1"/>
            <a:r>
              <a:rPr lang="zh-CN" altLang="en-US" dirty="0"/>
              <a:t>全国各省市</a:t>
            </a:r>
            <a:r>
              <a:rPr lang="en-US" altLang="zh-CN" dirty="0"/>
              <a:t>DNS</a:t>
            </a:r>
            <a:r>
              <a:rPr lang="zh-CN" altLang="en-US" dirty="0"/>
              <a:t>服务器</a:t>
            </a:r>
            <a:r>
              <a:rPr lang="en-US" altLang="zh-CN" dirty="0"/>
              <a:t>IP</a:t>
            </a:r>
            <a:r>
              <a:rPr lang="zh-CN" altLang="en-US" dirty="0"/>
              <a:t>地址：  </a:t>
            </a:r>
            <a:r>
              <a:rPr lang="en-US" altLang="zh-CN" dirty="0"/>
              <a:t>http://www.6ke.com.cn/dn/2019/0819/14519.html</a:t>
            </a:r>
            <a:endParaRPr lang="en-US" altLang="zh-CN" dirty="0"/>
          </a:p>
          <a:p>
            <a:pPr eaLnBrk="1" hangingPunct="1"/>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09AE16D-707D-9644-9BAF-F06F701C37A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02754" name="Rectangle 2"/>
          <p:cNvSpPr>
            <a:spLocks noGrp="1" noRot="1" noChangeAspect="1" noChangeArrowheads="1" noTextEdit="1"/>
          </p:cNvSpPr>
          <p:nvPr>
            <p:ph type="sldImg"/>
          </p:nvPr>
        </p:nvSpPr>
        <p:spPr>
          <a:ln cap="flat"/>
        </p:spPr>
      </p:sp>
      <p:sp>
        <p:nvSpPr>
          <p:cNvPr id="202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介绍为提高查询速度，使用</a:t>
            </a:r>
            <a:r>
              <a:rPr lang="en-US" altLang="zh-CN"/>
              <a:t>DNS</a:t>
            </a:r>
            <a:r>
              <a:rPr lang="zh-CN" altLang="en-US"/>
              <a:t>缓存技术，简单说明记录更新的问题。</a:t>
            </a:r>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8BB4A85-5618-3640-86E7-3736CB0D7CC7}"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04802" name="Rectangle 2"/>
          <p:cNvSpPr>
            <a:spLocks noGrp="1" noRot="1" noChangeAspect="1" noChangeArrowheads="1" noTextEdit="1"/>
          </p:cNvSpPr>
          <p:nvPr>
            <p:ph type="sldImg"/>
          </p:nvPr>
        </p:nvSpPr>
        <p:spPr>
          <a:ln cap="flat"/>
        </p:spPr>
      </p:sp>
      <p:sp>
        <p:nvSpPr>
          <p:cNvPr id="2048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深入学习</a:t>
            </a:r>
            <a:r>
              <a:rPr lang="en-US" altLang="zh-CN" dirty="0"/>
              <a:t>DNS</a:t>
            </a:r>
            <a:r>
              <a:rPr lang="zh-CN" altLang="en-US" dirty="0"/>
              <a:t>实现技术中的记录保存格式及其类型说明。</a:t>
            </a:r>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32882C8-BDB1-594B-B6D1-62E350FF8ADE}"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06850" name="Rectangle 2"/>
          <p:cNvSpPr>
            <a:spLocks noGrp="1" noRot="1" noChangeAspect="1" noChangeArrowheads="1" noTextEdit="1"/>
          </p:cNvSpPr>
          <p:nvPr>
            <p:ph type="sldImg"/>
          </p:nvPr>
        </p:nvSpPr>
        <p:spPr>
          <a:ln cap="flat"/>
        </p:spPr>
      </p:sp>
      <p:sp>
        <p:nvSpPr>
          <p:cNvPr id="2068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国内：</a:t>
            </a:r>
            <a:r>
              <a:rPr lang="en-US" altLang="zh-CN" dirty="0" err="1"/>
              <a:t>dnspod</a:t>
            </a:r>
            <a:r>
              <a:rPr lang="zh-CN" altLang="en-US" dirty="0"/>
              <a:t>，阿里云等</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国外：</a:t>
            </a:r>
            <a:r>
              <a:rPr lang="en-US" altLang="zh-CN" sz="1200" b="0" i="0" kern="1200" dirty="0">
                <a:solidFill>
                  <a:schemeClr val="tx1"/>
                </a:solidFill>
                <a:effectLst/>
                <a:latin typeface="+mn-lt"/>
                <a:ea typeface="+mn-ea"/>
                <a:cs typeface="+mn-cs"/>
              </a:rPr>
              <a:t>www.godaddy.com,</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www.namesoli.com  </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免费的： </a:t>
            </a:r>
            <a:r>
              <a:rPr lang="en-US" altLang="zh-CN" sz="1200" b="0" i="0" kern="1200" dirty="0">
                <a:solidFill>
                  <a:schemeClr val="tx1"/>
                </a:solidFill>
                <a:effectLst/>
                <a:latin typeface="+mn-lt"/>
                <a:ea typeface="+mn-ea"/>
                <a:cs typeface="+mn-cs"/>
              </a:rPr>
              <a:t>www.freenom.com</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err="1">
                <a:solidFill>
                  <a:schemeClr val="tx1"/>
                </a:solidFill>
                <a:effectLst/>
                <a:latin typeface="+mn-lt"/>
                <a:ea typeface="+mn-ea"/>
                <a:cs typeface="+mn-cs"/>
              </a:rPr>
              <a:t>freenom</a:t>
            </a:r>
            <a:r>
              <a:rPr lang="zh-CN" altLang="en-US" sz="1200" b="0" i="0" kern="1200" dirty="0">
                <a:solidFill>
                  <a:schemeClr val="tx1"/>
                </a:solidFill>
                <a:effectLst/>
                <a:latin typeface="+mn-lt"/>
                <a:ea typeface="+mn-ea"/>
                <a:cs typeface="+mn-cs"/>
              </a:rPr>
              <a:t>申请永久免费域名</a:t>
            </a:r>
            <a:endParaRPr lang="zh-CN" altLang="en-US" sz="1200" b="0" i="0" kern="1200" dirty="0">
              <a:solidFill>
                <a:schemeClr val="tx1"/>
              </a:solidFill>
              <a:effectLst/>
              <a:latin typeface="+mn-lt"/>
              <a:ea typeface="+mn-ea"/>
              <a:cs typeface="+mn-cs"/>
            </a:endParaRPr>
          </a:p>
          <a:p>
            <a:pPr eaLnBrk="1" hangingPunct="1"/>
            <a:r>
              <a:rPr lang="en-US" altLang="zh-CN" dirty="0"/>
              <a:t>https://mp.weixin.qq.com/s?src=11&amp;timestamp=1584028066&amp;ver=2212&amp;signature=XTJrufkCpmi2vgf-u9HGB3CV2IftC5MeEAjGqANKX4wT78iBM977VKwtSaJf4tARLTuquUqFd6jM3s3Qt1I*xMb6CcpjW3W4mpwn1bncxPkpYm3KqvQYy8Eo0M5u5ZkK&amp;new=1</a:t>
            </a:r>
            <a:endParaRPr lang="en-US" altLang="zh-CN" dirty="0"/>
          </a:p>
          <a:p>
            <a:pPr eaLnBrk="1" hangingPunct="1"/>
            <a:endParaRPr lang="en-US" altLang="zh-CN" dirty="0"/>
          </a:p>
          <a:p>
            <a:pPr eaLnBrk="1" hangingPunct="1"/>
            <a:r>
              <a:rPr lang="zh-CN" altLang="en-US" dirty="0"/>
              <a:t>管理： </a:t>
            </a:r>
            <a:r>
              <a:rPr lang="en-US" altLang="zh-CN" dirty="0" err="1"/>
              <a:t>dnspod</a:t>
            </a:r>
            <a:r>
              <a:rPr lang="zh-CN" altLang="en-US" dirty="0"/>
              <a:t>，阿里云等都可以</a:t>
            </a:r>
            <a:endParaRPr lang="en-US" altLang="zh-CN" dirty="0"/>
          </a:p>
          <a:p>
            <a:pPr eaLnBrk="1" hangingPunct="1"/>
            <a:endParaRPr lang="en-US" altLang="zh-CN" dirty="0"/>
          </a:p>
          <a:p>
            <a:pPr eaLnBrk="1" hangingPunct="1"/>
            <a:r>
              <a:rPr lang="en-US" altLang="zh-CN" dirty="0" err="1"/>
              <a:t>Dns</a:t>
            </a:r>
            <a:r>
              <a:rPr lang="zh-CN" altLang="en-US" dirty="0"/>
              <a:t>检查工具：</a:t>
            </a:r>
            <a:r>
              <a:rPr lang="en-US" altLang="zh-CN" dirty="0"/>
              <a:t>https://dnschecker.org</a:t>
            </a:r>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CF8EA04-063D-3444-89E7-D1A90DC7206B}"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08898" name="Rectangle 2"/>
          <p:cNvSpPr>
            <a:spLocks noGrp="1" noRot="1" noChangeAspect="1" noChangeArrowheads="1" noTextEdit="1"/>
          </p:cNvSpPr>
          <p:nvPr>
            <p:ph type="sldImg"/>
          </p:nvPr>
        </p:nvSpPr>
        <p:spPr>
          <a:ln cap="flat"/>
        </p:spPr>
      </p:sp>
      <p:sp>
        <p:nvSpPr>
          <p:cNvPr id="208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协议实现过程中所使用的报文格式及其各字段的含义。</a:t>
            </a:r>
            <a:r>
              <a:rPr lang="en-US" altLang="zh-CN"/>
              <a:t>RR</a:t>
            </a:r>
            <a:r>
              <a:rPr lang="zh-CN" altLang="en-US"/>
              <a:t>：</a:t>
            </a:r>
            <a:r>
              <a:rPr lang="en-US" altLang="zh-CN"/>
              <a:t>resource record(</a:t>
            </a:r>
            <a:r>
              <a:rPr lang="zh-CN" altLang="en-US"/>
              <a:t>资源记录</a:t>
            </a:r>
            <a:r>
              <a:rPr lang="en-US" altLang="zh-CN"/>
              <a:t>)</a:t>
            </a:r>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14D5642-EB78-F745-90A8-3CD132871EEA}"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0946" name="Rectangle 2"/>
          <p:cNvSpPr>
            <a:spLocks noGrp="1" noRot="1" noChangeAspect="1" noChangeArrowheads="1" noTextEdit="1"/>
          </p:cNvSpPr>
          <p:nvPr>
            <p:ph type="sldImg"/>
          </p:nvPr>
        </p:nvSpPr>
        <p:spPr>
          <a:ln cap="flat"/>
        </p:spPr>
      </p:sp>
      <p:sp>
        <p:nvSpPr>
          <p:cNvPr id="210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494628FF-2D70-1A43-BFA0-23A757A072FC}"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2994" name="Rectangle 2"/>
          <p:cNvSpPr>
            <a:spLocks noGrp="1" noRot="1" noChangeAspect="1" noChangeArrowheads="1" noTextEdit="1"/>
          </p:cNvSpPr>
          <p:nvPr>
            <p:ph type="sldImg"/>
          </p:nvPr>
        </p:nvSpPr>
        <p:spPr>
          <a:ln cap="flat"/>
        </p:spPr>
      </p:sp>
      <p:sp>
        <p:nvSpPr>
          <p:cNvPr id="212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charset="0"/>
              </a:defRPr>
            </a:lvl1pPr>
            <a:lvl2pPr marL="742950" indent="-285750" defTabSz="990600">
              <a:spcBef>
                <a:spcPct val="30000"/>
              </a:spcBef>
              <a:defRPr sz="1200">
                <a:solidFill>
                  <a:schemeClr val="tx1"/>
                </a:solidFill>
                <a:latin typeface="Times New Roman" panose="02020603050405020304" charset="0"/>
              </a:defRPr>
            </a:lvl2pPr>
            <a:lvl3pPr marL="1143000" indent="-228600" defTabSz="990600">
              <a:spcBef>
                <a:spcPct val="30000"/>
              </a:spcBef>
              <a:defRPr sz="1200">
                <a:solidFill>
                  <a:schemeClr val="tx1"/>
                </a:solidFill>
                <a:latin typeface="Times New Roman" panose="02020603050405020304" charset="0"/>
              </a:defRPr>
            </a:lvl3pPr>
            <a:lvl4pPr marL="1600200" indent="-228600" defTabSz="990600">
              <a:spcBef>
                <a:spcPct val="30000"/>
              </a:spcBef>
              <a:defRPr sz="1200">
                <a:solidFill>
                  <a:schemeClr val="tx1"/>
                </a:solidFill>
                <a:latin typeface="Times New Roman" panose="02020603050405020304" charset="0"/>
              </a:defRPr>
            </a:lvl4pPr>
            <a:lvl5pPr marL="2057400" indent="-228600" defTabSz="990600">
              <a:spcBef>
                <a:spcPct val="30000"/>
              </a:spcBef>
              <a:defRPr sz="1200">
                <a:solidFill>
                  <a:schemeClr val="tx1"/>
                </a:solidFill>
                <a:latin typeface="Times New Roman" panose="02020603050405020304"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673B8A4-22AF-DA47-86DC-ED0AAE1E02A3}" type="slidenum">
              <a:rPr lang="en-US" altLang="zh-CN" sz="1300" smtClean="0">
                <a:latin typeface="Arial" panose="020B0604020202020204" pitchFamily="34" charset="0"/>
              </a:rPr>
            </a:fld>
            <a:endParaRPr lang="en-US" altLang="zh-CN" sz="1300">
              <a:latin typeface="Arial" panose="020B0604020202020204" pitchFamily="34" charset="0"/>
            </a:endParaRPr>
          </a:p>
        </p:txBody>
      </p:sp>
      <p:sp>
        <p:nvSpPr>
          <p:cNvPr id="215042" name="Rectangle 2"/>
          <p:cNvSpPr>
            <a:spLocks noGrp="1" noRot="1" noChangeAspect="1" noChangeArrowheads="1" noTextEdit="1"/>
          </p:cNvSpPr>
          <p:nvPr>
            <p:ph type="sldImg"/>
          </p:nvPr>
        </p:nvSpPr>
        <p:spPr>
          <a:ln cap="flat"/>
        </p:spPr>
      </p:sp>
      <p:sp>
        <p:nvSpPr>
          <p:cNvPr id="2150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711200" y="1611313"/>
            <a:ext cx="10363200" cy="4648200"/>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fld id="{D1672616-4001-4344-9B16-A1BC66298950}" type="datetime1">
              <a:rPr lang="en-US" altLang="zh-CN"/>
            </a:fld>
            <a:endParaRPr lang="en-US" altLang="zh-CN"/>
          </a:p>
        </p:txBody>
      </p:sp>
      <p:sp>
        <p:nvSpPr>
          <p:cNvPr id="5" name="Rectangle 7"/>
          <p:cNvSpPr>
            <a:spLocks noGrp="1" noChangeArrowheads="1"/>
          </p:cNvSpPr>
          <p:nvPr>
            <p:ph type="ftr" sz="quarter" idx="11"/>
          </p:nvPr>
        </p:nvSpPr>
        <p:spPr>
          <a:xfrm>
            <a:off x="7435851" y="6467475"/>
            <a:ext cx="3860800" cy="287338"/>
          </a:xfrm>
          <a:prstGeom prst="rect">
            <a:avLst/>
          </a:prstGeom>
        </p:spPr>
        <p:txBody>
          <a:bodyPr/>
          <a:lstStyle>
            <a:lvl1pPr>
              <a:defRPr/>
            </a:lvl1pPr>
          </a:lstStyle>
          <a:p>
            <a:pPr>
              <a:defRPr/>
            </a:pPr>
            <a:r>
              <a:rPr lang="en-US"/>
              <a:t>Application Layer</a:t>
            </a:r>
            <a:endParaRPr lang="en-US"/>
          </a:p>
        </p:txBody>
      </p:sp>
      <p:sp>
        <p:nvSpPr>
          <p:cNvPr id="6" name="Rectangle 8"/>
          <p:cNvSpPr>
            <a:spLocks noGrp="1" noChangeArrowheads="1"/>
          </p:cNvSpPr>
          <p:nvPr>
            <p:ph type="sldNum" sz="quarter" idx="12"/>
          </p:nvPr>
        </p:nvSpPr>
        <p:spPr>
          <a:xfrm>
            <a:off x="11099801" y="6462714"/>
            <a:ext cx="901700" cy="276225"/>
          </a:xfrm>
          <a:prstGeom prst="rect">
            <a:avLst/>
          </a:prstGeom>
        </p:spPr>
        <p:txBody>
          <a:bodyPr/>
          <a:lstStyle>
            <a:lvl1pPr>
              <a:defRPr/>
            </a:lvl1pPr>
          </a:lstStyle>
          <a:p>
            <a:r>
              <a:rPr lang="en-US" altLang="zh-CN"/>
              <a:t>2-</a:t>
            </a:r>
            <a:fld id="{A27306EE-FC4D-421C-9A98-E878B44D136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endParaRPr lang="zh-CN" altLang="en-US" sz="5400" b="1" dirty="0">
              <a:solidFill>
                <a:srgbClr val="575757"/>
              </a:solidFill>
            </a:endParaRP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9144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976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lstStyle>
            <a:lvl1pPr>
              <a:defRPr>
                <a:ea typeface="宋体" panose="02010600030101010101" pitchFamily="2" charset="-122"/>
              </a:defRPr>
            </a:lvl1pPr>
          </a:lstStyle>
          <a:p>
            <a:pPr>
              <a:defRPr/>
            </a:pPr>
            <a:r>
              <a:rPr lang="en-US" altLang="zh-CN"/>
              <a:t>Copyright © 2008 W. W. Norton &amp; Company.</a:t>
            </a:r>
            <a:endParaRPr lang="en-US" altLang="zh-CN"/>
          </a:p>
          <a:p>
            <a:pPr>
              <a:defRPr/>
            </a:pPr>
            <a:r>
              <a:rPr lang="en-US" altLang="zh-CN"/>
              <a:t>All rights reserved.</a:t>
            </a:r>
            <a:endParaRPr lang="en-US" altLang="zh-CN"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lstStyle>
            <a:lvl1pPr>
              <a:defRPr>
                <a:ea typeface="宋体" panose="02010600030101010101" pitchFamily="2" charset="-122"/>
              </a:defRPr>
            </a:lvl1pPr>
          </a:lstStyle>
          <a:p>
            <a:pPr>
              <a:defRPr/>
            </a:pPr>
            <a:r>
              <a:rPr lang="en-US" altLang="zh-CN"/>
              <a:t>Copyright © 2008 W. W. Norton &amp; Company.</a:t>
            </a:r>
            <a:endParaRPr lang="en-US" altLang="zh-CN"/>
          </a:p>
          <a:p>
            <a:pPr>
              <a:defRPr/>
            </a:pPr>
            <a:r>
              <a:rPr lang="en-US" altLang="zh-CN"/>
              <a:t>All rights reserved.</a:t>
            </a:r>
            <a:endParaRPr lang="en-US" altLang="zh-CN"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Footer Placeholder 2"/>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lstStyle>
            <a:lvl1pPr>
              <a:defRPr>
                <a:ea typeface="宋体" panose="02010600030101010101" pitchFamily="2" charset="-122"/>
              </a:defRPr>
            </a:lvl1pPr>
          </a:lstStyle>
          <a:p>
            <a:pPr>
              <a:defRPr/>
            </a:pPr>
            <a:r>
              <a:rPr lang="en-US" altLang="zh-CN"/>
              <a:t>Copyright © 2008 W. W. Norton &amp; Company.</a:t>
            </a:r>
            <a:endParaRPr lang="en-US" altLang="zh-CN"/>
          </a:p>
          <a:p>
            <a:pPr>
              <a:defRPr/>
            </a:pPr>
            <a:r>
              <a:rPr lang="en-US" altLang="zh-CN"/>
              <a:t>All rights reserved.</a:t>
            </a:r>
            <a:endParaRPr lang="en-US" altLang="zh-CN"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4417" y="1557338"/>
            <a:ext cx="5384800" cy="45259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12417" y="1557338"/>
            <a:ext cx="5384800" cy="45259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a:xfrm>
            <a:off x="0" y="0"/>
            <a:ext cx="0" cy="0"/>
          </a:xfrm>
        </p:spPr>
        <p:txBody>
          <a:bodyPr vert="horz" wrap="square" lIns="91440" tIns="45720" rIns="91440" bIns="45720" numCol="1" anchor="t" anchorCtr="0" compatLnSpc="1"/>
          <a:lstStyle>
            <a:lvl1pPr>
              <a:defRPr>
                <a:ea typeface="宋体" panose="02010600030101010101" pitchFamily="2" charset="-122"/>
              </a:defRPr>
            </a:lvl1pPr>
          </a:lstStyle>
          <a:p>
            <a:pPr>
              <a:defRPr/>
            </a:pPr>
            <a:endParaRPr lang="en-US" altLang="zh-CN"/>
          </a:p>
        </p:txBody>
      </p:sp>
      <p:sp>
        <p:nvSpPr>
          <p:cNvPr id="6" name="Rectangle 5"/>
          <p:cNvSpPr>
            <a:spLocks noGrp="1" noChangeArrowheads="1"/>
          </p:cNvSpPr>
          <p:nvPr>
            <p:ph type="ftr" sz="quarter" idx="11"/>
          </p:nvPr>
        </p:nvSpPr>
        <p:spPr>
          <a:xfrm>
            <a:off x="0" y="0"/>
            <a:ext cx="0" cy="0"/>
          </a:xfrm>
        </p:spPr>
        <p:txBody>
          <a:bodyPr vert="horz" wrap="square" lIns="91440" tIns="45720" rIns="91440" bIns="45720" numCol="1" anchor="t" anchorCtr="0" compatLnSpc="1"/>
          <a:lstStyle>
            <a:lvl1pPr>
              <a:defRPr>
                <a:ea typeface="宋体" panose="02010600030101010101" pitchFamily="2" charset="-122"/>
              </a:defRPr>
            </a:lvl1pPr>
          </a:lstStyle>
          <a:p>
            <a:pPr>
              <a:defRPr/>
            </a:pPr>
            <a:r>
              <a:rPr lang="en-US" altLang="zh-CN"/>
              <a:t>2：应用层</a:t>
            </a:r>
            <a:endParaRPr lang="en-US" altLang="zh-CN"/>
          </a:p>
        </p:txBody>
      </p:sp>
      <p:sp>
        <p:nvSpPr>
          <p:cNvPr id="7" name="Rectangle 6"/>
          <p:cNvSpPr>
            <a:spLocks noGrp="1" noChangeArrowheads="1"/>
          </p:cNvSpPr>
          <p:nvPr>
            <p:ph type="sldNum" sz="quarter" idx="12"/>
          </p:nvPr>
        </p:nvSpPr>
        <p:spPr>
          <a:xfrm>
            <a:off x="0" y="0"/>
            <a:ext cx="0" cy="0"/>
          </a:xfrm>
        </p:spPr>
        <p:txBody>
          <a:bodyPr vert="horz" wrap="square" lIns="91440" tIns="45720" rIns="91440" bIns="45720" numCol="1" anchor="t" anchorCtr="0" compatLnSpc="1"/>
          <a:lstStyle>
            <a:lvl1pPr>
              <a:defRPr>
                <a:ea typeface="宋体" panose="02010600030101010101" pitchFamily="2" charset="-122"/>
              </a:defRPr>
            </a:lvl1pPr>
          </a:lstStyle>
          <a:p>
            <a:pPr>
              <a:defRPr/>
            </a:pPr>
            <a:fld id="{AD16A1AC-5A04-3444-93AF-1BA986B5FE73}"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任意多边形 4"/>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9.vml"/><Relationship Id="rId5" Type="http://schemas.openxmlformats.org/officeDocument/2006/relationships/slideLayout" Target="../slideLayouts/slideLayout7.xml"/><Relationship Id="rId4" Type="http://schemas.openxmlformats.org/officeDocument/2006/relationships/image" Target="../media/image107.wmf"/><Relationship Id="rId3" Type="http://schemas.openxmlformats.org/officeDocument/2006/relationships/oleObject" Target="../embeddings/oleObject88.bin"/><Relationship Id="rId2" Type="http://schemas.openxmlformats.org/officeDocument/2006/relationships/image" Target="../media/image106.wmf"/><Relationship Id="rId1" Type="http://schemas.openxmlformats.org/officeDocument/2006/relationships/oleObject" Target="../embeddings/oleObject87.bin"/></Relationships>
</file>

<file path=ppt/slides/_rels/slide103.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109.wmf"/><Relationship Id="rId3" Type="http://schemas.openxmlformats.org/officeDocument/2006/relationships/oleObject" Target="../embeddings/oleObject90.bin"/><Relationship Id="rId2" Type="http://schemas.openxmlformats.org/officeDocument/2006/relationships/image" Target="../media/image108.wmf"/><Relationship Id="rId1" Type="http://schemas.openxmlformats.org/officeDocument/2006/relationships/oleObject" Target="../embeddings/oleObject89.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6.xml"/><Relationship Id="rId2" Type="http://schemas.openxmlformats.org/officeDocument/2006/relationships/image" Target="../media/image111.png"/><Relationship Id="rId1"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image" Target="../media/image113.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image" Target="../media/image114.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9" Type="http://schemas.openxmlformats.org/officeDocument/2006/relationships/image" Target="../media/image123.svg"/><Relationship Id="rId8" Type="http://schemas.openxmlformats.org/officeDocument/2006/relationships/image" Target="../media/image122.png"/><Relationship Id="rId7" Type="http://schemas.openxmlformats.org/officeDocument/2006/relationships/image" Target="../media/image121.svg"/><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3" Type="http://schemas.openxmlformats.org/officeDocument/2006/relationships/image" Target="../media/image117.svg"/><Relationship Id="rId2" Type="http://schemas.openxmlformats.org/officeDocument/2006/relationships/image" Target="../media/image116.png"/><Relationship Id="rId11" Type="http://schemas.openxmlformats.org/officeDocument/2006/relationships/notesSlide" Target="../notesSlides/notesSlide105.xml"/><Relationship Id="rId10" Type="http://schemas.openxmlformats.org/officeDocument/2006/relationships/slideLayout" Target="../slideLayouts/slideLayout4.xml"/><Relationship Id="rId1" Type="http://schemas.openxmlformats.org/officeDocument/2006/relationships/image" Target="../media/image115.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2" Type="http://schemas.openxmlformats.org/officeDocument/2006/relationships/notesSlide" Target="../notesSlides/notesSlide108.xml"/><Relationship Id="rId21" Type="http://schemas.openxmlformats.org/officeDocument/2006/relationships/slideLayout" Target="../slideLayouts/slideLayout6.xml"/><Relationship Id="rId20" Type="http://schemas.openxmlformats.org/officeDocument/2006/relationships/image" Target="../media/image143.png"/><Relationship Id="rId2" Type="http://schemas.openxmlformats.org/officeDocument/2006/relationships/image" Target="../media/image125.png"/><Relationship Id="rId19" Type="http://schemas.openxmlformats.org/officeDocument/2006/relationships/image" Target="../media/image142.png"/><Relationship Id="rId18" Type="http://schemas.openxmlformats.org/officeDocument/2006/relationships/image" Target="../media/image141.png"/><Relationship Id="rId17" Type="http://schemas.openxmlformats.org/officeDocument/2006/relationships/image" Target="../media/image140.png"/><Relationship Id="rId16" Type="http://schemas.openxmlformats.org/officeDocument/2006/relationships/image" Target="../media/image139.png"/><Relationship Id="rId15" Type="http://schemas.openxmlformats.org/officeDocument/2006/relationships/image" Target="../media/image138.png"/><Relationship Id="rId14"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35.png"/><Relationship Id="rId11" Type="http://schemas.openxmlformats.org/officeDocument/2006/relationships/image" Target="../media/image134.png"/><Relationship Id="rId10" Type="http://schemas.openxmlformats.org/officeDocument/2006/relationships/image" Target="../media/image133.png"/><Relationship Id="rId1" Type="http://schemas.openxmlformats.org/officeDocument/2006/relationships/image" Target="../media/image124.png"/></Relationships>
</file>

<file path=ppt/slides/_rels/slide121.xml.rels><?xml version="1.0" encoding="UTF-8" standalone="yes"?>
<Relationships xmlns="http://schemas.openxmlformats.org/package/2006/relationships"><Relationship Id="rId9" Type="http://schemas.openxmlformats.org/officeDocument/2006/relationships/image" Target="../media/image148.emf"/><Relationship Id="rId8" Type="http://schemas.openxmlformats.org/officeDocument/2006/relationships/image" Target="../media/image147.wmf"/><Relationship Id="rId7" Type="http://schemas.openxmlformats.org/officeDocument/2006/relationships/oleObject" Target="../embeddings/oleObject94.bin"/><Relationship Id="rId6" Type="http://schemas.openxmlformats.org/officeDocument/2006/relationships/image" Target="../media/image146.wmf"/><Relationship Id="rId5" Type="http://schemas.openxmlformats.org/officeDocument/2006/relationships/oleObject" Target="../embeddings/oleObject93.bin"/><Relationship Id="rId4" Type="http://schemas.openxmlformats.org/officeDocument/2006/relationships/image" Target="../media/image145.wmf"/><Relationship Id="rId3" Type="http://schemas.openxmlformats.org/officeDocument/2006/relationships/oleObject" Target="../embeddings/oleObject92.bin"/><Relationship Id="rId2" Type="http://schemas.openxmlformats.org/officeDocument/2006/relationships/image" Target="../media/image144.wmf"/><Relationship Id="rId13" Type="http://schemas.openxmlformats.org/officeDocument/2006/relationships/notesSlide" Target="../notesSlides/notesSlide109.xml"/><Relationship Id="rId12" Type="http://schemas.openxmlformats.org/officeDocument/2006/relationships/vmlDrawing" Target="../drawings/vmlDrawing21.vml"/><Relationship Id="rId11" Type="http://schemas.openxmlformats.org/officeDocument/2006/relationships/slideLayout" Target="../slideLayouts/slideLayout7.xml"/><Relationship Id="rId10" Type="http://schemas.openxmlformats.org/officeDocument/2006/relationships/image" Target="../media/image149.emf"/><Relationship Id="rId1" Type="http://schemas.openxmlformats.org/officeDocument/2006/relationships/oleObject" Target="../embeddings/oleObject91.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9" Type="http://schemas.openxmlformats.org/officeDocument/2006/relationships/oleObject" Target="../embeddings/oleObject99.bin"/><Relationship Id="rId8" Type="http://schemas.openxmlformats.org/officeDocument/2006/relationships/image" Target="../media/image153.wmf"/><Relationship Id="rId7" Type="http://schemas.openxmlformats.org/officeDocument/2006/relationships/oleObject" Target="../embeddings/oleObject98.bin"/><Relationship Id="rId6" Type="http://schemas.openxmlformats.org/officeDocument/2006/relationships/image" Target="../media/image152.wmf"/><Relationship Id="rId5" Type="http://schemas.openxmlformats.org/officeDocument/2006/relationships/oleObject" Target="../embeddings/oleObject97.bin"/><Relationship Id="rId4" Type="http://schemas.openxmlformats.org/officeDocument/2006/relationships/image" Target="../media/image151.wmf"/><Relationship Id="rId3" Type="http://schemas.openxmlformats.org/officeDocument/2006/relationships/oleObject" Target="../embeddings/oleObject96.bin"/><Relationship Id="rId2" Type="http://schemas.openxmlformats.org/officeDocument/2006/relationships/image" Target="../media/image150.wmf"/><Relationship Id="rId15" Type="http://schemas.openxmlformats.org/officeDocument/2006/relationships/notesSlide" Target="../notesSlides/notesSlide112.xml"/><Relationship Id="rId14" Type="http://schemas.openxmlformats.org/officeDocument/2006/relationships/vmlDrawing" Target="../drawings/vmlDrawing22.vml"/><Relationship Id="rId13" Type="http://schemas.openxmlformats.org/officeDocument/2006/relationships/slideLayout" Target="../slideLayouts/slideLayout6.xml"/><Relationship Id="rId12" Type="http://schemas.openxmlformats.org/officeDocument/2006/relationships/image" Target="../media/image155.wmf"/><Relationship Id="rId11" Type="http://schemas.openxmlformats.org/officeDocument/2006/relationships/oleObject" Target="../embeddings/oleObject100.bin"/><Relationship Id="rId10" Type="http://schemas.openxmlformats.org/officeDocument/2006/relationships/image" Target="../media/image154.wmf"/><Relationship Id="rId1" Type="http://schemas.openxmlformats.org/officeDocument/2006/relationships/oleObject" Target="../embeddings/oleObject95.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3.vml"/><Relationship Id="rId3" Type="http://schemas.openxmlformats.org/officeDocument/2006/relationships/slideLayout" Target="../slideLayouts/slideLayout9.xml"/><Relationship Id="rId2" Type="http://schemas.openxmlformats.org/officeDocument/2006/relationships/image" Target="../media/image156.wmf"/><Relationship Id="rId1" Type="http://schemas.openxmlformats.org/officeDocument/2006/relationships/oleObject" Target="../embeddings/oleObject101.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50.wmf"/><Relationship Id="rId3" Type="http://schemas.openxmlformats.org/officeDocument/2006/relationships/oleObject" Target="../embeddings/oleObject47.bin"/><Relationship Id="rId2" Type="http://schemas.openxmlformats.org/officeDocument/2006/relationships/image" Target="../media/image49.wmf"/><Relationship Id="rId1" Type="http://schemas.openxmlformats.org/officeDocument/2006/relationships/oleObject" Target="../embeddings/oleObject46.bin"/></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5" Type="http://schemas.openxmlformats.org/officeDocument/2006/relationships/notesSlide" Target="../notesSlides/notesSlide119.xml"/><Relationship Id="rId4" Type="http://schemas.openxmlformats.org/officeDocument/2006/relationships/slideLayout" Target="../slideLayouts/slideLayout6.xml"/><Relationship Id="rId3" Type="http://schemas.openxmlformats.org/officeDocument/2006/relationships/image" Target="../media/image158.png"/><Relationship Id="rId2" Type="http://schemas.openxmlformats.org/officeDocument/2006/relationships/image" Target="../media/image67.png"/><Relationship Id="rId1" Type="http://schemas.openxmlformats.org/officeDocument/2006/relationships/image" Target="../media/image15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9" Type="http://schemas.openxmlformats.org/officeDocument/2006/relationships/notesSlide" Target="../notesSlides/notesSlide132.xml"/><Relationship Id="rId8" Type="http://schemas.openxmlformats.org/officeDocument/2006/relationships/slideLayout" Target="../slideLayouts/slideLayout10.xml"/><Relationship Id="rId7" Type="http://schemas.openxmlformats.org/officeDocument/2006/relationships/audio" Target="../media/audio1.wav"/><Relationship Id="rId6" Type="http://schemas.openxmlformats.org/officeDocument/2006/relationships/image" Target="../media/image164.jpeg"/><Relationship Id="rId5" Type="http://schemas.openxmlformats.org/officeDocument/2006/relationships/image" Target="../media/image163.png"/><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image" Target="../media/image159.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10.xml"/><Relationship Id="rId2" Type="http://schemas.openxmlformats.org/officeDocument/2006/relationships/image" Target="../media/image165.png"/><Relationship Id="rId1" Type="http://schemas.openxmlformats.org/officeDocument/2006/relationships/image" Target="../media/image67.png"/></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34.xml"/><Relationship Id="rId3" Type="http://schemas.openxmlformats.org/officeDocument/2006/relationships/slideLayout" Target="../slideLayouts/slideLayout10.xml"/><Relationship Id="rId2" Type="http://schemas.openxmlformats.org/officeDocument/2006/relationships/image" Target="../media/image165.png"/><Relationship Id="rId1" Type="http://schemas.openxmlformats.org/officeDocument/2006/relationships/image" Target="../media/image67.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4.xml"/><Relationship Id="rId7" Type="http://schemas.openxmlformats.org/officeDocument/2006/relationships/image" Target="../media/image57.jpe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jpeg"/><Relationship Id="rId1"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jpeg"/><Relationship Id="rId1" Type="http://schemas.openxmlformats.org/officeDocument/2006/relationships/image" Target="../media/image61.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62.jpeg"/><Relationship Id="rId1" Type="http://schemas.openxmlformats.org/officeDocument/2006/relationships/image" Target="../media/image61.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62.jpeg"/><Relationship Id="rId1" Type="http://schemas.openxmlformats.org/officeDocument/2006/relationships/image" Target="../media/image6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3.jpeg"/><Relationship Id="rId2" Type="http://schemas.openxmlformats.org/officeDocument/2006/relationships/image" Target="../media/image60.jpeg"/><Relationship Id="rId1" Type="http://schemas.openxmlformats.org/officeDocument/2006/relationships/image" Target="../media/image5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5.vml"/><Relationship Id="rId5" Type="http://schemas.openxmlformats.org/officeDocument/2006/relationships/slideLayout" Target="../slideLayouts/slideLayout4.xml"/><Relationship Id="rId4" Type="http://schemas.openxmlformats.org/officeDocument/2006/relationships/image" Target="../media/image65.wmf"/><Relationship Id="rId3" Type="http://schemas.openxmlformats.org/officeDocument/2006/relationships/oleObject" Target="../embeddings/oleObject49.bin"/><Relationship Id="rId2" Type="http://schemas.openxmlformats.org/officeDocument/2006/relationships/image" Target="../media/image64.wmf"/><Relationship Id="rId1" Type="http://schemas.openxmlformats.org/officeDocument/2006/relationships/oleObject" Target="../embeddings/oleObject48.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66.wmf"/><Relationship Id="rId1" Type="http://schemas.openxmlformats.org/officeDocument/2006/relationships/oleObject" Target="../embeddings/oleObject5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2.xml"/><Relationship Id="rId11" Type="http://schemas.openxmlformats.org/officeDocument/2006/relationships/slideLayout" Target="../slideLayouts/slideLayout4.xml"/><Relationship Id="rId10" Type="http://schemas.microsoft.com/office/2007/relationships/diagramDrawing" Target="../diagrams/drawing2.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0.xml"/><Relationship Id="rId2" Type="http://schemas.openxmlformats.org/officeDocument/2006/relationships/image" Target="../media/image69.png"/><Relationship Id="rId1" Type="http://schemas.openxmlformats.org/officeDocument/2006/relationships/image" Target="../media/image68.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71.wmf"/><Relationship Id="rId3" Type="http://schemas.openxmlformats.org/officeDocument/2006/relationships/oleObject" Target="../embeddings/oleObject52.bin"/><Relationship Id="rId2" Type="http://schemas.openxmlformats.org/officeDocument/2006/relationships/image" Target="../media/image70.wmf"/><Relationship Id="rId1" Type="http://schemas.openxmlformats.org/officeDocument/2006/relationships/oleObject" Target="../embeddings/oleObject51.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3" Type="http://schemas.openxmlformats.org/officeDocument/2006/relationships/notesSlide" Target="../notesSlides/notesSlide3.xml"/><Relationship Id="rId32" Type="http://schemas.openxmlformats.org/officeDocument/2006/relationships/vmlDrawing" Target="../drawings/vmlDrawing1.vml"/><Relationship Id="rId31" Type="http://schemas.openxmlformats.org/officeDocument/2006/relationships/slideLayout" Target="../slideLayouts/slideLayout4.xml"/><Relationship Id="rId30" Type="http://schemas.openxmlformats.org/officeDocument/2006/relationships/image" Target="../media/image17.wmf"/><Relationship Id="rId3" Type="http://schemas.openxmlformats.org/officeDocument/2006/relationships/oleObject" Target="../embeddings/oleObject2.bin"/><Relationship Id="rId29" Type="http://schemas.openxmlformats.org/officeDocument/2006/relationships/oleObject" Target="../embeddings/oleObject15.bin"/><Relationship Id="rId28" Type="http://schemas.openxmlformats.org/officeDocument/2006/relationships/image" Target="../media/image16.wmf"/><Relationship Id="rId27" Type="http://schemas.openxmlformats.org/officeDocument/2006/relationships/oleObject" Target="../embeddings/oleObject14.bin"/><Relationship Id="rId26" Type="http://schemas.openxmlformats.org/officeDocument/2006/relationships/image" Target="../media/image15.wmf"/><Relationship Id="rId25" Type="http://schemas.openxmlformats.org/officeDocument/2006/relationships/oleObject" Target="../embeddings/oleObject13.bin"/><Relationship Id="rId24" Type="http://schemas.openxmlformats.org/officeDocument/2006/relationships/image" Target="../media/image14.wmf"/><Relationship Id="rId23" Type="http://schemas.openxmlformats.org/officeDocument/2006/relationships/oleObject" Target="../embeddings/oleObject12.bin"/><Relationship Id="rId22" Type="http://schemas.openxmlformats.org/officeDocument/2006/relationships/image" Target="../media/image13.wmf"/><Relationship Id="rId21" Type="http://schemas.openxmlformats.org/officeDocument/2006/relationships/oleObject" Target="../embeddings/oleObject11.bin"/><Relationship Id="rId20" Type="http://schemas.openxmlformats.org/officeDocument/2006/relationships/image" Target="../media/image12.wmf"/><Relationship Id="rId2" Type="http://schemas.openxmlformats.org/officeDocument/2006/relationships/image" Target="../media/image3.wmf"/><Relationship Id="rId19" Type="http://schemas.openxmlformats.org/officeDocument/2006/relationships/oleObject" Target="../embeddings/oleObject10.bin"/><Relationship Id="rId18" Type="http://schemas.openxmlformats.org/officeDocument/2006/relationships/image" Target="../media/image11.wmf"/><Relationship Id="rId17" Type="http://schemas.openxmlformats.org/officeDocument/2006/relationships/oleObject" Target="../embeddings/oleObject9.bin"/><Relationship Id="rId16" Type="http://schemas.openxmlformats.org/officeDocument/2006/relationships/image" Target="../media/image10.wmf"/><Relationship Id="rId15" Type="http://schemas.openxmlformats.org/officeDocument/2006/relationships/oleObject" Target="../embeddings/oleObject8.bin"/><Relationship Id="rId14" Type="http://schemas.openxmlformats.org/officeDocument/2006/relationships/image" Target="../media/image9.wmf"/><Relationship Id="rId13" Type="http://schemas.openxmlformats.org/officeDocument/2006/relationships/oleObject" Target="../embeddings/oleObject7.bin"/><Relationship Id="rId12" Type="http://schemas.openxmlformats.org/officeDocument/2006/relationships/image" Target="../media/image8.wmf"/><Relationship Id="rId11" Type="http://schemas.openxmlformats.org/officeDocument/2006/relationships/oleObject" Target="../embeddings/oleObject6.bin"/><Relationship Id="rId10" Type="http://schemas.openxmlformats.org/officeDocument/2006/relationships/image" Target="../media/image7.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5.wmf"/><Relationship Id="rId7" Type="http://schemas.openxmlformats.org/officeDocument/2006/relationships/oleObject" Target="../embeddings/oleObject56.bin"/><Relationship Id="rId6" Type="http://schemas.openxmlformats.org/officeDocument/2006/relationships/image" Target="../media/image74.wmf"/><Relationship Id="rId5" Type="http://schemas.openxmlformats.org/officeDocument/2006/relationships/oleObject" Target="../embeddings/oleObject55.bin"/><Relationship Id="rId4" Type="http://schemas.openxmlformats.org/officeDocument/2006/relationships/image" Target="../media/image73.wmf"/><Relationship Id="rId3" Type="http://schemas.openxmlformats.org/officeDocument/2006/relationships/oleObject" Target="../embeddings/oleObject54.bin"/><Relationship Id="rId2" Type="http://schemas.openxmlformats.org/officeDocument/2006/relationships/image" Target="../media/image72.wmf"/><Relationship Id="rId11" Type="http://schemas.openxmlformats.org/officeDocument/2006/relationships/notesSlide" Target="../notesSlides/notesSlide53.xml"/><Relationship Id="rId10" Type="http://schemas.openxmlformats.org/officeDocument/2006/relationships/vmlDrawing" Target="../drawings/vmlDrawing8.vml"/><Relationship Id="rId1"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5.wmf"/><Relationship Id="rId7" Type="http://schemas.openxmlformats.org/officeDocument/2006/relationships/oleObject" Target="../embeddings/oleObject60.bin"/><Relationship Id="rId6" Type="http://schemas.openxmlformats.org/officeDocument/2006/relationships/image" Target="../media/image74.wmf"/><Relationship Id="rId5" Type="http://schemas.openxmlformats.org/officeDocument/2006/relationships/oleObject" Target="../embeddings/oleObject59.bin"/><Relationship Id="rId4" Type="http://schemas.openxmlformats.org/officeDocument/2006/relationships/image" Target="../media/image73.wmf"/><Relationship Id="rId3" Type="http://schemas.openxmlformats.org/officeDocument/2006/relationships/oleObject" Target="../embeddings/oleObject58.bin"/><Relationship Id="rId2" Type="http://schemas.openxmlformats.org/officeDocument/2006/relationships/image" Target="../media/image72.wmf"/><Relationship Id="rId11" Type="http://schemas.openxmlformats.org/officeDocument/2006/relationships/notesSlide" Target="../notesSlides/notesSlide54.xml"/><Relationship Id="rId10" Type="http://schemas.openxmlformats.org/officeDocument/2006/relationships/vmlDrawing" Target="../drawings/vmlDrawing9.vml"/><Relationship Id="rId1" Type="http://schemas.openxmlformats.org/officeDocument/2006/relationships/oleObject" Target="../embeddings/oleObject57.bin"/></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9.wmf"/><Relationship Id="rId7" Type="http://schemas.openxmlformats.org/officeDocument/2006/relationships/oleObject" Target="../embeddings/oleObject64.bin"/><Relationship Id="rId6" Type="http://schemas.openxmlformats.org/officeDocument/2006/relationships/image" Target="../media/image78.wmf"/><Relationship Id="rId5" Type="http://schemas.openxmlformats.org/officeDocument/2006/relationships/oleObject" Target="../embeddings/oleObject63.bin"/><Relationship Id="rId4" Type="http://schemas.openxmlformats.org/officeDocument/2006/relationships/image" Target="../media/image77.wmf"/><Relationship Id="rId3" Type="http://schemas.openxmlformats.org/officeDocument/2006/relationships/oleObject" Target="../embeddings/oleObject62.bin"/><Relationship Id="rId2" Type="http://schemas.openxmlformats.org/officeDocument/2006/relationships/image" Target="../media/image76.wmf"/><Relationship Id="rId11" Type="http://schemas.openxmlformats.org/officeDocument/2006/relationships/notesSlide" Target="../notesSlides/notesSlide55.xml"/><Relationship Id="rId10" Type="http://schemas.openxmlformats.org/officeDocument/2006/relationships/vmlDrawing" Target="../drawings/vmlDrawing10.vml"/><Relationship Id="rId1" Type="http://schemas.openxmlformats.org/officeDocument/2006/relationships/oleObject" Target="../embeddings/oleObject6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vmlDrawing" Target="../drawings/vmlDrawing11.vml"/><Relationship Id="rId4" Type="http://schemas.openxmlformats.org/officeDocument/2006/relationships/slideLayout" Target="../slideLayouts/slideLayout6.xml"/><Relationship Id="rId3" Type="http://schemas.openxmlformats.org/officeDocument/2006/relationships/image" Target="../media/image81.emf"/><Relationship Id="rId2" Type="http://schemas.openxmlformats.org/officeDocument/2006/relationships/image" Target="../media/image80.wmf"/><Relationship Id="rId1" Type="http://schemas.openxmlformats.org/officeDocument/2006/relationships/oleObject" Target="../embeddings/oleObject65.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vmlDrawing" Target="../drawings/vmlDrawing12.vml"/><Relationship Id="rId3" Type="http://schemas.openxmlformats.org/officeDocument/2006/relationships/slideLayout" Target="../slideLayouts/slideLayout6.xml"/><Relationship Id="rId2" Type="http://schemas.openxmlformats.org/officeDocument/2006/relationships/image" Target="../media/image82.wmf"/><Relationship Id="rId1" Type="http://schemas.openxmlformats.org/officeDocument/2006/relationships/oleObject" Target="../embeddings/oleObject66.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86.wmf"/><Relationship Id="rId7" Type="http://schemas.openxmlformats.org/officeDocument/2006/relationships/oleObject" Target="../embeddings/oleObject70.bin"/><Relationship Id="rId6" Type="http://schemas.openxmlformats.org/officeDocument/2006/relationships/image" Target="../media/image85.wmf"/><Relationship Id="rId5" Type="http://schemas.openxmlformats.org/officeDocument/2006/relationships/oleObject" Target="../embeddings/oleObject69.bin"/><Relationship Id="rId4" Type="http://schemas.openxmlformats.org/officeDocument/2006/relationships/image" Target="../media/image84.wmf"/><Relationship Id="rId3" Type="http://schemas.openxmlformats.org/officeDocument/2006/relationships/oleObject" Target="../embeddings/oleObject68.bin"/><Relationship Id="rId2" Type="http://schemas.openxmlformats.org/officeDocument/2006/relationships/image" Target="../media/image83.wmf"/><Relationship Id="rId15" Type="http://schemas.openxmlformats.org/officeDocument/2006/relationships/notesSlide" Target="../notesSlides/notesSlide67.xml"/><Relationship Id="rId14" Type="http://schemas.openxmlformats.org/officeDocument/2006/relationships/vmlDrawing" Target="../drawings/vmlDrawing13.vml"/><Relationship Id="rId13" Type="http://schemas.openxmlformats.org/officeDocument/2006/relationships/slideLayout" Target="../slideLayouts/slideLayout6.xml"/><Relationship Id="rId12" Type="http://schemas.openxmlformats.org/officeDocument/2006/relationships/image" Target="../media/image88.wmf"/><Relationship Id="rId11" Type="http://schemas.openxmlformats.org/officeDocument/2006/relationships/oleObject" Target="../embeddings/oleObject72.bin"/><Relationship Id="rId10" Type="http://schemas.openxmlformats.org/officeDocument/2006/relationships/image" Target="../media/image87.wmf"/><Relationship Id="rId1" Type="http://schemas.openxmlformats.org/officeDocument/2006/relationships/oleObject" Target="../embeddings/oleObject67.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77.bin"/><Relationship Id="rId8" Type="http://schemas.openxmlformats.org/officeDocument/2006/relationships/image" Target="../media/image92.wmf"/><Relationship Id="rId7" Type="http://schemas.openxmlformats.org/officeDocument/2006/relationships/oleObject" Target="../embeddings/oleObject76.bin"/><Relationship Id="rId6" Type="http://schemas.openxmlformats.org/officeDocument/2006/relationships/image" Target="../media/image91.wmf"/><Relationship Id="rId5" Type="http://schemas.openxmlformats.org/officeDocument/2006/relationships/oleObject" Target="../embeddings/oleObject75.bin"/><Relationship Id="rId4" Type="http://schemas.openxmlformats.org/officeDocument/2006/relationships/image" Target="../media/image90.wmf"/><Relationship Id="rId3" Type="http://schemas.openxmlformats.org/officeDocument/2006/relationships/oleObject" Target="../embeddings/oleObject74.bin"/><Relationship Id="rId2" Type="http://schemas.openxmlformats.org/officeDocument/2006/relationships/image" Target="../media/image89.wmf"/><Relationship Id="rId15" Type="http://schemas.openxmlformats.org/officeDocument/2006/relationships/notesSlide" Target="../notesSlides/notesSlide68.xml"/><Relationship Id="rId14" Type="http://schemas.openxmlformats.org/officeDocument/2006/relationships/vmlDrawing" Target="../drawings/vmlDrawing14.vml"/><Relationship Id="rId13" Type="http://schemas.openxmlformats.org/officeDocument/2006/relationships/slideLayout" Target="../slideLayouts/slideLayout6.xml"/><Relationship Id="rId12" Type="http://schemas.openxmlformats.org/officeDocument/2006/relationships/image" Target="../media/image94.wmf"/><Relationship Id="rId11" Type="http://schemas.openxmlformats.org/officeDocument/2006/relationships/oleObject" Target="../embeddings/oleObject78.bin"/><Relationship Id="rId10" Type="http://schemas.openxmlformats.org/officeDocument/2006/relationships/image" Target="../media/image93.wmf"/><Relationship Id="rId1" Type="http://schemas.openxmlformats.org/officeDocument/2006/relationships/oleObject" Target="../embeddings/oleObject73.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21.wmf"/><Relationship Id="rId7" Type="http://schemas.openxmlformats.org/officeDocument/2006/relationships/oleObject" Target="../embeddings/oleObject19.bin"/><Relationship Id="rId6" Type="http://schemas.openxmlformats.org/officeDocument/2006/relationships/image" Target="../media/image20.wmf"/><Relationship Id="rId5" Type="http://schemas.openxmlformats.org/officeDocument/2006/relationships/oleObject" Target="../embeddings/oleObject18.bin"/><Relationship Id="rId4" Type="http://schemas.openxmlformats.org/officeDocument/2006/relationships/image" Target="../media/image19.wmf"/><Relationship Id="rId33" Type="http://schemas.openxmlformats.org/officeDocument/2006/relationships/notesSlide" Target="../notesSlides/notesSlide5.xml"/><Relationship Id="rId32" Type="http://schemas.openxmlformats.org/officeDocument/2006/relationships/vmlDrawing" Target="../drawings/vmlDrawing2.vml"/><Relationship Id="rId31" Type="http://schemas.openxmlformats.org/officeDocument/2006/relationships/slideLayout" Target="../slideLayouts/slideLayout4.xml"/><Relationship Id="rId30" Type="http://schemas.openxmlformats.org/officeDocument/2006/relationships/image" Target="../media/image32.wmf"/><Relationship Id="rId3" Type="http://schemas.openxmlformats.org/officeDocument/2006/relationships/oleObject" Target="../embeddings/oleObject17.bin"/><Relationship Id="rId29" Type="http://schemas.openxmlformats.org/officeDocument/2006/relationships/oleObject" Target="../embeddings/oleObject30.bin"/><Relationship Id="rId28" Type="http://schemas.openxmlformats.org/officeDocument/2006/relationships/image" Target="../media/image31.wmf"/><Relationship Id="rId27" Type="http://schemas.openxmlformats.org/officeDocument/2006/relationships/oleObject" Target="../embeddings/oleObject29.bin"/><Relationship Id="rId26" Type="http://schemas.openxmlformats.org/officeDocument/2006/relationships/image" Target="../media/image30.wmf"/><Relationship Id="rId25" Type="http://schemas.openxmlformats.org/officeDocument/2006/relationships/oleObject" Target="../embeddings/oleObject28.bin"/><Relationship Id="rId24" Type="http://schemas.openxmlformats.org/officeDocument/2006/relationships/image" Target="../media/image29.wmf"/><Relationship Id="rId23" Type="http://schemas.openxmlformats.org/officeDocument/2006/relationships/oleObject" Target="../embeddings/oleObject27.bin"/><Relationship Id="rId22" Type="http://schemas.openxmlformats.org/officeDocument/2006/relationships/image" Target="../media/image28.wmf"/><Relationship Id="rId21" Type="http://schemas.openxmlformats.org/officeDocument/2006/relationships/oleObject" Target="../embeddings/oleObject26.bin"/><Relationship Id="rId20" Type="http://schemas.openxmlformats.org/officeDocument/2006/relationships/image" Target="../media/image27.wmf"/><Relationship Id="rId2" Type="http://schemas.openxmlformats.org/officeDocument/2006/relationships/image" Target="../media/image18.wmf"/><Relationship Id="rId19" Type="http://schemas.openxmlformats.org/officeDocument/2006/relationships/oleObject" Target="../embeddings/oleObject25.bin"/><Relationship Id="rId18" Type="http://schemas.openxmlformats.org/officeDocument/2006/relationships/image" Target="../media/image26.wmf"/><Relationship Id="rId17" Type="http://schemas.openxmlformats.org/officeDocument/2006/relationships/oleObject" Target="../embeddings/oleObject24.bin"/><Relationship Id="rId16" Type="http://schemas.openxmlformats.org/officeDocument/2006/relationships/image" Target="../media/image25.wmf"/><Relationship Id="rId15" Type="http://schemas.openxmlformats.org/officeDocument/2006/relationships/oleObject" Target="../embeddings/oleObject23.bin"/><Relationship Id="rId14" Type="http://schemas.openxmlformats.org/officeDocument/2006/relationships/image" Target="../media/image24.wmf"/><Relationship Id="rId13" Type="http://schemas.openxmlformats.org/officeDocument/2006/relationships/oleObject" Target="../embeddings/oleObject22.bin"/><Relationship Id="rId12" Type="http://schemas.openxmlformats.org/officeDocument/2006/relationships/image" Target="../media/image23.wmf"/><Relationship Id="rId11" Type="http://schemas.openxmlformats.org/officeDocument/2006/relationships/oleObject" Target="../embeddings/oleObject21.bin"/><Relationship Id="rId10" Type="http://schemas.openxmlformats.org/officeDocument/2006/relationships/image" Target="../media/image22.wmf"/><Relationship Id="rId1" Type="http://schemas.openxmlformats.org/officeDocument/2006/relationships/oleObject" Target="../embeddings/oleObject16.bin"/></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15.vml"/><Relationship Id="rId7" Type="http://schemas.openxmlformats.org/officeDocument/2006/relationships/slideLayout" Target="../slideLayouts/slideLayout6.xml"/><Relationship Id="rId6" Type="http://schemas.openxmlformats.org/officeDocument/2006/relationships/image" Target="../media/image98.wmf"/><Relationship Id="rId5" Type="http://schemas.openxmlformats.org/officeDocument/2006/relationships/oleObject" Target="../embeddings/oleObject80.bin"/><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wmf"/><Relationship Id="rId1" Type="http://schemas.openxmlformats.org/officeDocument/2006/relationships/oleObject" Target="../embeddings/oleObject79.bin"/></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vmlDrawing" Target="../drawings/vmlDrawing16.vml"/><Relationship Id="rId7" Type="http://schemas.openxmlformats.org/officeDocument/2006/relationships/slideLayout" Target="../slideLayouts/slideLayout6.xml"/><Relationship Id="rId6" Type="http://schemas.openxmlformats.org/officeDocument/2006/relationships/image" Target="../media/image98.wmf"/><Relationship Id="rId5" Type="http://schemas.openxmlformats.org/officeDocument/2006/relationships/oleObject" Target="../embeddings/oleObject82.bin"/><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wmf"/><Relationship Id="rId1" Type="http://schemas.openxmlformats.org/officeDocument/2006/relationships/oleObject" Target="../embeddings/oleObject81.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17.vml"/><Relationship Id="rId7" Type="http://schemas.openxmlformats.org/officeDocument/2006/relationships/slideLayout" Target="../slideLayouts/slideLayout6.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wmf"/><Relationship Id="rId3" Type="http://schemas.openxmlformats.org/officeDocument/2006/relationships/oleObject" Target="../embeddings/oleObject84.bin"/><Relationship Id="rId2" Type="http://schemas.openxmlformats.org/officeDocument/2006/relationships/image" Target="../media/image99.wmf"/><Relationship Id="rId1" Type="http://schemas.openxmlformats.org/officeDocument/2006/relationships/oleObject" Target="../embeddings/oleObject83.bin"/></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vmlDrawing" Target="../drawings/vmlDrawing18.vml"/><Relationship Id="rId7" Type="http://schemas.openxmlformats.org/officeDocument/2006/relationships/slideLayout" Target="../slideLayouts/slideLayout6.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wmf"/><Relationship Id="rId3" Type="http://schemas.openxmlformats.org/officeDocument/2006/relationships/oleObject" Target="../embeddings/oleObject86.bin"/><Relationship Id="rId2" Type="http://schemas.openxmlformats.org/officeDocument/2006/relationships/image" Target="../media/image99.wmf"/><Relationship Id="rId1" Type="http://schemas.openxmlformats.org/officeDocument/2006/relationships/oleObject" Target="../embeddings/oleObject85.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36.wmf"/><Relationship Id="rId7" Type="http://schemas.openxmlformats.org/officeDocument/2006/relationships/oleObject" Target="../embeddings/oleObject34.bin"/><Relationship Id="rId6" Type="http://schemas.openxmlformats.org/officeDocument/2006/relationships/image" Target="../media/image35.wmf"/><Relationship Id="rId5" Type="http://schemas.openxmlformats.org/officeDocument/2006/relationships/oleObject" Target="../embeddings/oleObject33.bin"/><Relationship Id="rId4" Type="http://schemas.openxmlformats.org/officeDocument/2006/relationships/image" Target="../media/image34.wmf"/><Relationship Id="rId33" Type="http://schemas.openxmlformats.org/officeDocument/2006/relationships/notesSlide" Target="../notesSlides/notesSlide6.xml"/><Relationship Id="rId32" Type="http://schemas.openxmlformats.org/officeDocument/2006/relationships/vmlDrawing" Target="../drawings/vmlDrawing3.vml"/><Relationship Id="rId31" Type="http://schemas.openxmlformats.org/officeDocument/2006/relationships/slideLayout" Target="../slideLayouts/slideLayout4.xml"/><Relationship Id="rId30" Type="http://schemas.openxmlformats.org/officeDocument/2006/relationships/image" Target="../media/image47.wmf"/><Relationship Id="rId3" Type="http://schemas.openxmlformats.org/officeDocument/2006/relationships/oleObject" Target="../embeddings/oleObject32.bin"/><Relationship Id="rId29" Type="http://schemas.openxmlformats.org/officeDocument/2006/relationships/oleObject" Target="../embeddings/oleObject45.bin"/><Relationship Id="rId28" Type="http://schemas.openxmlformats.org/officeDocument/2006/relationships/image" Target="../media/image46.wmf"/><Relationship Id="rId27" Type="http://schemas.openxmlformats.org/officeDocument/2006/relationships/oleObject" Target="../embeddings/oleObject44.bin"/><Relationship Id="rId26" Type="http://schemas.openxmlformats.org/officeDocument/2006/relationships/image" Target="../media/image45.wmf"/><Relationship Id="rId25" Type="http://schemas.openxmlformats.org/officeDocument/2006/relationships/oleObject" Target="../embeddings/oleObject43.bin"/><Relationship Id="rId24" Type="http://schemas.openxmlformats.org/officeDocument/2006/relationships/image" Target="../media/image44.wmf"/><Relationship Id="rId23" Type="http://schemas.openxmlformats.org/officeDocument/2006/relationships/oleObject" Target="../embeddings/oleObject42.bin"/><Relationship Id="rId22" Type="http://schemas.openxmlformats.org/officeDocument/2006/relationships/image" Target="../media/image43.wmf"/><Relationship Id="rId21" Type="http://schemas.openxmlformats.org/officeDocument/2006/relationships/oleObject" Target="../embeddings/oleObject41.bin"/><Relationship Id="rId20" Type="http://schemas.openxmlformats.org/officeDocument/2006/relationships/image" Target="../media/image42.wmf"/><Relationship Id="rId2" Type="http://schemas.openxmlformats.org/officeDocument/2006/relationships/image" Target="../media/image33.wmf"/><Relationship Id="rId19" Type="http://schemas.openxmlformats.org/officeDocument/2006/relationships/oleObject" Target="../embeddings/oleObject40.bin"/><Relationship Id="rId18" Type="http://schemas.openxmlformats.org/officeDocument/2006/relationships/image" Target="../media/image41.wmf"/><Relationship Id="rId17" Type="http://schemas.openxmlformats.org/officeDocument/2006/relationships/oleObject" Target="../embeddings/oleObject39.bin"/><Relationship Id="rId16" Type="http://schemas.openxmlformats.org/officeDocument/2006/relationships/image" Target="../media/image40.wmf"/><Relationship Id="rId15" Type="http://schemas.openxmlformats.org/officeDocument/2006/relationships/oleObject" Target="../embeddings/oleObject38.bin"/><Relationship Id="rId14" Type="http://schemas.openxmlformats.org/officeDocument/2006/relationships/image" Target="../media/image39.wmf"/><Relationship Id="rId13" Type="http://schemas.openxmlformats.org/officeDocument/2006/relationships/oleObject" Target="../embeddings/oleObject37.bin"/><Relationship Id="rId12" Type="http://schemas.openxmlformats.org/officeDocument/2006/relationships/image" Target="../media/image38.wmf"/><Relationship Id="rId11" Type="http://schemas.openxmlformats.org/officeDocument/2006/relationships/oleObject" Target="../embeddings/oleObject36.bin"/><Relationship Id="rId10" Type="http://schemas.openxmlformats.org/officeDocument/2006/relationships/image" Target="../media/image37.wmf"/><Relationship Id="rId1" Type="http://schemas.openxmlformats.org/officeDocument/2006/relationships/oleObject" Target="../embeddings/oleObject3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4.xml"/><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image" Target="../media/image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image" Target="../media/image10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0926" y="2030094"/>
            <a:ext cx="2790167" cy="923330"/>
          </a:xfrm>
          <a:prstGeom prst="rect">
            <a:avLst/>
          </a:prstGeom>
          <a:noFill/>
        </p:spPr>
        <p:txBody>
          <a:bodyPr wrap="square" rtlCol="0">
            <a:spAutoFit/>
          </a:bodyPr>
          <a:lstStyle/>
          <a:p>
            <a:r>
              <a:rPr lang="zh-CN" altLang="en-US" sz="5400" b="1" dirty="0">
                <a:solidFill>
                  <a:srgbClr val="575757"/>
                </a:solidFill>
                <a:latin typeface="Algerian" panose="04020705040A02060702" pitchFamily="82" charset="0"/>
                <a:cs typeface="+mn-ea"/>
                <a:sym typeface="+mn-lt"/>
              </a:rPr>
              <a:t>第</a:t>
            </a:r>
            <a:r>
              <a:rPr lang="en-US" altLang="zh-CN" sz="5400" b="1" dirty="0">
                <a:solidFill>
                  <a:srgbClr val="575757"/>
                </a:solidFill>
                <a:latin typeface="Algerian" panose="04020705040A02060702" pitchFamily="82" charset="0"/>
                <a:cs typeface="+mn-ea"/>
                <a:sym typeface="+mn-lt"/>
              </a:rPr>
              <a:t>2</a:t>
            </a:r>
            <a:r>
              <a:rPr lang="zh-CN" altLang="en-US" sz="5400" b="1" dirty="0">
                <a:solidFill>
                  <a:srgbClr val="575757"/>
                </a:solidFill>
                <a:latin typeface="Algerian" panose="04020705040A02060702" pitchFamily="82" charset="0"/>
                <a:cs typeface="+mn-ea"/>
                <a:sym typeface="+mn-lt"/>
              </a:rPr>
              <a:t>章</a:t>
            </a:r>
            <a:endParaRPr lang="zh-CN" altLang="en-US" sz="54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024737"/>
            <a:ext cx="2262158" cy="923330"/>
          </a:xfrm>
          <a:prstGeom prst="rect">
            <a:avLst/>
          </a:prstGeom>
          <a:noFill/>
        </p:spPr>
        <p:txBody>
          <a:bodyPr wrap="none" rtlCol="0">
            <a:spAutoFit/>
          </a:bodyPr>
          <a:lstStyle/>
          <a:p>
            <a:r>
              <a:rPr lang="zh-CN" altLang="en-US" sz="5400" b="1" dirty="0">
                <a:solidFill>
                  <a:srgbClr val="575757"/>
                </a:solidFill>
                <a:latin typeface="+mj-ea"/>
                <a:ea typeface="+mj-ea"/>
                <a:cs typeface="+mn-ea"/>
                <a:sym typeface="+mn-lt"/>
              </a:rPr>
              <a:t>应用层</a:t>
            </a:r>
            <a:endParaRPr lang="zh-CN" altLang="en-US" sz="5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840776" y="4887370"/>
            <a:ext cx="4354077"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a:t>
            </a:r>
            <a:r>
              <a:rPr lang="zh-CN" altLang="en-US" sz="2000">
                <a:latin typeface="微软雅黑" panose="020B0503020204020204" pitchFamily="34" charset="-122"/>
                <a:ea typeface="微软雅黑" panose="020B0503020204020204" pitchFamily="34" charset="-122"/>
              </a:rPr>
              <a:t>课程组</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524000" y="533400"/>
            <a:ext cx="94503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5" name="矩形 4"/>
          <p:cNvSpPr/>
          <p:nvPr/>
        </p:nvSpPr>
        <p:spPr>
          <a:xfrm>
            <a:off x="2271877" y="710268"/>
            <a:ext cx="7648248" cy="646331"/>
          </a:xfrm>
          <a:prstGeom prst="rect">
            <a:avLst/>
          </a:prstGeom>
        </p:spPr>
        <p:txBody>
          <a:bodyPr wrap="none">
            <a:spAutoFit/>
          </a:bodyPr>
          <a:lstStyle/>
          <a:p>
            <a:pPr algn="ctr"/>
            <a:r>
              <a:rPr lang="zh-CN" altLang="en-US" sz="3600" b="1" dirty="0">
                <a:solidFill>
                  <a:schemeClr val="accent1"/>
                </a:solidFill>
                <a:cs typeface="+mn-ea"/>
                <a:sym typeface="+mn-lt"/>
              </a:rPr>
              <a:t>客户机</a:t>
            </a:r>
            <a:r>
              <a:rPr lang="en-US" altLang="zh-CN" sz="3600" b="1" dirty="0">
                <a:solidFill>
                  <a:schemeClr val="accent1"/>
                </a:solidFill>
                <a:cs typeface="+mn-ea"/>
                <a:sym typeface="+mn-lt"/>
              </a:rPr>
              <a:t>/</a:t>
            </a:r>
            <a:r>
              <a:rPr lang="zh-CN" altLang="en-US" sz="3600" b="1" dirty="0">
                <a:solidFill>
                  <a:schemeClr val="accent1"/>
                </a:solidFill>
                <a:cs typeface="+mn-ea"/>
                <a:sym typeface="+mn-lt"/>
              </a:rPr>
              <a:t>服务器和</a:t>
            </a:r>
            <a:r>
              <a:rPr lang="en-US" altLang="zh-CN" sz="3600" b="1" dirty="0">
                <a:solidFill>
                  <a:schemeClr val="accent1"/>
                </a:solidFill>
                <a:cs typeface="+mn-ea"/>
                <a:sym typeface="+mn-lt"/>
              </a:rPr>
              <a:t>P2P</a:t>
            </a:r>
            <a:r>
              <a:rPr lang="zh-CN" altLang="en-US" sz="3600" b="1" dirty="0">
                <a:solidFill>
                  <a:schemeClr val="accent1"/>
                </a:solidFill>
                <a:cs typeface="+mn-ea"/>
                <a:sym typeface="+mn-lt"/>
              </a:rPr>
              <a:t>混合的体系结构</a:t>
            </a:r>
            <a:endParaRPr lang="zh-CN" altLang="en-US" sz="3600" b="1" dirty="0">
              <a:solidFill>
                <a:schemeClr val="accent1"/>
              </a:solidFill>
              <a:cs typeface="+mn-ea"/>
              <a:sym typeface="+mn-lt"/>
            </a:endParaRPr>
          </a:p>
        </p:txBody>
      </p:sp>
      <p:grpSp>
        <p:nvGrpSpPr>
          <p:cNvPr id="6" name="组合 5"/>
          <p:cNvGrpSpPr/>
          <p:nvPr/>
        </p:nvGrpSpPr>
        <p:grpSpPr>
          <a:xfrm>
            <a:off x="4983105" y="1853268"/>
            <a:ext cx="7259905" cy="3561399"/>
            <a:chOff x="4350067" y="1304925"/>
            <a:chExt cx="5164841" cy="2533650"/>
          </a:xfrm>
        </p:grpSpPr>
        <p:sp>
          <p:nvSpPr>
            <p:cNvPr id="7" name="Freeform: Shape 12"/>
            <p:cNvSpPr/>
            <p:nvPr/>
          </p:nvSpPr>
          <p:spPr>
            <a:xfrm>
              <a:off x="4350067" y="1304925"/>
              <a:ext cx="2339642" cy="2533650"/>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Freeform: Shape 13"/>
            <p:cNvSpPr/>
            <p:nvPr/>
          </p:nvSpPr>
          <p:spPr bwMode="auto">
            <a:xfrm>
              <a:off x="5288774" y="2093576"/>
              <a:ext cx="726992" cy="916268"/>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2"/>
            </a:solidFill>
            <a:ln>
              <a:noFill/>
            </a:ln>
          </p:spPr>
          <p:txBody>
            <a:bodyPr anchor="ctr"/>
            <a:lstStyle/>
            <a:p>
              <a:pPr algn="ctr"/>
              <a:endParaRPr>
                <a:cs typeface="+mn-ea"/>
                <a:sym typeface="+mn-lt"/>
              </a:endParaRPr>
            </a:p>
          </p:txBody>
        </p:sp>
        <p:sp>
          <p:nvSpPr>
            <p:cNvPr id="9" name="TextBox 6"/>
            <p:cNvSpPr txBox="1"/>
            <p:nvPr/>
          </p:nvSpPr>
          <p:spPr>
            <a:xfrm>
              <a:off x="6224064" y="1935584"/>
              <a:ext cx="3290844" cy="1465631"/>
            </a:xfrm>
            <a:prstGeom prst="rect">
              <a:avLst/>
            </a:prstGeom>
            <a:noFill/>
          </p:spPr>
          <p:txBody>
            <a:bodyPr wrap="square" lIns="72000" tIns="0" rIns="72000" bIns="0" anchor="ctr" anchorCtr="0">
              <a:noAutofit/>
            </a:bodyPr>
            <a:lstStyle/>
            <a:p>
              <a:pPr defTabSz="914400">
                <a:lnSpc>
                  <a:spcPct val="120000"/>
                </a:lnSpc>
                <a:defRPr/>
              </a:pPr>
              <a:r>
                <a:rPr lang="zh-CN" altLang="en-US" sz="2000" dirty="0">
                  <a:cs typeface="+mn-ea"/>
                  <a:sym typeface="+mn-lt"/>
                </a:rPr>
                <a:t>两个聊天用户之间是</a:t>
              </a:r>
              <a:r>
                <a:rPr lang="en-US" altLang="zh-CN" sz="2000" dirty="0">
                  <a:cs typeface="+mn-ea"/>
                  <a:sym typeface="+mn-lt"/>
                </a:rPr>
                <a:t>P2P</a:t>
              </a:r>
              <a:endParaRPr lang="en-US" altLang="zh-CN" sz="2000" dirty="0">
                <a:cs typeface="+mn-ea"/>
                <a:sym typeface="+mn-lt"/>
              </a:endParaRPr>
            </a:p>
            <a:p>
              <a:pPr defTabSz="914400">
                <a:lnSpc>
                  <a:spcPct val="120000"/>
                </a:lnSpc>
                <a:defRPr/>
              </a:pPr>
              <a:r>
                <a:rPr lang="zh-CN" altLang="en-US" sz="2000" dirty="0">
                  <a:cs typeface="+mn-ea"/>
                  <a:sym typeface="+mn-lt"/>
                </a:rPr>
                <a:t>注册、查询通过服务器</a:t>
              </a:r>
              <a:endParaRPr lang="zh-CN" altLang="en-US" sz="2000" dirty="0">
                <a:cs typeface="+mn-ea"/>
                <a:sym typeface="+mn-lt"/>
              </a:endParaRPr>
            </a:p>
            <a:p>
              <a:pPr defTabSz="914400">
                <a:lnSpc>
                  <a:spcPct val="120000"/>
                </a:lnSpc>
                <a:defRPr/>
              </a:pPr>
              <a:r>
                <a:rPr lang="zh-CN" altLang="en-US" sz="2000" dirty="0">
                  <a:cs typeface="+mn-ea"/>
                  <a:sym typeface="+mn-lt"/>
                </a:rPr>
                <a:t>用户上线时要在中心服务器上进行注册</a:t>
              </a:r>
              <a:endParaRPr lang="zh-CN" altLang="en-US" sz="2000" dirty="0">
                <a:cs typeface="+mn-ea"/>
                <a:sym typeface="+mn-lt"/>
              </a:endParaRPr>
            </a:p>
            <a:p>
              <a:pPr defTabSz="914400">
                <a:lnSpc>
                  <a:spcPct val="120000"/>
                </a:lnSpc>
                <a:defRPr/>
              </a:pPr>
              <a:r>
                <a:rPr lang="zh-CN" altLang="en-US" sz="2000" dirty="0">
                  <a:cs typeface="+mn-ea"/>
                  <a:sym typeface="+mn-lt"/>
                </a:rPr>
                <a:t>用户与中心服务器联系以找出在线伙伴</a:t>
              </a:r>
              <a:endParaRPr lang="zh-CN" altLang="en-US" sz="2000" dirty="0">
                <a:cs typeface="+mn-ea"/>
                <a:sym typeface="+mn-lt"/>
              </a:endParaRPr>
            </a:p>
          </p:txBody>
        </p:sp>
        <p:sp>
          <p:nvSpPr>
            <p:cNvPr id="10" name="Rectangle 8"/>
            <p:cNvSpPr/>
            <p:nvPr/>
          </p:nvSpPr>
          <p:spPr>
            <a:xfrm>
              <a:off x="6689709" y="1788099"/>
              <a:ext cx="1842997" cy="184666"/>
            </a:xfrm>
            <a:prstGeom prst="rect">
              <a:avLst/>
            </a:prstGeom>
          </p:spPr>
          <p:txBody>
            <a:bodyPr wrap="none" lIns="72000" tIns="0" rIns="72000" bIns="0">
              <a:noAutofit/>
            </a:bodyPr>
            <a:lstStyle/>
            <a:p>
              <a:pPr lvl="0" defTabSz="914400">
                <a:defRPr/>
              </a:pPr>
              <a:r>
                <a:rPr lang="zh-CN" altLang="en-US" sz="2400" b="1" dirty="0">
                  <a:solidFill>
                    <a:schemeClr val="accent2"/>
                  </a:solidFill>
                  <a:cs typeface="+mn-ea"/>
                  <a:sym typeface="+mn-lt"/>
                </a:rPr>
                <a:t>即时讯息</a:t>
              </a:r>
              <a:endParaRPr lang="zh-CN" altLang="en-US" sz="2400" b="1" dirty="0">
                <a:solidFill>
                  <a:schemeClr val="accent2"/>
                </a:solidFill>
                <a:cs typeface="+mn-ea"/>
                <a:sym typeface="+mn-lt"/>
              </a:endParaRPr>
            </a:p>
          </p:txBody>
        </p:sp>
      </p:grpSp>
      <p:grpSp>
        <p:nvGrpSpPr>
          <p:cNvPr id="11" name="组合 10"/>
          <p:cNvGrpSpPr/>
          <p:nvPr/>
        </p:nvGrpSpPr>
        <p:grpSpPr>
          <a:xfrm>
            <a:off x="-54021" y="1840395"/>
            <a:ext cx="6906010" cy="3692312"/>
            <a:chOff x="-33968" y="1304925"/>
            <a:chExt cx="4810533" cy="2533650"/>
          </a:xfrm>
        </p:grpSpPr>
        <p:sp>
          <p:nvSpPr>
            <p:cNvPr id="12" name="Freeform: Shape 7"/>
            <p:cNvSpPr/>
            <p:nvPr/>
          </p:nvSpPr>
          <p:spPr>
            <a:xfrm>
              <a:off x="2436923" y="1304925"/>
              <a:ext cx="2339642" cy="2533650"/>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Freeform: Shape 9"/>
            <p:cNvSpPr/>
            <p:nvPr/>
          </p:nvSpPr>
          <p:spPr bwMode="auto">
            <a:xfrm>
              <a:off x="2956180" y="2142091"/>
              <a:ext cx="804353" cy="789248"/>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cs typeface="+mn-ea"/>
                <a:sym typeface="+mn-lt"/>
              </a:endParaRPr>
            </a:p>
          </p:txBody>
        </p:sp>
        <p:sp>
          <p:nvSpPr>
            <p:cNvPr id="14" name="TextBox 10"/>
            <p:cNvSpPr txBox="1"/>
            <p:nvPr/>
          </p:nvSpPr>
          <p:spPr>
            <a:xfrm>
              <a:off x="-33968" y="2038548"/>
              <a:ext cx="2783544" cy="1161357"/>
            </a:xfrm>
            <a:prstGeom prst="rect">
              <a:avLst/>
            </a:prstGeom>
            <a:noFill/>
          </p:spPr>
          <p:txBody>
            <a:bodyPr wrap="square" lIns="72000" tIns="0" rIns="72000" bIns="0" anchor="ctr" anchorCtr="0">
              <a:noAutofit/>
            </a:bodyPr>
            <a:lstStyle/>
            <a:p>
              <a:pPr algn="r" defTabSz="914400">
                <a:lnSpc>
                  <a:spcPct val="120000"/>
                </a:lnSpc>
                <a:defRPr/>
              </a:pPr>
              <a:r>
                <a:rPr lang="zh-CN" altLang="en-US" sz="2000" dirty="0">
                  <a:cs typeface="+mn-ea"/>
                  <a:sym typeface="+mn-lt"/>
                </a:rPr>
                <a:t>文件直接在对等方之间交换</a:t>
              </a:r>
              <a:endParaRPr lang="zh-CN" altLang="en-US" sz="2000" dirty="0">
                <a:cs typeface="+mn-ea"/>
                <a:sym typeface="+mn-lt"/>
              </a:endParaRPr>
            </a:p>
            <a:p>
              <a:pPr algn="r" defTabSz="914400">
                <a:lnSpc>
                  <a:spcPct val="120000"/>
                </a:lnSpc>
                <a:defRPr/>
              </a:pPr>
              <a:r>
                <a:rPr lang="zh-CN" altLang="en-US" sz="2000" dirty="0">
                  <a:cs typeface="+mn-ea"/>
                  <a:sym typeface="+mn-lt"/>
                </a:rPr>
                <a:t>文件搜索通过服务器</a:t>
              </a:r>
              <a:endParaRPr lang="zh-CN" altLang="en-US" sz="2000" dirty="0">
                <a:cs typeface="+mn-ea"/>
                <a:sym typeface="+mn-lt"/>
              </a:endParaRPr>
            </a:p>
            <a:p>
              <a:pPr algn="r" defTabSz="914400">
                <a:lnSpc>
                  <a:spcPct val="120000"/>
                </a:lnSpc>
                <a:defRPr/>
              </a:pPr>
              <a:r>
                <a:rPr lang="zh-CN" altLang="en-US" sz="2000" dirty="0">
                  <a:cs typeface="+mn-ea"/>
                  <a:sym typeface="+mn-lt"/>
                </a:rPr>
                <a:t>中心服务器记录对等方内容</a:t>
              </a:r>
              <a:endParaRPr lang="zh-CN" altLang="en-US" sz="2000" dirty="0">
                <a:cs typeface="+mn-ea"/>
                <a:sym typeface="+mn-lt"/>
              </a:endParaRPr>
            </a:p>
            <a:p>
              <a:pPr algn="r" defTabSz="914400">
                <a:lnSpc>
                  <a:spcPct val="120000"/>
                </a:lnSpc>
                <a:defRPr/>
              </a:pPr>
              <a:r>
                <a:rPr lang="zh-CN" altLang="en-US" sz="2000" dirty="0">
                  <a:cs typeface="+mn-ea"/>
                  <a:sym typeface="+mn-lt"/>
                </a:rPr>
                <a:t>对等方查询中心服务器来决定要求的文件位置</a:t>
              </a:r>
              <a:endParaRPr lang="zh-CN" altLang="en-US" sz="2000" dirty="0">
                <a:cs typeface="+mn-ea"/>
                <a:sym typeface="+mn-lt"/>
              </a:endParaRPr>
            </a:p>
          </p:txBody>
        </p:sp>
        <p:sp>
          <p:nvSpPr>
            <p:cNvPr id="15" name="Rectangle 11"/>
            <p:cNvSpPr/>
            <p:nvPr/>
          </p:nvSpPr>
          <p:spPr>
            <a:xfrm>
              <a:off x="658104" y="1719106"/>
              <a:ext cx="1805711" cy="184666"/>
            </a:xfrm>
            <a:prstGeom prst="rect">
              <a:avLst/>
            </a:prstGeom>
          </p:spPr>
          <p:txBody>
            <a:bodyPr wrap="none" lIns="72000" tIns="0" rIns="72000" bIns="0">
              <a:noAutofit/>
            </a:bodyPr>
            <a:lstStyle/>
            <a:p>
              <a:pPr lvl="0" algn="r" defTabSz="914400">
                <a:defRPr/>
              </a:pPr>
              <a:r>
                <a:rPr lang="en-US" altLang="zh-CN" sz="2400" b="1" dirty="0">
                  <a:solidFill>
                    <a:schemeClr val="accent1"/>
                  </a:solidFill>
                  <a:cs typeface="+mn-ea"/>
                  <a:sym typeface="+mn-lt"/>
                </a:rPr>
                <a:t>Napster</a:t>
              </a:r>
              <a:endParaRPr lang="zh-CN" altLang="en-US" sz="2400" b="1" dirty="0">
                <a:solidFill>
                  <a:schemeClr val="accent1"/>
                </a:solidFill>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763971" y="963360"/>
            <a:ext cx="10363200" cy="6858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dirty="0">
                <a:solidFill>
                  <a:schemeClr val="accent1"/>
                </a:solidFill>
                <a:latin typeface="+mn-lt"/>
                <a:ea typeface="+mn-ea"/>
                <a:cs typeface="+mn-ea"/>
              </a:rPr>
              <a:t>顶级域服务器和权威</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服务器</a:t>
            </a:r>
            <a:endParaRPr lang="zh-CN" altLang="en-US" sz="3600" b="1" dirty="0">
              <a:solidFill>
                <a:schemeClr val="accent1"/>
              </a:solidFill>
              <a:latin typeface="+mn-lt"/>
              <a:ea typeface="+mn-ea"/>
              <a:cs typeface="+mn-ea"/>
            </a:endParaRPr>
          </a:p>
        </p:txBody>
      </p:sp>
      <p:sp>
        <p:nvSpPr>
          <p:cNvPr id="5" name="Rectangle 3"/>
          <p:cNvSpPr txBox="1">
            <a:spLocks noChangeArrowheads="1"/>
          </p:cNvSpPr>
          <p:nvPr/>
        </p:nvSpPr>
        <p:spPr>
          <a:xfrm>
            <a:off x="838200" y="2057400"/>
            <a:ext cx="10896600" cy="39624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chemeClr val="accent2"/>
                </a:solidFill>
              </a:rPr>
              <a:t>顶级域服务器（</a:t>
            </a:r>
            <a:r>
              <a:rPr lang="en-US" altLang="zh-CN" sz="2400" dirty="0">
                <a:solidFill>
                  <a:schemeClr val="accent2"/>
                </a:solidFill>
              </a:rPr>
              <a:t>top-level domain servers</a:t>
            </a:r>
            <a:r>
              <a:rPr lang="zh-CN" altLang="en-US" sz="2400" dirty="0">
                <a:solidFill>
                  <a:schemeClr val="accent2"/>
                </a:solidFill>
              </a:rPr>
              <a:t>）：</a:t>
            </a:r>
            <a:r>
              <a:rPr lang="zh-CN" altLang="en-US" sz="2400" dirty="0"/>
              <a:t>负责顶级域名 </a:t>
            </a:r>
            <a:r>
              <a:rPr lang="en-US" altLang="zh-CN" sz="2400" dirty="0"/>
              <a:t>com, org, net, </a:t>
            </a:r>
            <a:r>
              <a:rPr lang="en-US" altLang="zh-CN" sz="2400" dirty="0" err="1"/>
              <a:t>edu</a:t>
            </a:r>
            <a:r>
              <a:rPr lang="en-US" altLang="zh-CN" sz="2400" dirty="0"/>
              <a:t>, </a:t>
            </a:r>
            <a:r>
              <a:rPr lang="en-US" altLang="zh-CN" sz="2400" dirty="0" err="1"/>
              <a:t>etc</a:t>
            </a:r>
            <a:r>
              <a:rPr lang="en-US" altLang="zh-CN" sz="2400" dirty="0"/>
              <a:t>, </a:t>
            </a:r>
            <a:r>
              <a:rPr lang="zh-CN" altLang="en-US" sz="2400" dirty="0"/>
              <a:t>和所有国家的顶级域名 </a:t>
            </a:r>
            <a:r>
              <a:rPr lang="en-US" altLang="zh-CN" sz="2400" dirty="0" err="1"/>
              <a:t>uk</a:t>
            </a:r>
            <a:r>
              <a:rPr lang="en-US" altLang="zh-CN" sz="2400" dirty="0"/>
              <a:t>, </a:t>
            </a:r>
            <a:r>
              <a:rPr lang="en-US" altLang="zh-CN" sz="2400" dirty="0" err="1"/>
              <a:t>fr</a:t>
            </a:r>
            <a:r>
              <a:rPr lang="en-US" altLang="zh-CN" sz="2400" dirty="0"/>
              <a:t>, ca, </a:t>
            </a:r>
            <a:r>
              <a:rPr lang="en-US" altLang="zh-CN" sz="2400" dirty="0" err="1"/>
              <a:t>jp</a:t>
            </a:r>
            <a:r>
              <a:rPr lang="en-US" altLang="zh-CN" sz="2400" dirty="0"/>
              <a:t>.</a:t>
            </a:r>
            <a:endParaRPr lang="en-US" altLang="zh-CN" sz="2400" dirty="0"/>
          </a:p>
          <a:p>
            <a:pPr lvl="1">
              <a:lnSpc>
                <a:spcPct val="100000"/>
              </a:lnSpc>
              <a:defRPr/>
            </a:pPr>
            <a:r>
              <a:rPr lang="en-US" altLang="zh-CN" dirty="0"/>
              <a:t>Network solutions </a:t>
            </a:r>
            <a:r>
              <a:rPr lang="zh-CN" altLang="en-US" dirty="0"/>
              <a:t>公司维护</a:t>
            </a:r>
            <a:r>
              <a:rPr lang="en-US" altLang="zh-CN" dirty="0"/>
              <a:t>com</a:t>
            </a:r>
            <a:r>
              <a:rPr lang="zh-CN" altLang="en-US" dirty="0"/>
              <a:t>顶级域的</a:t>
            </a:r>
            <a:r>
              <a:rPr lang="en-US" altLang="zh-CN" dirty="0"/>
              <a:t>TLD</a:t>
            </a:r>
            <a:r>
              <a:rPr lang="zh-CN" altLang="en-US" dirty="0"/>
              <a:t>服务器</a:t>
            </a:r>
            <a:endParaRPr lang="zh-CN" altLang="en-US" dirty="0"/>
          </a:p>
          <a:p>
            <a:pPr lvl="1">
              <a:lnSpc>
                <a:spcPct val="100000"/>
              </a:lnSpc>
              <a:defRPr/>
            </a:pPr>
            <a:r>
              <a:rPr lang="en-US" altLang="zh-CN" dirty="0"/>
              <a:t>Educause </a:t>
            </a:r>
            <a:r>
              <a:rPr lang="zh-CN" altLang="en-US" dirty="0"/>
              <a:t>公司维护</a:t>
            </a:r>
            <a:r>
              <a:rPr lang="en-US" altLang="zh-CN" dirty="0" err="1"/>
              <a:t>edu</a:t>
            </a:r>
            <a:r>
              <a:rPr lang="zh-CN" altLang="en-US" dirty="0"/>
              <a:t>顶级域的 </a:t>
            </a:r>
            <a:r>
              <a:rPr lang="en-US" altLang="zh-CN" dirty="0"/>
              <a:t>TLD</a:t>
            </a:r>
            <a:r>
              <a:rPr lang="zh-CN" altLang="en-US" dirty="0"/>
              <a:t>服务器</a:t>
            </a:r>
            <a:endParaRPr lang="en-US" altLang="zh-CN" dirty="0"/>
          </a:p>
          <a:p>
            <a:pPr marL="457200" lvl="1" indent="0">
              <a:lnSpc>
                <a:spcPct val="100000"/>
              </a:lnSpc>
              <a:buFontTx/>
              <a:buNone/>
              <a:defRPr/>
            </a:pPr>
            <a:endParaRPr lang="zh-CN" altLang="en-US" dirty="0"/>
          </a:p>
          <a:p>
            <a:pPr>
              <a:lnSpc>
                <a:spcPct val="100000"/>
              </a:lnSpc>
              <a:defRPr/>
            </a:pPr>
            <a:r>
              <a:rPr lang="zh-CN" altLang="en-US" sz="2400" dirty="0">
                <a:solidFill>
                  <a:schemeClr val="accent2"/>
                </a:solidFill>
              </a:rPr>
              <a:t>权威</a:t>
            </a:r>
            <a:r>
              <a:rPr lang="en-US" altLang="zh-CN" sz="2400" dirty="0">
                <a:solidFill>
                  <a:schemeClr val="accent2"/>
                </a:solidFill>
              </a:rPr>
              <a:t>DNS</a:t>
            </a:r>
            <a:r>
              <a:rPr lang="zh-CN" altLang="en-US" sz="2400" dirty="0">
                <a:solidFill>
                  <a:schemeClr val="accent2"/>
                </a:solidFill>
              </a:rPr>
              <a:t>服务器</a:t>
            </a:r>
            <a:r>
              <a:rPr lang="en-US" altLang="zh-CN" sz="2400" dirty="0">
                <a:solidFill>
                  <a:schemeClr val="accent2"/>
                </a:solidFill>
              </a:rPr>
              <a:t>(authoritative DNS servers): </a:t>
            </a:r>
            <a:r>
              <a:rPr lang="zh-CN" altLang="en-US" sz="2400" dirty="0"/>
              <a:t>在因特网上具有公共可访问主机（如</a:t>
            </a:r>
            <a:r>
              <a:rPr lang="en-US" altLang="zh-CN" sz="2400" dirty="0"/>
              <a:t>Web</a:t>
            </a:r>
            <a:r>
              <a:rPr lang="zh-CN" altLang="en-US" sz="2400" dirty="0"/>
              <a:t>服务器和邮件服务器）的每个组织机构必须提供公共可访问的</a:t>
            </a:r>
            <a:r>
              <a:rPr lang="en-US" altLang="zh-CN" sz="2400" dirty="0"/>
              <a:t>DNS</a:t>
            </a:r>
            <a:r>
              <a:rPr lang="zh-CN" altLang="en-US" sz="2400" dirty="0"/>
              <a:t>记录，这些记录将这些主机的名字映射为</a:t>
            </a:r>
            <a:r>
              <a:rPr lang="en-US" altLang="zh-CN" sz="2400" dirty="0"/>
              <a:t>IP</a:t>
            </a:r>
            <a:r>
              <a:rPr lang="zh-CN" altLang="en-US" sz="2400" dirty="0"/>
              <a:t>地址。组织机构的权威</a:t>
            </a:r>
            <a:r>
              <a:rPr lang="en-US" altLang="zh-CN" sz="2400" dirty="0"/>
              <a:t>DNS</a:t>
            </a:r>
            <a:r>
              <a:rPr lang="zh-CN" altLang="en-US" sz="2400" dirty="0"/>
              <a:t>服务器负责保存这些</a:t>
            </a:r>
            <a:r>
              <a:rPr lang="en-US" altLang="zh-CN" sz="2400" dirty="0"/>
              <a:t>DNS</a:t>
            </a:r>
            <a:r>
              <a:rPr lang="zh-CN" altLang="en-US" sz="2400" dirty="0"/>
              <a:t>记录。</a:t>
            </a:r>
            <a:endParaRPr lang="zh-CN" altLang="en-US" sz="2400" dirty="0"/>
          </a:p>
          <a:p>
            <a:pPr lvl="1">
              <a:lnSpc>
                <a:spcPct val="100000"/>
              </a:lnSpc>
              <a:defRPr/>
            </a:pPr>
            <a:r>
              <a:rPr lang="zh-CN" altLang="en-US" dirty="0"/>
              <a:t>多数大学和公司维护它们的基本权威</a:t>
            </a:r>
            <a:r>
              <a:rPr lang="en-US" altLang="zh-CN" dirty="0"/>
              <a:t>DNS</a:t>
            </a:r>
            <a:r>
              <a:rPr lang="zh-CN" altLang="en-US" dirty="0"/>
              <a:t>服务器</a:t>
            </a:r>
            <a:endParaRPr lang="zh-CN" altLang="en-US" dirty="0"/>
          </a:p>
          <a:p>
            <a:pPr>
              <a:buFont typeface="Wingdings" panose="05000000000000000000" pitchFamily="2" charset="2"/>
              <a:buChar char="m"/>
              <a:defRPr/>
            </a:pPr>
            <a:endParaRPr lang="en-US" altLang="zh-CN" sz="2400" dirty="0"/>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ChangeArrowheads="1"/>
          </p:cNvSpPr>
          <p:nvPr/>
        </p:nvSpPr>
        <p:spPr bwMode="auto">
          <a:xfrm>
            <a:off x="2142507" y="963360"/>
            <a:ext cx="10439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本地</a:t>
            </a: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服务器</a:t>
            </a:r>
            <a:r>
              <a:rPr lang="en-US" altLang="zh-CN" sz="3600" dirty="0">
                <a:solidFill>
                  <a:schemeClr val="accent1"/>
                </a:solidFill>
                <a:latin typeface="+mn-lt"/>
                <a:ea typeface="+mn-ea"/>
                <a:cs typeface="+mn-ea"/>
              </a:rPr>
              <a:t>(Local DNS name server)</a:t>
            </a:r>
            <a:endParaRPr lang="zh-CN" altLang="en-US" sz="3600" dirty="0">
              <a:solidFill>
                <a:schemeClr val="accent1"/>
              </a:solidFill>
              <a:latin typeface="+mn-lt"/>
              <a:ea typeface="+mn-ea"/>
              <a:cs typeface="+mn-ea"/>
            </a:endParaRPr>
          </a:p>
        </p:txBody>
      </p:sp>
      <p:sp>
        <p:nvSpPr>
          <p:cNvPr id="195586" name="Rectangle 3"/>
          <p:cNvSpPr>
            <a:spLocks noChangeArrowheads="1"/>
          </p:cNvSpPr>
          <p:nvPr/>
        </p:nvSpPr>
        <p:spPr bwMode="auto">
          <a:xfrm>
            <a:off x="2057400" y="25146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r>
              <a:rPr lang="zh-CN" altLang="en-US" sz="2800" dirty="0"/>
              <a:t>严格来说不属于该服务器的层次结构</a:t>
            </a:r>
            <a:endParaRPr lang="zh-CN" altLang="en-US" sz="2800" dirty="0"/>
          </a:p>
          <a:p>
            <a:pPr eaLnBrk="1" hangingPunct="1">
              <a:buClr>
                <a:srgbClr val="3333CC"/>
              </a:buClr>
              <a:buSzPct val="85000"/>
              <a:buFont typeface="Wingdings" panose="05000000000000000000" pitchFamily="2" charset="2"/>
              <a:buChar char="r"/>
            </a:pPr>
            <a:r>
              <a:rPr lang="zh-CN" altLang="en-US" sz="2800" dirty="0"/>
              <a:t>每个</a:t>
            </a:r>
            <a:r>
              <a:rPr lang="en-US" altLang="zh-CN" sz="2800" dirty="0"/>
              <a:t>ISP</a:t>
            </a:r>
            <a:r>
              <a:rPr lang="zh-CN" altLang="en-US" sz="2800" dirty="0"/>
              <a:t>（如居民区</a:t>
            </a:r>
            <a:r>
              <a:rPr lang="en-US" altLang="zh-CN" sz="2800" dirty="0"/>
              <a:t>ISP</a:t>
            </a:r>
            <a:r>
              <a:rPr lang="zh-CN" altLang="en-US" sz="2800" dirty="0"/>
              <a:t>、公司、大学）都有一个本地</a:t>
            </a:r>
            <a:r>
              <a:rPr lang="en-US" altLang="zh-CN" sz="2800" dirty="0"/>
              <a:t>DNS</a:t>
            </a:r>
            <a:endParaRPr lang="en-US" altLang="zh-CN" sz="2800" dirty="0"/>
          </a:p>
          <a:p>
            <a:pPr lvl="1" eaLnBrk="1" hangingPunct="1">
              <a:buClr>
                <a:srgbClr val="3333CC"/>
              </a:buClr>
              <a:buSzPct val="85000"/>
              <a:buFont typeface="Wingdings" panose="05000000000000000000" pitchFamily="2" charset="2"/>
              <a:buChar char="m"/>
            </a:pPr>
            <a:r>
              <a:rPr lang="zh-CN" altLang="en-US" sz="2400" dirty="0"/>
              <a:t>也叫默认服务器</a:t>
            </a:r>
            <a:endParaRPr lang="zh-CN" altLang="en-US" sz="2400" dirty="0"/>
          </a:p>
          <a:p>
            <a:pPr eaLnBrk="1" hangingPunct="1">
              <a:buClr>
                <a:srgbClr val="3333CC"/>
              </a:buClr>
              <a:buSzPct val="85000"/>
              <a:buFont typeface="Wingdings" panose="05000000000000000000" pitchFamily="2" charset="2"/>
              <a:buChar char="r"/>
            </a:pPr>
            <a:r>
              <a:rPr lang="zh-CN" altLang="en-US" sz="2800" dirty="0"/>
              <a:t>当主机发出</a:t>
            </a:r>
            <a:r>
              <a:rPr lang="en-US" altLang="zh-CN" sz="2800" dirty="0"/>
              <a:t>DNS</a:t>
            </a:r>
            <a:r>
              <a:rPr lang="zh-CN" altLang="en-US" sz="2800" dirty="0"/>
              <a:t>请求时，该请求被发往本地</a:t>
            </a:r>
            <a:r>
              <a:rPr lang="en-US" altLang="zh-CN" sz="2800" dirty="0"/>
              <a:t>DNS</a:t>
            </a:r>
            <a:r>
              <a:rPr lang="zh-CN" altLang="en-US" sz="2800" dirty="0"/>
              <a:t>服务器。</a:t>
            </a:r>
            <a:endParaRPr lang="zh-CN" altLang="en-US" sz="2800" dirty="0"/>
          </a:p>
          <a:p>
            <a:pPr lvl="1" eaLnBrk="1" hangingPunct="1">
              <a:buClr>
                <a:srgbClr val="3333CC"/>
              </a:buClr>
              <a:buSzPct val="85000"/>
              <a:buFont typeface="Wingdings" panose="05000000000000000000" pitchFamily="2" charset="2"/>
              <a:buChar char="m"/>
            </a:pPr>
            <a:r>
              <a:rPr lang="zh-CN" altLang="en-US" sz="2400" dirty="0"/>
              <a:t>起着代理的作用，转发请求到层次结构中。</a:t>
            </a:r>
            <a:endParaRPr lang="zh-CN" altLang="en-US" sz="2400" dirty="0"/>
          </a:p>
        </p:txBody>
      </p:sp>
      <p:sp>
        <p:nvSpPr>
          <p:cNvPr id="4"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ChangeArrowheads="1"/>
          </p:cNvSpPr>
          <p:nvPr/>
        </p:nvSpPr>
        <p:spPr bwMode="auto">
          <a:xfrm>
            <a:off x="1968500" y="652462"/>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查询方法一</a:t>
            </a:r>
            <a:endParaRPr lang="zh-CN" altLang="en-US" sz="3600" dirty="0">
              <a:solidFill>
                <a:schemeClr val="accent1"/>
              </a:solidFill>
              <a:latin typeface="+mn-lt"/>
              <a:ea typeface="+mn-ea"/>
              <a:cs typeface="+mn-ea"/>
            </a:endParaRPr>
          </a:p>
        </p:txBody>
      </p:sp>
      <p:sp>
        <p:nvSpPr>
          <p:cNvPr id="197634" name="Rectangle 3"/>
          <p:cNvSpPr>
            <a:spLocks noChangeArrowheads="1"/>
          </p:cNvSpPr>
          <p:nvPr/>
        </p:nvSpPr>
        <p:spPr bwMode="auto">
          <a:xfrm>
            <a:off x="1160463" y="2779713"/>
            <a:ext cx="453231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800" dirty="0">
                <a:solidFill>
                  <a:schemeClr val="accent2"/>
                </a:solidFill>
              </a:rPr>
              <a:t>递归查询</a:t>
            </a:r>
            <a:r>
              <a:rPr lang="en-US" altLang="zh-CN" sz="2800" dirty="0">
                <a:solidFill>
                  <a:schemeClr val="accent2"/>
                </a:solidFill>
              </a:rPr>
              <a:t>(recursive query):</a:t>
            </a:r>
            <a:endParaRPr lang="en-US" altLang="zh-CN" sz="2800" dirty="0">
              <a:solidFill>
                <a:schemeClr val="accent2"/>
              </a:solidFill>
            </a:endParaRPr>
          </a:p>
          <a:p>
            <a:pPr eaLnBrk="1" hangingPunct="1">
              <a:lnSpc>
                <a:spcPct val="150000"/>
              </a:lnSpc>
              <a:buClr>
                <a:srgbClr val="3333CC"/>
              </a:buClr>
              <a:buSzPct val="85000"/>
              <a:buFont typeface="Wingdings" panose="05000000000000000000" pitchFamily="2" charset="2"/>
              <a:buChar char="r"/>
            </a:pPr>
            <a:r>
              <a:rPr lang="zh-CN" altLang="en-US" sz="2400" dirty="0"/>
              <a:t>名字解析的负担交给被查询的名字服务器</a:t>
            </a:r>
            <a:endParaRPr lang="zh-CN" altLang="en-US" sz="2400" dirty="0"/>
          </a:p>
          <a:p>
            <a:pPr eaLnBrk="1" hangingPunct="1">
              <a:lnSpc>
                <a:spcPct val="150000"/>
              </a:lnSpc>
              <a:buClr>
                <a:srgbClr val="3333CC"/>
              </a:buClr>
              <a:buSzPct val="85000"/>
              <a:buFont typeface="Wingdings" panose="05000000000000000000" pitchFamily="2" charset="2"/>
              <a:buChar char="r"/>
            </a:pPr>
            <a:r>
              <a:rPr lang="zh-CN" altLang="en-US" sz="2400" dirty="0"/>
              <a:t>被查询的名字服务器负载重</a:t>
            </a:r>
            <a:r>
              <a:rPr lang="en-US" altLang="zh-CN" sz="2400" dirty="0"/>
              <a:t>?</a:t>
            </a:r>
            <a:endParaRPr lang="en-US" altLang="zh-CN" sz="2400" dirty="0"/>
          </a:p>
        </p:txBody>
      </p:sp>
      <p:grpSp>
        <p:nvGrpSpPr>
          <p:cNvPr id="197635" name="Group 66"/>
          <p:cNvGrpSpPr/>
          <p:nvPr/>
        </p:nvGrpSpPr>
        <p:grpSpPr bwMode="auto">
          <a:xfrm>
            <a:off x="5854700" y="836613"/>
            <a:ext cx="5834063" cy="5605462"/>
            <a:chOff x="2085" y="362"/>
            <a:chExt cx="3675" cy="3531"/>
          </a:xfrm>
        </p:grpSpPr>
        <p:graphicFrame>
          <p:nvGraphicFramePr>
            <p:cNvPr id="197636" name="Object 4"/>
            <p:cNvGraphicFramePr/>
            <p:nvPr/>
          </p:nvGraphicFramePr>
          <p:xfrm>
            <a:off x="2693" y="2799"/>
            <a:ext cx="533" cy="410"/>
          </p:xfrm>
          <a:graphic>
            <a:graphicData uri="http://schemas.openxmlformats.org/presentationml/2006/ole">
              <mc:AlternateContent xmlns:mc="http://schemas.openxmlformats.org/markup-compatibility/2006">
                <mc:Choice xmlns:v="urn:schemas-microsoft-com:vml" Requires="v">
                  <p:oleObj spid="_x0000_s0" name="Clip" r:id="rId1" imgW="5086350" imgH="3914775" progId="MS_ClipArt_Gallery.2">
                    <p:embed/>
                  </p:oleObj>
                </mc:Choice>
                <mc:Fallback>
                  <p:oleObj name="Clip" r:id="rId1" imgW="5086350" imgH="3914775"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 y="2799"/>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7637" name="Rectangle 5"/>
            <p:cNvSpPr>
              <a:spLocks noChangeArrowheads="1"/>
            </p:cNvSpPr>
            <p:nvPr/>
          </p:nvSpPr>
          <p:spPr bwMode="auto">
            <a:xfrm>
              <a:off x="2085" y="3163"/>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endParaRPr lang="en-US" altLang="zh-CN" sz="1800" b="1"/>
            </a:p>
          </p:txBody>
        </p:sp>
        <p:sp>
          <p:nvSpPr>
            <p:cNvPr id="197638" name="Rectangle 6"/>
            <p:cNvSpPr>
              <a:spLocks noChangeArrowheads="1"/>
            </p:cNvSpPr>
            <p:nvPr/>
          </p:nvSpPr>
          <p:spPr bwMode="auto">
            <a:xfrm>
              <a:off x="3629" y="3660"/>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endParaRPr lang="en-US" altLang="zh-CN" sz="1800" b="1"/>
            </a:p>
          </p:txBody>
        </p:sp>
        <p:graphicFrame>
          <p:nvGraphicFramePr>
            <p:cNvPr id="197639" name="Object 7"/>
            <p:cNvGraphicFramePr/>
            <p:nvPr/>
          </p:nvGraphicFramePr>
          <p:xfrm>
            <a:off x="4031" y="3303"/>
            <a:ext cx="533" cy="410"/>
          </p:xfrm>
          <a:graphic>
            <a:graphicData uri="http://schemas.openxmlformats.org/presentationml/2006/ole">
              <mc:AlternateContent xmlns:mc="http://schemas.openxmlformats.org/markup-compatibility/2006">
                <mc:Choice xmlns:v="urn:schemas-microsoft-com:vml" Requires="v">
                  <p:oleObj spid="_x0000_s2" name="Clip" r:id="rId3" imgW="5086350" imgH="3914775" progId="MS_ClipArt_Gallery.2">
                    <p:embed/>
                  </p:oleObj>
                </mc:Choice>
                <mc:Fallback>
                  <p:oleObj name="Clip" r:id="rId3" imgW="5086350" imgH="3914775" progId="MS_ClipArt_Gallery.2">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 y="3303"/>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7640" name="Group 16"/>
            <p:cNvGrpSpPr/>
            <p:nvPr/>
          </p:nvGrpSpPr>
          <p:grpSpPr bwMode="auto">
            <a:xfrm>
              <a:off x="2849" y="1493"/>
              <a:ext cx="233" cy="413"/>
              <a:chOff x="2849" y="1493"/>
              <a:chExt cx="233" cy="413"/>
            </a:xfrm>
          </p:grpSpPr>
          <p:sp>
            <p:nvSpPr>
              <p:cNvPr id="197690" name="AutoShape 8"/>
              <p:cNvSpPr>
                <a:spLocks noChangeArrowheads="1"/>
              </p:cNvSpPr>
              <p:nvPr/>
            </p:nvSpPr>
            <p:spPr bwMode="auto">
              <a:xfrm>
                <a:off x="2849" y="1810"/>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91" name="Rectangle 9"/>
              <p:cNvSpPr>
                <a:spLocks noChangeArrowheads="1"/>
              </p:cNvSpPr>
              <p:nvPr/>
            </p:nvSpPr>
            <p:spPr bwMode="auto">
              <a:xfrm>
                <a:off x="2967" y="1495"/>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92" name="Rectangle 10"/>
              <p:cNvSpPr>
                <a:spLocks noChangeArrowheads="1"/>
              </p:cNvSpPr>
              <p:nvPr/>
            </p:nvSpPr>
            <p:spPr bwMode="auto">
              <a:xfrm>
                <a:off x="2852" y="1586"/>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93" name="AutoShape 11"/>
              <p:cNvSpPr>
                <a:spLocks noChangeArrowheads="1"/>
              </p:cNvSpPr>
              <p:nvPr/>
            </p:nvSpPr>
            <p:spPr bwMode="auto">
              <a:xfrm>
                <a:off x="2850" y="1493"/>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94" name="Line 12"/>
              <p:cNvSpPr>
                <a:spLocks noChangeShapeType="1"/>
              </p:cNvSpPr>
              <p:nvPr/>
            </p:nvSpPr>
            <p:spPr bwMode="auto">
              <a:xfrm>
                <a:off x="3082" y="1499"/>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5" name="Line 13"/>
              <p:cNvSpPr>
                <a:spLocks noChangeShapeType="1"/>
              </p:cNvSpPr>
              <p:nvPr/>
            </p:nvSpPr>
            <p:spPr bwMode="auto">
              <a:xfrm flipH="1">
                <a:off x="2998" y="1810"/>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6" name="Rectangle 14"/>
              <p:cNvSpPr>
                <a:spLocks noChangeArrowheads="1"/>
              </p:cNvSpPr>
              <p:nvPr/>
            </p:nvSpPr>
            <p:spPr bwMode="auto">
              <a:xfrm>
                <a:off x="2870" y="1628"/>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97" name="Rectangle 15"/>
              <p:cNvSpPr>
                <a:spLocks noChangeArrowheads="1"/>
              </p:cNvSpPr>
              <p:nvPr/>
            </p:nvSpPr>
            <p:spPr bwMode="auto">
              <a:xfrm>
                <a:off x="2883" y="1682"/>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97641" name="Rectangle 17"/>
            <p:cNvSpPr>
              <a:spLocks noChangeArrowheads="1"/>
            </p:cNvSpPr>
            <p:nvPr/>
          </p:nvSpPr>
          <p:spPr bwMode="auto">
            <a:xfrm>
              <a:off x="3599" y="362"/>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endParaRPr lang="en-US" altLang="zh-CN" sz="2000"/>
            </a:p>
          </p:txBody>
        </p:sp>
        <p:sp>
          <p:nvSpPr>
            <p:cNvPr id="197642" name="Line 18"/>
            <p:cNvSpPr>
              <a:spLocks noChangeShapeType="1"/>
            </p:cNvSpPr>
            <p:nvPr/>
          </p:nvSpPr>
          <p:spPr bwMode="auto">
            <a:xfrm flipV="1">
              <a:off x="2880" y="1925"/>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3" name="Line 19"/>
            <p:cNvSpPr>
              <a:spLocks noChangeShapeType="1"/>
            </p:cNvSpPr>
            <p:nvPr/>
          </p:nvSpPr>
          <p:spPr bwMode="auto">
            <a:xfrm flipV="1">
              <a:off x="2952" y="857"/>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4" name="Line 20"/>
            <p:cNvSpPr>
              <a:spLocks noChangeShapeType="1"/>
            </p:cNvSpPr>
            <p:nvPr/>
          </p:nvSpPr>
          <p:spPr bwMode="auto">
            <a:xfrm>
              <a:off x="3000" y="1943"/>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7645" name="Group 23"/>
            <p:cNvGrpSpPr/>
            <p:nvPr/>
          </p:nvGrpSpPr>
          <p:grpSpPr bwMode="auto">
            <a:xfrm>
              <a:off x="2086" y="2017"/>
              <a:ext cx="1391" cy="427"/>
              <a:chOff x="2086" y="2017"/>
              <a:chExt cx="1391" cy="427"/>
            </a:xfrm>
          </p:grpSpPr>
          <p:sp>
            <p:nvSpPr>
              <p:cNvPr id="197688" name="Rectangle 21"/>
              <p:cNvSpPr>
                <a:spLocks noChangeArrowheads="1"/>
              </p:cNvSpPr>
              <p:nvPr/>
            </p:nvSpPr>
            <p:spPr bwMode="auto">
              <a:xfrm>
                <a:off x="2190" y="2063"/>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9" name="Rectangle 22"/>
              <p:cNvSpPr>
                <a:spLocks noChangeArrowheads="1"/>
              </p:cNvSpPr>
              <p:nvPr/>
            </p:nvSpPr>
            <p:spPr bwMode="auto">
              <a:xfrm>
                <a:off x="2086" y="2017"/>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endParaRPr lang="en-US" altLang="zh-CN" sz="1800" b="1"/>
              </a:p>
            </p:txBody>
          </p:sp>
        </p:grpSp>
        <p:sp>
          <p:nvSpPr>
            <p:cNvPr id="197646" name="Rectangle 24"/>
            <p:cNvSpPr>
              <a:spLocks noChangeArrowheads="1"/>
            </p:cNvSpPr>
            <p:nvPr/>
          </p:nvSpPr>
          <p:spPr bwMode="auto">
            <a:xfrm>
              <a:off x="2690" y="246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endParaRPr lang="en-US" altLang="zh-CN" sz="2000">
                <a:solidFill>
                  <a:srgbClr val="FF0000"/>
                </a:solidFill>
              </a:endParaRPr>
            </a:p>
          </p:txBody>
        </p:sp>
        <p:sp>
          <p:nvSpPr>
            <p:cNvPr id="197647" name="Rectangle 25"/>
            <p:cNvSpPr>
              <a:spLocks noChangeArrowheads="1"/>
            </p:cNvSpPr>
            <p:nvPr/>
          </p:nvSpPr>
          <p:spPr bwMode="auto">
            <a:xfrm>
              <a:off x="3032" y="99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endParaRPr lang="en-US" altLang="zh-CN" sz="2000">
                <a:solidFill>
                  <a:srgbClr val="FF0000"/>
                </a:solidFill>
              </a:endParaRPr>
            </a:p>
          </p:txBody>
        </p:sp>
        <p:sp>
          <p:nvSpPr>
            <p:cNvPr id="197648" name="Rectangle 26"/>
            <p:cNvSpPr>
              <a:spLocks noChangeArrowheads="1"/>
            </p:cNvSpPr>
            <p:nvPr/>
          </p:nvSpPr>
          <p:spPr bwMode="auto">
            <a:xfrm>
              <a:off x="4245" y="211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endParaRPr lang="en-US" altLang="zh-CN" sz="2000">
                <a:solidFill>
                  <a:srgbClr val="FF0000"/>
                </a:solidFill>
              </a:endParaRPr>
            </a:p>
          </p:txBody>
        </p:sp>
        <p:sp>
          <p:nvSpPr>
            <p:cNvPr id="197649" name="Rectangle 27"/>
            <p:cNvSpPr>
              <a:spLocks noChangeArrowheads="1"/>
            </p:cNvSpPr>
            <p:nvPr/>
          </p:nvSpPr>
          <p:spPr bwMode="auto">
            <a:xfrm>
              <a:off x="3957" y="216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endParaRPr lang="en-US" altLang="zh-CN" sz="2000">
                <a:solidFill>
                  <a:srgbClr val="FF0000"/>
                </a:solidFill>
              </a:endParaRPr>
            </a:p>
          </p:txBody>
        </p:sp>
        <p:sp>
          <p:nvSpPr>
            <p:cNvPr id="197650" name="Rectangle 28"/>
            <p:cNvSpPr>
              <a:spLocks noChangeArrowheads="1"/>
            </p:cNvSpPr>
            <p:nvPr/>
          </p:nvSpPr>
          <p:spPr bwMode="auto">
            <a:xfrm>
              <a:off x="3765" y="1303"/>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endParaRPr lang="en-US" altLang="zh-CN" sz="2000">
                <a:solidFill>
                  <a:srgbClr val="FF0000"/>
                </a:solidFill>
              </a:endParaRPr>
            </a:p>
          </p:txBody>
        </p:sp>
        <p:grpSp>
          <p:nvGrpSpPr>
            <p:cNvPr id="197651" name="Group 37"/>
            <p:cNvGrpSpPr/>
            <p:nvPr/>
          </p:nvGrpSpPr>
          <p:grpSpPr bwMode="auto">
            <a:xfrm>
              <a:off x="3551" y="599"/>
              <a:ext cx="233" cy="413"/>
              <a:chOff x="3551" y="599"/>
              <a:chExt cx="233" cy="413"/>
            </a:xfrm>
          </p:grpSpPr>
          <p:sp>
            <p:nvSpPr>
              <p:cNvPr id="197680" name="AutoShape 29"/>
              <p:cNvSpPr>
                <a:spLocks noChangeArrowheads="1"/>
              </p:cNvSpPr>
              <p:nvPr/>
            </p:nvSpPr>
            <p:spPr bwMode="auto">
              <a:xfrm>
                <a:off x="3551" y="9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1" name="Rectangle 30"/>
              <p:cNvSpPr>
                <a:spLocks noChangeArrowheads="1"/>
              </p:cNvSpPr>
              <p:nvPr/>
            </p:nvSpPr>
            <p:spPr bwMode="auto">
              <a:xfrm>
                <a:off x="3669" y="6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2" name="Rectangle 31"/>
              <p:cNvSpPr>
                <a:spLocks noChangeArrowheads="1"/>
              </p:cNvSpPr>
              <p:nvPr/>
            </p:nvSpPr>
            <p:spPr bwMode="auto">
              <a:xfrm>
                <a:off x="3554" y="692"/>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3" name="AutoShape 32"/>
              <p:cNvSpPr>
                <a:spLocks noChangeArrowheads="1"/>
              </p:cNvSpPr>
              <p:nvPr/>
            </p:nvSpPr>
            <p:spPr bwMode="auto">
              <a:xfrm>
                <a:off x="3552" y="599"/>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4" name="Line 33"/>
              <p:cNvSpPr>
                <a:spLocks noChangeShapeType="1"/>
              </p:cNvSpPr>
              <p:nvPr/>
            </p:nvSpPr>
            <p:spPr bwMode="auto">
              <a:xfrm>
                <a:off x="3784" y="6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5" name="Line 34"/>
              <p:cNvSpPr>
                <a:spLocks noChangeShapeType="1"/>
              </p:cNvSpPr>
              <p:nvPr/>
            </p:nvSpPr>
            <p:spPr bwMode="auto">
              <a:xfrm flipH="1">
                <a:off x="3700" y="9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6" name="Rectangle 35"/>
              <p:cNvSpPr>
                <a:spLocks noChangeArrowheads="1"/>
              </p:cNvSpPr>
              <p:nvPr/>
            </p:nvSpPr>
            <p:spPr bwMode="auto">
              <a:xfrm>
                <a:off x="3572" y="734"/>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87" name="Rectangle 36"/>
              <p:cNvSpPr>
                <a:spLocks noChangeArrowheads="1"/>
              </p:cNvSpPr>
              <p:nvPr/>
            </p:nvSpPr>
            <p:spPr bwMode="auto">
              <a:xfrm>
                <a:off x="3585" y="7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97652" name="Group 46"/>
            <p:cNvGrpSpPr/>
            <p:nvPr/>
          </p:nvGrpSpPr>
          <p:grpSpPr bwMode="auto">
            <a:xfrm>
              <a:off x="4073" y="1499"/>
              <a:ext cx="233" cy="413"/>
              <a:chOff x="4073" y="1499"/>
              <a:chExt cx="233" cy="413"/>
            </a:xfrm>
          </p:grpSpPr>
          <p:sp>
            <p:nvSpPr>
              <p:cNvPr id="197672" name="AutoShape 38"/>
              <p:cNvSpPr>
                <a:spLocks noChangeArrowheads="1"/>
              </p:cNvSpPr>
              <p:nvPr/>
            </p:nvSpPr>
            <p:spPr bwMode="auto">
              <a:xfrm>
                <a:off x="4073" y="18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3" name="Rectangle 39"/>
              <p:cNvSpPr>
                <a:spLocks noChangeArrowheads="1"/>
              </p:cNvSpPr>
              <p:nvPr/>
            </p:nvSpPr>
            <p:spPr bwMode="auto">
              <a:xfrm>
                <a:off x="4191" y="15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4" name="Rectangle 40"/>
              <p:cNvSpPr>
                <a:spLocks noChangeArrowheads="1"/>
              </p:cNvSpPr>
              <p:nvPr/>
            </p:nvSpPr>
            <p:spPr bwMode="auto">
              <a:xfrm>
                <a:off x="4076" y="1592"/>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5" name="AutoShape 41"/>
              <p:cNvSpPr>
                <a:spLocks noChangeArrowheads="1"/>
              </p:cNvSpPr>
              <p:nvPr/>
            </p:nvSpPr>
            <p:spPr bwMode="auto">
              <a:xfrm>
                <a:off x="4074" y="1499"/>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6" name="Line 42"/>
              <p:cNvSpPr>
                <a:spLocks noChangeShapeType="1"/>
              </p:cNvSpPr>
              <p:nvPr/>
            </p:nvSpPr>
            <p:spPr bwMode="auto">
              <a:xfrm>
                <a:off x="4306" y="15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7" name="Line 43"/>
              <p:cNvSpPr>
                <a:spLocks noChangeShapeType="1"/>
              </p:cNvSpPr>
              <p:nvPr/>
            </p:nvSpPr>
            <p:spPr bwMode="auto">
              <a:xfrm flipH="1">
                <a:off x="4222" y="18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8" name="Rectangle 44"/>
              <p:cNvSpPr>
                <a:spLocks noChangeArrowheads="1"/>
              </p:cNvSpPr>
              <p:nvPr/>
            </p:nvSpPr>
            <p:spPr bwMode="auto">
              <a:xfrm>
                <a:off x="4094" y="1634"/>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9" name="Rectangle 45"/>
              <p:cNvSpPr>
                <a:spLocks noChangeArrowheads="1"/>
              </p:cNvSpPr>
              <p:nvPr/>
            </p:nvSpPr>
            <p:spPr bwMode="auto">
              <a:xfrm>
                <a:off x="4107" y="16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97653" name="Group 55"/>
            <p:cNvGrpSpPr/>
            <p:nvPr/>
          </p:nvGrpSpPr>
          <p:grpSpPr bwMode="auto">
            <a:xfrm>
              <a:off x="4061" y="2519"/>
              <a:ext cx="233" cy="413"/>
              <a:chOff x="4061" y="2519"/>
              <a:chExt cx="233" cy="413"/>
            </a:xfrm>
          </p:grpSpPr>
          <p:sp>
            <p:nvSpPr>
              <p:cNvPr id="197664" name="AutoShape 47"/>
              <p:cNvSpPr>
                <a:spLocks noChangeArrowheads="1"/>
              </p:cNvSpPr>
              <p:nvPr/>
            </p:nvSpPr>
            <p:spPr bwMode="auto">
              <a:xfrm>
                <a:off x="4061" y="283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65" name="Rectangle 48"/>
              <p:cNvSpPr>
                <a:spLocks noChangeArrowheads="1"/>
              </p:cNvSpPr>
              <p:nvPr/>
            </p:nvSpPr>
            <p:spPr bwMode="auto">
              <a:xfrm>
                <a:off x="4179" y="252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66" name="Rectangle 49"/>
              <p:cNvSpPr>
                <a:spLocks noChangeArrowheads="1"/>
              </p:cNvSpPr>
              <p:nvPr/>
            </p:nvSpPr>
            <p:spPr bwMode="auto">
              <a:xfrm>
                <a:off x="4064" y="2612"/>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67" name="AutoShape 50"/>
              <p:cNvSpPr>
                <a:spLocks noChangeArrowheads="1"/>
              </p:cNvSpPr>
              <p:nvPr/>
            </p:nvSpPr>
            <p:spPr bwMode="auto">
              <a:xfrm>
                <a:off x="4062" y="2519"/>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68" name="Line 51"/>
              <p:cNvSpPr>
                <a:spLocks noChangeShapeType="1"/>
              </p:cNvSpPr>
              <p:nvPr/>
            </p:nvSpPr>
            <p:spPr bwMode="auto">
              <a:xfrm>
                <a:off x="4294" y="252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69" name="Line 52"/>
              <p:cNvSpPr>
                <a:spLocks noChangeShapeType="1"/>
              </p:cNvSpPr>
              <p:nvPr/>
            </p:nvSpPr>
            <p:spPr bwMode="auto">
              <a:xfrm flipH="1">
                <a:off x="4210" y="283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0" name="Rectangle 53"/>
              <p:cNvSpPr>
                <a:spLocks noChangeArrowheads="1"/>
              </p:cNvSpPr>
              <p:nvPr/>
            </p:nvSpPr>
            <p:spPr bwMode="auto">
              <a:xfrm>
                <a:off x="4082" y="2654"/>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7671" name="Rectangle 54"/>
              <p:cNvSpPr>
                <a:spLocks noChangeArrowheads="1"/>
              </p:cNvSpPr>
              <p:nvPr/>
            </p:nvSpPr>
            <p:spPr bwMode="auto">
              <a:xfrm>
                <a:off x="4095" y="270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97654" name="Rectangle 56"/>
            <p:cNvSpPr>
              <a:spLocks noChangeArrowheads="1"/>
            </p:cNvSpPr>
            <p:nvPr/>
          </p:nvSpPr>
          <p:spPr bwMode="auto">
            <a:xfrm>
              <a:off x="3391" y="2878"/>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endParaRPr lang="en-US" altLang="zh-CN" sz="1800" b="1"/>
            </a:p>
          </p:txBody>
        </p:sp>
        <p:sp>
          <p:nvSpPr>
            <p:cNvPr id="197655" name="Rectangle 57"/>
            <p:cNvSpPr>
              <a:spLocks noChangeArrowheads="1"/>
            </p:cNvSpPr>
            <p:nvPr/>
          </p:nvSpPr>
          <p:spPr bwMode="auto">
            <a:xfrm>
              <a:off x="3237" y="135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endParaRPr lang="en-US" altLang="zh-CN" sz="2000">
                <a:solidFill>
                  <a:srgbClr val="FF0000"/>
                </a:solidFill>
              </a:endParaRPr>
            </a:p>
          </p:txBody>
        </p:sp>
        <p:sp>
          <p:nvSpPr>
            <p:cNvPr id="197656" name="Rectangle 58"/>
            <p:cNvSpPr>
              <a:spLocks noChangeArrowheads="1"/>
            </p:cNvSpPr>
            <p:nvPr/>
          </p:nvSpPr>
          <p:spPr bwMode="auto">
            <a:xfrm>
              <a:off x="3038" y="2476"/>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endParaRPr lang="en-US" altLang="zh-CN" sz="2000">
                <a:solidFill>
                  <a:srgbClr val="FF0000"/>
                </a:solidFill>
              </a:endParaRPr>
            </a:p>
          </p:txBody>
        </p:sp>
        <p:sp>
          <p:nvSpPr>
            <p:cNvPr id="197657" name="Line 59"/>
            <p:cNvSpPr>
              <a:spLocks noChangeShapeType="1"/>
            </p:cNvSpPr>
            <p:nvPr/>
          </p:nvSpPr>
          <p:spPr bwMode="auto">
            <a:xfrm>
              <a:off x="3773" y="775"/>
              <a:ext cx="432" cy="7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58" name="Rectangle 60"/>
            <p:cNvSpPr>
              <a:spLocks noChangeArrowheads="1"/>
            </p:cNvSpPr>
            <p:nvPr/>
          </p:nvSpPr>
          <p:spPr bwMode="auto">
            <a:xfrm>
              <a:off x="4493" y="1543"/>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endParaRPr lang="en-US" altLang="zh-CN" sz="2000"/>
            </a:p>
          </p:txBody>
        </p:sp>
        <p:sp>
          <p:nvSpPr>
            <p:cNvPr id="197659" name="Line 61"/>
            <p:cNvSpPr>
              <a:spLocks noChangeShapeType="1"/>
            </p:cNvSpPr>
            <p:nvPr/>
          </p:nvSpPr>
          <p:spPr bwMode="auto">
            <a:xfrm>
              <a:off x="4253" y="1879"/>
              <a:ext cx="0" cy="62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0" name="Line 62"/>
            <p:cNvSpPr>
              <a:spLocks noChangeShapeType="1"/>
            </p:cNvSpPr>
            <p:nvPr/>
          </p:nvSpPr>
          <p:spPr bwMode="auto">
            <a:xfrm flipV="1">
              <a:off x="4157" y="1927"/>
              <a:ext cx="0"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1" name="Line 63"/>
            <p:cNvSpPr>
              <a:spLocks noChangeShapeType="1"/>
            </p:cNvSpPr>
            <p:nvPr/>
          </p:nvSpPr>
          <p:spPr bwMode="auto">
            <a:xfrm flipH="1" flipV="1">
              <a:off x="3725" y="1015"/>
              <a:ext cx="336"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2" name="Rectangle 64"/>
            <p:cNvSpPr>
              <a:spLocks noChangeArrowheads="1"/>
            </p:cNvSpPr>
            <p:nvPr/>
          </p:nvSpPr>
          <p:spPr bwMode="auto">
            <a:xfrm>
              <a:off x="4053" y="1015"/>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endParaRPr lang="en-US" altLang="zh-CN" sz="2000">
                <a:solidFill>
                  <a:srgbClr val="FF0000"/>
                </a:solidFill>
              </a:endParaRPr>
            </a:p>
          </p:txBody>
        </p:sp>
        <p:sp>
          <p:nvSpPr>
            <p:cNvPr id="197663" name="Line 65"/>
            <p:cNvSpPr>
              <a:spLocks noChangeShapeType="1"/>
            </p:cNvSpPr>
            <p:nvPr/>
          </p:nvSpPr>
          <p:spPr bwMode="auto">
            <a:xfrm flipH="1">
              <a:off x="3101" y="1015"/>
              <a:ext cx="480" cy="5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6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66"/>
          <p:cNvGrpSpPr/>
          <p:nvPr/>
        </p:nvGrpSpPr>
        <p:grpSpPr bwMode="auto">
          <a:xfrm>
            <a:off x="5924550" y="828675"/>
            <a:ext cx="5211763" cy="5568950"/>
            <a:chOff x="2541" y="430"/>
            <a:chExt cx="3283" cy="3508"/>
          </a:xfrm>
        </p:grpSpPr>
        <p:graphicFrame>
          <p:nvGraphicFramePr>
            <p:cNvPr id="199684" name="Object 4"/>
            <p:cNvGraphicFramePr/>
            <p:nvPr/>
          </p:nvGraphicFramePr>
          <p:xfrm>
            <a:off x="3149" y="2844"/>
            <a:ext cx="533" cy="410"/>
          </p:xfrm>
          <a:graphic>
            <a:graphicData uri="http://schemas.openxmlformats.org/presentationml/2006/ole">
              <mc:AlternateContent xmlns:mc="http://schemas.openxmlformats.org/markup-compatibility/2006">
                <mc:Choice xmlns:v="urn:schemas-microsoft-com:vml" Requires="v">
                  <p:oleObj spid="_x0000_s0" name="Clip" r:id="rId1" imgW="5086350" imgH="3914775" progId="MS_ClipArt_Gallery.2">
                    <p:embed/>
                  </p:oleObj>
                </mc:Choice>
                <mc:Fallback>
                  <p:oleObj name="Clip" r:id="rId1" imgW="5086350" imgH="3914775"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 y="2844"/>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685" name="Rectangle 5"/>
            <p:cNvSpPr>
              <a:spLocks noChangeArrowheads="1"/>
            </p:cNvSpPr>
            <p:nvPr/>
          </p:nvSpPr>
          <p:spPr bwMode="auto">
            <a:xfrm>
              <a:off x="2541" y="3208"/>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endParaRPr lang="en-US" altLang="zh-CN" sz="1800" b="1"/>
            </a:p>
          </p:txBody>
        </p:sp>
        <p:sp>
          <p:nvSpPr>
            <p:cNvPr id="199686" name="Rectangle 6"/>
            <p:cNvSpPr>
              <a:spLocks noChangeArrowheads="1"/>
            </p:cNvSpPr>
            <p:nvPr/>
          </p:nvSpPr>
          <p:spPr bwMode="auto">
            <a:xfrm>
              <a:off x="4085" y="3705"/>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endParaRPr lang="en-US" altLang="zh-CN" sz="1800" b="1"/>
            </a:p>
          </p:txBody>
        </p:sp>
        <p:graphicFrame>
          <p:nvGraphicFramePr>
            <p:cNvPr id="199687" name="Object 7"/>
            <p:cNvGraphicFramePr/>
            <p:nvPr/>
          </p:nvGraphicFramePr>
          <p:xfrm>
            <a:off x="4487" y="3348"/>
            <a:ext cx="533" cy="410"/>
          </p:xfrm>
          <a:graphic>
            <a:graphicData uri="http://schemas.openxmlformats.org/presentationml/2006/ole">
              <mc:AlternateContent xmlns:mc="http://schemas.openxmlformats.org/markup-compatibility/2006">
                <mc:Choice xmlns:v="urn:schemas-microsoft-com:vml" Requires="v">
                  <p:oleObj spid="_x0000_s2" name="Clip" r:id="rId3" imgW="5086350" imgH="3914775" progId="MS_ClipArt_Gallery.2">
                    <p:embed/>
                  </p:oleObj>
                </mc:Choice>
                <mc:Fallback>
                  <p:oleObj name="Clip" r:id="rId3" imgW="5086350" imgH="3914775" progId="MS_ClipArt_Gallery.2">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 y="3348"/>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9688" name="Group 16"/>
            <p:cNvGrpSpPr/>
            <p:nvPr/>
          </p:nvGrpSpPr>
          <p:grpSpPr bwMode="auto">
            <a:xfrm>
              <a:off x="3305" y="1538"/>
              <a:ext cx="233" cy="413"/>
              <a:chOff x="3305" y="1538"/>
              <a:chExt cx="233" cy="413"/>
            </a:xfrm>
          </p:grpSpPr>
          <p:sp>
            <p:nvSpPr>
              <p:cNvPr id="199738" name="AutoShape 8"/>
              <p:cNvSpPr>
                <a:spLocks noChangeArrowheads="1"/>
              </p:cNvSpPr>
              <p:nvPr/>
            </p:nvSpPr>
            <p:spPr bwMode="auto">
              <a:xfrm>
                <a:off x="3305" y="1855"/>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9" name="Rectangle 9"/>
              <p:cNvSpPr>
                <a:spLocks noChangeArrowheads="1"/>
              </p:cNvSpPr>
              <p:nvPr/>
            </p:nvSpPr>
            <p:spPr bwMode="auto">
              <a:xfrm>
                <a:off x="3423" y="1540"/>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40" name="Rectangle 10"/>
              <p:cNvSpPr>
                <a:spLocks noChangeArrowheads="1"/>
              </p:cNvSpPr>
              <p:nvPr/>
            </p:nvSpPr>
            <p:spPr bwMode="auto">
              <a:xfrm>
                <a:off x="3308" y="1631"/>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41" name="AutoShape 11"/>
              <p:cNvSpPr>
                <a:spLocks noChangeArrowheads="1"/>
              </p:cNvSpPr>
              <p:nvPr/>
            </p:nvSpPr>
            <p:spPr bwMode="auto">
              <a:xfrm>
                <a:off x="3306" y="1538"/>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42" name="Line 12"/>
              <p:cNvSpPr>
                <a:spLocks noChangeShapeType="1"/>
              </p:cNvSpPr>
              <p:nvPr/>
            </p:nvSpPr>
            <p:spPr bwMode="auto">
              <a:xfrm>
                <a:off x="3538" y="1544"/>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3" name="Line 13"/>
              <p:cNvSpPr>
                <a:spLocks noChangeShapeType="1"/>
              </p:cNvSpPr>
              <p:nvPr/>
            </p:nvSpPr>
            <p:spPr bwMode="auto">
              <a:xfrm flipH="1">
                <a:off x="3454" y="1855"/>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4" name="Rectangle 14"/>
              <p:cNvSpPr>
                <a:spLocks noChangeArrowheads="1"/>
              </p:cNvSpPr>
              <p:nvPr/>
            </p:nvSpPr>
            <p:spPr bwMode="auto">
              <a:xfrm>
                <a:off x="3326" y="1673"/>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45" name="Rectangle 15"/>
              <p:cNvSpPr>
                <a:spLocks noChangeArrowheads="1"/>
              </p:cNvSpPr>
              <p:nvPr/>
            </p:nvSpPr>
            <p:spPr bwMode="auto">
              <a:xfrm>
                <a:off x="3339" y="1727"/>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99689" name="Rectangle 17"/>
            <p:cNvSpPr>
              <a:spLocks noChangeArrowheads="1"/>
            </p:cNvSpPr>
            <p:nvPr/>
          </p:nvSpPr>
          <p:spPr bwMode="auto">
            <a:xfrm>
              <a:off x="4050" y="430"/>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endParaRPr lang="en-US" altLang="zh-CN" sz="2000"/>
            </a:p>
          </p:txBody>
        </p:sp>
        <p:sp>
          <p:nvSpPr>
            <p:cNvPr id="199690" name="Line 18"/>
            <p:cNvSpPr>
              <a:spLocks noChangeShapeType="1"/>
            </p:cNvSpPr>
            <p:nvPr/>
          </p:nvSpPr>
          <p:spPr bwMode="auto">
            <a:xfrm flipV="1">
              <a:off x="3336" y="1970"/>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1" name="Line 19"/>
            <p:cNvSpPr>
              <a:spLocks noChangeShapeType="1"/>
            </p:cNvSpPr>
            <p:nvPr/>
          </p:nvSpPr>
          <p:spPr bwMode="auto">
            <a:xfrm flipV="1">
              <a:off x="3408" y="902"/>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2" name="Line 20"/>
            <p:cNvSpPr>
              <a:spLocks noChangeShapeType="1"/>
            </p:cNvSpPr>
            <p:nvPr/>
          </p:nvSpPr>
          <p:spPr bwMode="auto">
            <a:xfrm flipV="1">
              <a:off x="3588" y="1634"/>
              <a:ext cx="936" cy="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3" name="Line 21"/>
            <p:cNvSpPr>
              <a:spLocks noChangeShapeType="1"/>
            </p:cNvSpPr>
            <p:nvPr/>
          </p:nvSpPr>
          <p:spPr bwMode="auto">
            <a:xfrm flipH="1">
              <a:off x="3588" y="1742"/>
              <a:ext cx="894"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4" name="Line 22"/>
            <p:cNvSpPr>
              <a:spLocks noChangeShapeType="1"/>
            </p:cNvSpPr>
            <p:nvPr/>
          </p:nvSpPr>
          <p:spPr bwMode="auto">
            <a:xfrm flipH="1">
              <a:off x="3540" y="1046"/>
              <a:ext cx="462" cy="48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5" name="Line 23"/>
            <p:cNvSpPr>
              <a:spLocks noChangeShapeType="1"/>
            </p:cNvSpPr>
            <p:nvPr/>
          </p:nvSpPr>
          <p:spPr bwMode="auto">
            <a:xfrm>
              <a:off x="3456" y="1988"/>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9696" name="Group 26"/>
            <p:cNvGrpSpPr/>
            <p:nvPr/>
          </p:nvGrpSpPr>
          <p:grpSpPr bwMode="auto">
            <a:xfrm>
              <a:off x="2542" y="2062"/>
              <a:ext cx="1391" cy="427"/>
              <a:chOff x="2542" y="2062"/>
              <a:chExt cx="1391" cy="427"/>
            </a:xfrm>
          </p:grpSpPr>
          <p:sp>
            <p:nvSpPr>
              <p:cNvPr id="199736" name="Rectangle 24"/>
              <p:cNvSpPr>
                <a:spLocks noChangeArrowheads="1"/>
              </p:cNvSpPr>
              <p:nvPr/>
            </p:nvSpPr>
            <p:spPr bwMode="auto">
              <a:xfrm>
                <a:off x="2646" y="210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7" name="Rectangle 25"/>
              <p:cNvSpPr>
                <a:spLocks noChangeArrowheads="1"/>
              </p:cNvSpPr>
              <p:nvPr/>
            </p:nvSpPr>
            <p:spPr bwMode="auto">
              <a:xfrm>
                <a:off x="2542" y="2062"/>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endParaRPr lang="en-US" altLang="zh-CN" sz="1800" b="1"/>
              </a:p>
            </p:txBody>
          </p:sp>
        </p:grpSp>
        <p:sp>
          <p:nvSpPr>
            <p:cNvPr id="199697" name="Rectangle 27"/>
            <p:cNvSpPr>
              <a:spLocks noChangeArrowheads="1"/>
            </p:cNvSpPr>
            <p:nvPr/>
          </p:nvSpPr>
          <p:spPr bwMode="auto">
            <a:xfrm>
              <a:off x="3146" y="25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endParaRPr lang="en-US" altLang="zh-CN" sz="2000">
                <a:solidFill>
                  <a:srgbClr val="FF0000"/>
                </a:solidFill>
              </a:endParaRPr>
            </a:p>
          </p:txBody>
        </p:sp>
        <p:sp>
          <p:nvSpPr>
            <p:cNvPr id="199698" name="Rectangle 28"/>
            <p:cNvSpPr>
              <a:spLocks noChangeArrowheads="1"/>
            </p:cNvSpPr>
            <p:nvPr/>
          </p:nvSpPr>
          <p:spPr bwMode="auto">
            <a:xfrm>
              <a:off x="3488" y="103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endParaRPr lang="en-US" altLang="zh-CN" sz="2000">
                <a:solidFill>
                  <a:srgbClr val="FF0000"/>
                </a:solidFill>
              </a:endParaRPr>
            </a:p>
          </p:txBody>
        </p:sp>
        <p:sp>
          <p:nvSpPr>
            <p:cNvPr id="199699" name="Rectangle 29"/>
            <p:cNvSpPr>
              <a:spLocks noChangeArrowheads="1"/>
            </p:cNvSpPr>
            <p:nvPr/>
          </p:nvSpPr>
          <p:spPr bwMode="auto">
            <a:xfrm>
              <a:off x="3764" y="118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endParaRPr lang="en-US" altLang="zh-CN" sz="2000">
                <a:solidFill>
                  <a:srgbClr val="FF0000"/>
                </a:solidFill>
              </a:endParaRPr>
            </a:p>
          </p:txBody>
        </p:sp>
        <p:sp>
          <p:nvSpPr>
            <p:cNvPr id="199700" name="Rectangle 30"/>
            <p:cNvSpPr>
              <a:spLocks noChangeArrowheads="1"/>
            </p:cNvSpPr>
            <p:nvPr/>
          </p:nvSpPr>
          <p:spPr bwMode="auto">
            <a:xfrm>
              <a:off x="3962" y="144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endParaRPr lang="en-US" altLang="zh-CN" sz="2000">
                <a:solidFill>
                  <a:srgbClr val="FF0000"/>
                </a:solidFill>
              </a:endParaRPr>
            </a:p>
          </p:txBody>
        </p:sp>
        <p:sp>
          <p:nvSpPr>
            <p:cNvPr id="199701" name="Rectangle 31"/>
            <p:cNvSpPr>
              <a:spLocks noChangeArrowheads="1"/>
            </p:cNvSpPr>
            <p:nvPr/>
          </p:nvSpPr>
          <p:spPr bwMode="auto">
            <a:xfrm>
              <a:off x="3981" y="175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endParaRPr lang="en-US" altLang="zh-CN" sz="2000">
                <a:solidFill>
                  <a:srgbClr val="FF0000"/>
                </a:solidFill>
              </a:endParaRPr>
            </a:p>
          </p:txBody>
        </p:sp>
        <p:sp>
          <p:nvSpPr>
            <p:cNvPr id="199702" name="Rectangle 32"/>
            <p:cNvSpPr>
              <a:spLocks noChangeArrowheads="1"/>
            </p:cNvSpPr>
            <p:nvPr/>
          </p:nvSpPr>
          <p:spPr bwMode="auto">
            <a:xfrm>
              <a:off x="4357" y="24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endParaRPr lang="en-US" altLang="zh-CN" sz="2000">
                <a:solidFill>
                  <a:srgbClr val="FF0000"/>
                </a:solidFill>
              </a:endParaRPr>
            </a:p>
          </p:txBody>
        </p:sp>
        <p:grpSp>
          <p:nvGrpSpPr>
            <p:cNvPr id="199703" name="Group 41"/>
            <p:cNvGrpSpPr/>
            <p:nvPr/>
          </p:nvGrpSpPr>
          <p:grpSpPr bwMode="auto">
            <a:xfrm>
              <a:off x="4007" y="644"/>
              <a:ext cx="233" cy="413"/>
              <a:chOff x="4007" y="644"/>
              <a:chExt cx="233" cy="413"/>
            </a:xfrm>
          </p:grpSpPr>
          <p:sp>
            <p:nvSpPr>
              <p:cNvPr id="199728" name="AutoShape 33"/>
              <p:cNvSpPr>
                <a:spLocks noChangeArrowheads="1"/>
              </p:cNvSpPr>
              <p:nvPr/>
            </p:nvSpPr>
            <p:spPr bwMode="auto">
              <a:xfrm>
                <a:off x="4007" y="9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9" name="Rectangle 34"/>
              <p:cNvSpPr>
                <a:spLocks noChangeArrowheads="1"/>
              </p:cNvSpPr>
              <p:nvPr/>
            </p:nvSpPr>
            <p:spPr bwMode="auto">
              <a:xfrm>
                <a:off x="4125" y="6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0" name="Rectangle 35"/>
              <p:cNvSpPr>
                <a:spLocks noChangeArrowheads="1"/>
              </p:cNvSpPr>
              <p:nvPr/>
            </p:nvSpPr>
            <p:spPr bwMode="auto">
              <a:xfrm>
                <a:off x="4010" y="737"/>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1" name="AutoShape 36"/>
              <p:cNvSpPr>
                <a:spLocks noChangeArrowheads="1"/>
              </p:cNvSpPr>
              <p:nvPr/>
            </p:nvSpPr>
            <p:spPr bwMode="auto">
              <a:xfrm>
                <a:off x="4008" y="644"/>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2" name="Line 37"/>
              <p:cNvSpPr>
                <a:spLocks noChangeShapeType="1"/>
              </p:cNvSpPr>
              <p:nvPr/>
            </p:nvSpPr>
            <p:spPr bwMode="auto">
              <a:xfrm>
                <a:off x="4240" y="6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3" name="Line 38"/>
              <p:cNvSpPr>
                <a:spLocks noChangeShapeType="1"/>
              </p:cNvSpPr>
              <p:nvPr/>
            </p:nvSpPr>
            <p:spPr bwMode="auto">
              <a:xfrm flipH="1">
                <a:off x="4156" y="9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4" name="Rectangle 39"/>
              <p:cNvSpPr>
                <a:spLocks noChangeArrowheads="1"/>
              </p:cNvSpPr>
              <p:nvPr/>
            </p:nvSpPr>
            <p:spPr bwMode="auto">
              <a:xfrm>
                <a:off x="4028" y="779"/>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35" name="Rectangle 40"/>
              <p:cNvSpPr>
                <a:spLocks noChangeArrowheads="1"/>
              </p:cNvSpPr>
              <p:nvPr/>
            </p:nvSpPr>
            <p:spPr bwMode="auto">
              <a:xfrm>
                <a:off x="4041" y="8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99704" name="Group 50"/>
            <p:cNvGrpSpPr/>
            <p:nvPr/>
          </p:nvGrpSpPr>
          <p:grpSpPr bwMode="auto">
            <a:xfrm>
              <a:off x="4529" y="1544"/>
              <a:ext cx="233" cy="413"/>
              <a:chOff x="4529" y="1544"/>
              <a:chExt cx="233" cy="413"/>
            </a:xfrm>
          </p:grpSpPr>
          <p:sp>
            <p:nvSpPr>
              <p:cNvPr id="199720" name="AutoShape 42"/>
              <p:cNvSpPr>
                <a:spLocks noChangeArrowheads="1"/>
              </p:cNvSpPr>
              <p:nvPr/>
            </p:nvSpPr>
            <p:spPr bwMode="auto">
              <a:xfrm>
                <a:off x="4529" y="18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1" name="Rectangle 43"/>
              <p:cNvSpPr>
                <a:spLocks noChangeArrowheads="1"/>
              </p:cNvSpPr>
              <p:nvPr/>
            </p:nvSpPr>
            <p:spPr bwMode="auto">
              <a:xfrm>
                <a:off x="4647" y="15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2" name="Rectangle 44"/>
              <p:cNvSpPr>
                <a:spLocks noChangeArrowheads="1"/>
              </p:cNvSpPr>
              <p:nvPr/>
            </p:nvSpPr>
            <p:spPr bwMode="auto">
              <a:xfrm>
                <a:off x="4532" y="1637"/>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3" name="AutoShape 45"/>
              <p:cNvSpPr>
                <a:spLocks noChangeArrowheads="1"/>
              </p:cNvSpPr>
              <p:nvPr/>
            </p:nvSpPr>
            <p:spPr bwMode="auto">
              <a:xfrm>
                <a:off x="4530" y="1544"/>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4" name="Line 46"/>
              <p:cNvSpPr>
                <a:spLocks noChangeShapeType="1"/>
              </p:cNvSpPr>
              <p:nvPr/>
            </p:nvSpPr>
            <p:spPr bwMode="auto">
              <a:xfrm>
                <a:off x="4762" y="15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5" name="Line 47"/>
              <p:cNvSpPr>
                <a:spLocks noChangeShapeType="1"/>
              </p:cNvSpPr>
              <p:nvPr/>
            </p:nvSpPr>
            <p:spPr bwMode="auto">
              <a:xfrm flipH="1">
                <a:off x="4678" y="18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6" name="Rectangle 48"/>
              <p:cNvSpPr>
                <a:spLocks noChangeArrowheads="1"/>
              </p:cNvSpPr>
              <p:nvPr/>
            </p:nvSpPr>
            <p:spPr bwMode="auto">
              <a:xfrm>
                <a:off x="4550" y="1679"/>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27" name="Rectangle 49"/>
              <p:cNvSpPr>
                <a:spLocks noChangeArrowheads="1"/>
              </p:cNvSpPr>
              <p:nvPr/>
            </p:nvSpPr>
            <p:spPr bwMode="auto">
              <a:xfrm>
                <a:off x="4563" y="17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99705" name="Group 59"/>
            <p:cNvGrpSpPr/>
            <p:nvPr/>
          </p:nvGrpSpPr>
          <p:grpSpPr bwMode="auto">
            <a:xfrm>
              <a:off x="4517" y="2564"/>
              <a:ext cx="233" cy="413"/>
              <a:chOff x="4517" y="2564"/>
              <a:chExt cx="233" cy="413"/>
            </a:xfrm>
          </p:grpSpPr>
          <p:sp>
            <p:nvSpPr>
              <p:cNvPr id="199712" name="AutoShape 51"/>
              <p:cNvSpPr>
                <a:spLocks noChangeArrowheads="1"/>
              </p:cNvSpPr>
              <p:nvPr/>
            </p:nvSpPr>
            <p:spPr bwMode="auto">
              <a:xfrm>
                <a:off x="4517" y="288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13" name="Rectangle 52"/>
              <p:cNvSpPr>
                <a:spLocks noChangeArrowheads="1"/>
              </p:cNvSpPr>
              <p:nvPr/>
            </p:nvSpPr>
            <p:spPr bwMode="auto">
              <a:xfrm>
                <a:off x="4635" y="256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14" name="Rectangle 53"/>
              <p:cNvSpPr>
                <a:spLocks noChangeArrowheads="1"/>
              </p:cNvSpPr>
              <p:nvPr/>
            </p:nvSpPr>
            <p:spPr bwMode="auto">
              <a:xfrm>
                <a:off x="4520" y="2657"/>
                <a:ext cx="145" cy="31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15" name="AutoShape 54"/>
              <p:cNvSpPr>
                <a:spLocks noChangeArrowheads="1"/>
              </p:cNvSpPr>
              <p:nvPr/>
            </p:nvSpPr>
            <p:spPr bwMode="auto">
              <a:xfrm>
                <a:off x="4518" y="2564"/>
                <a:ext cx="231" cy="94"/>
              </a:xfrm>
              <a:prstGeom prst="parallelogram">
                <a:avLst>
                  <a:gd name="adj" fmla="val 9464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16" name="Line 55"/>
              <p:cNvSpPr>
                <a:spLocks noChangeShapeType="1"/>
              </p:cNvSpPr>
              <p:nvPr/>
            </p:nvSpPr>
            <p:spPr bwMode="auto">
              <a:xfrm>
                <a:off x="4750" y="257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7" name="Line 56"/>
              <p:cNvSpPr>
                <a:spLocks noChangeShapeType="1"/>
              </p:cNvSpPr>
              <p:nvPr/>
            </p:nvSpPr>
            <p:spPr bwMode="auto">
              <a:xfrm flipH="1">
                <a:off x="4666" y="288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8" name="Rectangle 57"/>
              <p:cNvSpPr>
                <a:spLocks noChangeArrowheads="1"/>
              </p:cNvSpPr>
              <p:nvPr/>
            </p:nvSpPr>
            <p:spPr bwMode="auto">
              <a:xfrm>
                <a:off x="4538" y="2699"/>
                <a:ext cx="96" cy="18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99719" name="Rectangle 58"/>
              <p:cNvSpPr>
                <a:spLocks noChangeArrowheads="1"/>
              </p:cNvSpPr>
              <p:nvPr/>
            </p:nvSpPr>
            <p:spPr bwMode="auto">
              <a:xfrm>
                <a:off x="4551" y="275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99706" name="Rectangle 60"/>
            <p:cNvSpPr>
              <a:spLocks noChangeArrowheads="1"/>
            </p:cNvSpPr>
            <p:nvPr/>
          </p:nvSpPr>
          <p:spPr bwMode="auto">
            <a:xfrm>
              <a:off x="3847" y="2923"/>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endParaRPr lang="en-US" altLang="zh-CN" sz="1800" b="1"/>
            </a:p>
          </p:txBody>
        </p:sp>
        <p:sp>
          <p:nvSpPr>
            <p:cNvPr id="199707" name="Rectangle 61"/>
            <p:cNvSpPr>
              <a:spLocks noChangeArrowheads="1"/>
            </p:cNvSpPr>
            <p:nvPr/>
          </p:nvSpPr>
          <p:spPr bwMode="auto">
            <a:xfrm>
              <a:off x="3962" y="2428"/>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endParaRPr lang="en-US" altLang="zh-CN" sz="2000">
                <a:solidFill>
                  <a:srgbClr val="FF0000"/>
                </a:solidFill>
              </a:endParaRPr>
            </a:p>
          </p:txBody>
        </p:sp>
        <p:sp>
          <p:nvSpPr>
            <p:cNvPr id="199708" name="Rectangle 62"/>
            <p:cNvSpPr>
              <a:spLocks noChangeArrowheads="1"/>
            </p:cNvSpPr>
            <p:nvPr/>
          </p:nvSpPr>
          <p:spPr bwMode="auto">
            <a:xfrm>
              <a:off x="3494" y="252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endParaRPr lang="en-US" altLang="zh-CN" sz="2000">
                <a:solidFill>
                  <a:srgbClr val="FF0000"/>
                </a:solidFill>
              </a:endParaRPr>
            </a:p>
          </p:txBody>
        </p:sp>
        <p:sp>
          <p:nvSpPr>
            <p:cNvPr id="199709" name="Line 63"/>
            <p:cNvSpPr>
              <a:spLocks noChangeShapeType="1"/>
            </p:cNvSpPr>
            <p:nvPr/>
          </p:nvSpPr>
          <p:spPr bwMode="auto">
            <a:xfrm>
              <a:off x="3546" y="1843"/>
              <a:ext cx="941"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0" name="Line 64"/>
            <p:cNvSpPr>
              <a:spLocks noChangeShapeType="1"/>
            </p:cNvSpPr>
            <p:nvPr/>
          </p:nvSpPr>
          <p:spPr bwMode="auto">
            <a:xfrm flipH="1" flipV="1">
              <a:off x="3520" y="1916"/>
              <a:ext cx="941" cy="8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1" name="Rectangle 65"/>
            <p:cNvSpPr>
              <a:spLocks noChangeArrowheads="1"/>
            </p:cNvSpPr>
            <p:nvPr/>
          </p:nvSpPr>
          <p:spPr bwMode="auto">
            <a:xfrm>
              <a:off x="4557" y="1227"/>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endParaRPr lang="en-US" altLang="zh-CN" sz="2000"/>
            </a:p>
          </p:txBody>
        </p:sp>
      </p:grpSp>
      <p:sp>
        <p:nvSpPr>
          <p:cNvPr id="150533" name="Rectangle 67"/>
          <p:cNvSpPr>
            <a:spLocks noChangeArrowheads="1"/>
          </p:cNvSpPr>
          <p:nvPr/>
        </p:nvSpPr>
        <p:spPr bwMode="auto">
          <a:xfrm>
            <a:off x="1982881" y="943856"/>
            <a:ext cx="346761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查询方法二</a:t>
            </a:r>
            <a:endParaRPr lang="zh-CN" altLang="en-US" sz="3600" dirty="0">
              <a:solidFill>
                <a:schemeClr val="accent1"/>
              </a:solidFill>
              <a:latin typeface="+mn-lt"/>
              <a:ea typeface="+mn-ea"/>
              <a:cs typeface="+mn-ea"/>
            </a:endParaRPr>
          </a:p>
        </p:txBody>
      </p:sp>
      <p:sp>
        <p:nvSpPr>
          <p:cNvPr id="199683" name="Rectangle 68"/>
          <p:cNvSpPr>
            <a:spLocks noChangeArrowheads="1"/>
          </p:cNvSpPr>
          <p:nvPr/>
        </p:nvSpPr>
        <p:spPr bwMode="auto">
          <a:xfrm>
            <a:off x="790575" y="2360614"/>
            <a:ext cx="5122863" cy="41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spcBef>
                <a:spcPct val="50000"/>
              </a:spcBef>
              <a:buFontTx/>
              <a:buNone/>
            </a:pPr>
            <a:r>
              <a:rPr lang="zh-CN" altLang="en-US" sz="2800" dirty="0">
                <a:solidFill>
                  <a:schemeClr val="accent2"/>
                </a:solidFill>
              </a:rPr>
              <a:t>迭代查询</a:t>
            </a:r>
            <a:r>
              <a:rPr lang="en-US" altLang="zh-CN" sz="2800" dirty="0">
                <a:solidFill>
                  <a:schemeClr val="accent2"/>
                </a:solidFill>
              </a:rPr>
              <a:t>(iterated query):</a:t>
            </a:r>
            <a:endParaRPr lang="en-US" altLang="zh-CN" sz="2800" dirty="0">
              <a:solidFill>
                <a:schemeClr val="accent2"/>
              </a:solidFill>
            </a:endParaRPr>
          </a:p>
          <a:p>
            <a:pPr eaLnBrk="1" hangingPunct="1">
              <a:lnSpc>
                <a:spcPct val="150000"/>
              </a:lnSpc>
              <a:buClr>
                <a:srgbClr val="3333CC"/>
              </a:buClr>
              <a:buSzPct val="85000"/>
              <a:buFont typeface="Wingdings" panose="05000000000000000000" pitchFamily="2" charset="2"/>
              <a:buChar char="r"/>
            </a:pPr>
            <a:r>
              <a:rPr lang="zh-CN" altLang="en-US" sz="2400" dirty="0"/>
              <a:t>被查询的名字服务器 回复可以被查询的名字服务器的</a:t>
            </a:r>
            <a:r>
              <a:rPr lang="en-US" altLang="zh-CN" sz="2400" dirty="0"/>
              <a:t>IP</a:t>
            </a:r>
            <a:r>
              <a:rPr lang="zh-CN" altLang="en-US" sz="2400" dirty="0"/>
              <a:t>地址</a:t>
            </a:r>
            <a:endParaRPr lang="zh-CN" altLang="en-US" sz="2400" dirty="0"/>
          </a:p>
          <a:p>
            <a:pPr eaLnBrk="1" hangingPunct="1">
              <a:lnSpc>
                <a:spcPct val="150000"/>
              </a:lnSpc>
              <a:buClr>
                <a:srgbClr val="3333CC"/>
              </a:buClr>
              <a:buSzPct val="85000"/>
              <a:buFont typeface="Wingdings" panose="05000000000000000000" pitchFamily="2" charset="2"/>
              <a:buChar char="r"/>
            </a:pPr>
            <a:r>
              <a:rPr lang="zh-CN" altLang="en-US" sz="2400" dirty="0"/>
              <a:t>“我不知道它的名字，但是你可以问服务器</a:t>
            </a:r>
            <a:r>
              <a:rPr lang="en-US" altLang="zh-CN" sz="2400" dirty="0"/>
              <a:t>xx</a:t>
            </a:r>
            <a:r>
              <a:rPr lang="zh-CN" altLang="en-US" sz="2800" dirty="0"/>
              <a:t>”</a:t>
            </a:r>
            <a:endParaRPr lang="zh-CN" altLang="en-US" sz="2800" dirty="0"/>
          </a:p>
        </p:txBody>
      </p:sp>
      <p:sp>
        <p:nvSpPr>
          <p:cNvPr id="6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a:xfrm>
            <a:off x="2835223" y="1029664"/>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缓存和权威</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记录更新</a:t>
            </a:r>
            <a:endParaRPr lang="zh-CN" altLang="en-US" sz="3600" b="1" dirty="0">
              <a:solidFill>
                <a:schemeClr val="accent1"/>
              </a:solidFill>
              <a:latin typeface="+mn-lt"/>
              <a:ea typeface="+mn-ea"/>
              <a:cs typeface="+mn-ea"/>
            </a:endParaRPr>
          </a:p>
        </p:txBody>
      </p:sp>
      <p:sp>
        <p:nvSpPr>
          <p:cNvPr id="201730" name="Rectangle 3"/>
          <p:cNvSpPr>
            <a:spLocks noGrp="1" noChangeArrowheads="1"/>
          </p:cNvSpPr>
          <p:nvPr>
            <p:ph type="body" sz="half" idx="1"/>
          </p:nvPr>
        </p:nvSpPr>
        <p:spPr>
          <a:xfrm>
            <a:off x="2106881" y="2700647"/>
            <a:ext cx="8639175" cy="4733925"/>
          </a:xfrm>
          <a:noFill/>
        </p:spPr>
        <p:txBody>
          <a:bodyPr/>
          <a:lstStyle/>
          <a:p>
            <a:pPr eaLnBrk="1" hangingPunct="1"/>
            <a:r>
              <a:rPr lang="zh-CN" altLang="en-US" sz="2800"/>
              <a:t>一旦名字服务器获得</a:t>
            </a:r>
            <a:r>
              <a:rPr lang="en-US" altLang="zh-CN" sz="2800"/>
              <a:t>DNS</a:t>
            </a:r>
            <a:r>
              <a:rPr lang="zh-CN" altLang="en-US" sz="2800"/>
              <a:t>映射</a:t>
            </a:r>
            <a:r>
              <a:rPr lang="en-US" altLang="zh-CN" sz="2800"/>
              <a:t>, </a:t>
            </a:r>
            <a:r>
              <a:rPr lang="zh-CN" altLang="en-US" sz="2800"/>
              <a:t>它将缓存该映射到局部内存</a:t>
            </a:r>
            <a:endParaRPr lang="zh-CN" altLang="en-US" sz="2800"/>
          </a:p>
          <a:p>
            <a:pPr lvl="1" eaLnBrk="1" hangingPunct="1"/>
            <a:r>
              <a:rPr lang="zh-CN" altLang="en-US" sz="2400"/>
              <a:t>服务器在一定时间后将丢弃缓存的信息</a:t>
            </a:r>
            <a:endParaRPr lang="zh-CN" altLang="en-US" sz="2400"/>
          </a:p>
          <a:p>
            <a:pPr lvl="1" eaLnBrk="1" hangingPunct="1"/>
            <a:r>
              <a:rPr lang="zh-CN" altLang="en-US" sz="2400"/>
              <a:t>本地</a:t>
            </a:r>
            <a:r>
              <a:rPr lang="en-US" altLang="zh-CN" sz="2400"/>
              <a:t>DNS</a:t>
            </a:r>
            <a:r>
              <a:rPr lang="zh-CN" altLang="en-US" sz="2400"/>
              <a:t>服务器可以缓存</a:t>
            </a:r>
            <a:r>
              <a:rPr lang="en-US" altLang="zh-CN" sz="2400"/>
              <a:t>TLD</a:t>
            </a:r>
            <a:r>
              <a:rPr lang="zh-CN" altLang="en-US" sz="2400"/>
              <a:t>服务器的</a:t>
            </a:r>
            <a:r>
              <a:rPr lang="en-US" altLang="zh-CN" sz="2400"/>
              <a:t>IP</a:t>
            </a:r>
            <a:r>
              <a:rPr lang="zh-CN" altLang="en-US" sz="2400"/>
              <a:t>地址</a:t>
            </a:r>
            <a:endParaRPr lang="zh-CN" altLang="en-US" sz="2400"/>
          </a:p>
          <a:p>
            <a:pPr lvl="2" eaLnBrk="1" hangingPunct="1"/>
            <a:r>
              <a:rPr lang="zh-CN" altLang="en-US" sz="2800"/>
              <a:t>因此根</a:t>
            </a:r>
            <a:r>
              <a:rPr lang="en-US" altLang="zh-CN" sz="2800"/>
              <a:t>DNS</a:t>
            </a:r>
            <a:r>
              <a:rPr lang="zh-CN" altLang="en-US" sz="2800"/>
              <a:t>服务器不会被经常访问</a:t>
            </a:r>
            <a:endParaRPr lang="zh-CN" altLang="en-US" sz="2800"/>
          </a:p>
          <a:p>
            <a:pPr eaLnBrk="1" hangingPunct="1"/>
            <a:r>
              <a:rPr lang="zh-CN" altLang="en-US" sz="2800"/>
              <a:t>权威</a:t>
            </a:r>
            <a:r>
              <a:rPr lang="en-US" altLang="zh-CN" sz="2800"/>
              <a:t>DNS</a:t>
            </a:r>
            <a:r>
              <a:rPr lang="zh-CN" altLang="en-US" sz="2800"/>
              <a:t>服务器记录更新：</a:t>
            </a:r>
            <a:r>
              <a:rPr lang="en-US" altLang="zh-CN" sz="2800"/>
              <a:t>IETF</a:t>
            </a:r>
            <a:r>
              <a:rPr lang="zh-CN" altLang="en-US" sz="2800"/>
              <a:t>动态更新</a:t>
            </a:r>
            <a:r>
              <a:rPr lang="en-US" altLang="zh-CN" sz="2800"/>
              <a:t>/</a:t>
            </a:r>
            <a:r>
              <a:rPr lang="zh-CN" altLang="en-US" sz="2800"/>
              <a:t>通报机制</a:t>
            </a:r>
            <a:endParaRPr lang="zh-CN" altLang="en-US" sz="2800"/>
          </a:p>
          <a:p>
            <a:pPr lvl="1" eaLnBrk="1" hangingPunct="1"/>
            <a:r>
              <a:rPr lang="en-US" altLang="zh-CN" sz="2800"/>
              <a:t>RFC 2136</a:t>
            </a:r>
            <a:endParaRPr lang="en-US" altLang="zh-CN" sz="2800"/>
          </a:p>
        </p:txBody>
      </p:sp>
      <p:sp>
        <p:nvSpPr>
          <p:cNvPr id="4"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p:cNvSpPr>
            <a:spLocks noGrp="1" noChangeArrowheads="1"/>
          </p:cNvSpPr>
          <p:nvPr>
            <p:ph type="title"/>
          </p:nvPr>
        </p:nvSpPr>
        <p:spPr>
          <a:xfrm>
            <a:off x="4916384" y="820202"/>
            <a:ext cx="8229600" cy="8509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a:t>
            </a:r>
            <a:endParaRPr lang="zh-CN" altLang="en-US" sz="3600" b="1" dirty="0">
              <a:solidFill>
                <a:schemeClr val="accent1"/>
              </a:solidFill>
              <a:latin typeface="+mn-lt"/>
              <a:ea typeface="+mn-ea"/>
              <a:cs typeface="+mn-ea"/>
            </a:endParaRPr>
          </a:p>
        </p:txBody>
      </p:sp>
      <p:sp>
        <p:nvSpPr>
          <p:cNvPr id="203778" name="Rectangle 3"/>
          <p:cNvSpPr>
            <a:spLocks noGrp="1" noChangeArrowheads="1"/>
          </p:cNvSpPr>
          <p:nvPr>
            <p:ph type="body" sz="half" idx="1"/>
          </p:nvPr>
        </p:nvSpPr>
        <p:spPr>
          <a:xfrm>
            <a:off x="1231076" y="2131477"/>
            <a:ext cx="10134600" cy="514350"/>
          </a:xfrm>
          <a:noFill/>
        </p:spPr>
        <p:txBody>
          <a:bodyPr/>
          <a:lstStyle/>
          <a:p>
            <a:pPr eaLnBrk="1" hangingPunct="1">
              <a:lnSpc>
                <a:spcPct val="90000"/>
              </a:lnSpc>
              <a:buFont typeface="Wingdings" panose="05000000000000000000" pitchFamily="2" charset="2"/>
              <a:buNone/>
            </a:pPr>
            <a:r>
              <a:rPr lang="en-US" altLang="zh-CN" sz="2800" dirty="0">
                <a:solidFill>
                  <a:schemeClr val="accent2"/>
                </a:solidFill>
              </a:rPr>
              <a:t>DNS: </a:t>
            </a:r>
            <a:r>
              <a:rPr lang="zh-CN" altLang="en-US" sz="2800" dirty="0"/>
              <a:t>存储资源记录</a:t>
            </a:r>
            <a:r>
              <a:rPr lang="en-US" altLang="zh-CN" sz="2800" dirty="0">
                <a:solidFill>
                  <a:schemeClr val="accent2"/>
                </a:solidFill>
              </a:rPr>
              <a:t>(RR</a:t>
            </a:r>
            <a:r>
              <a:rPr lang="zh-CN" altLang="en-US" sz="2800" dirty="0">
                <a:solidFill>
                  <a:srgbClr val="FF0000"/>
                </a:solidFill>
              </a:rPr>
              <a:t>，</a:t>
            </a:r>
            <a:r>
              <a:rPr lang="en-US" altLang="zh-CN" sz="2800" dirty="0"/>
              <a:t>Resource Records</a:t>
            </a:r>
            <a:r>
              <a:rPr lang="en-US" altLang="zh-CN" sz="2800" dirty="0">
                <a:solidFill>
                  <a:schemeClr val="accent2"/>
                </a:solidFill>
              </a:rPr>
              <a:t>)</a:t>
            </a:r>
            <a:r>
              <a:rPr lang="zh-CN" altLang="en-US" sz="2800" dirty="0"/>
              <a:t>的分布式数据库</a:t>
            </a:r>
            <a:endParaRPr lang="zh-CN" altLang="en-US" sz="2800" dirty="0"/>
          </a:p>
        </p:txBody>
      </p:sp>
      <p:grpSp>
        <p:nvGrpSpPr>
          <p:cNvPr id="203779" name="Group 7"/>
          <p:cNvGrpSpPr/>
          <p:nvPr/>
        </p:nvGrpSpPr>
        <p:grpSpPr bwMode="auto">
          <a:xfrm>
            <a:off x="2526476" y="2679164"/>
            <a:ext cx="6854825" cy="954088"/>
            <a:chOff x="1131" y="1045"/>
            <a:chExt cx="3379" cy="601"/>
          </a:xfrm>
        </p:grpSpPr>
        <p:sp>
          <p:nvSpPr>
            <p:cNvPr id="203782" name="Rectangle 5"/>
            <p:cNvSpPr>
              <a:spLocks noChangeArrowheads="1"/>
            </p:cNvSpPr>
            <p:nvPr/>
          </p:nvSpPr>
          <p:spPr bwMode="auto">
            <a:xfrm>
              <a:off x="1131" y="1045"/>
              <a:ext cx="337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b="1" dirty="0"/>
                <a:t>RR </a:t>
              </a:r>
              <a:r>
                <a:rPr lang="zh-CN" altLang="en-US" sz="2800" b="1" dirty="0"/>
                <a:t>格式</a:t>
              </a:r>
              <a:r>
                <a:rPr lang="en-US" altLang="zh-CN" sz="2800" b="1" dirty="0"/>
                <a:t>: (name, value, </a:t>
              </a:r>
              <a:r>
                <a:rPr lang="en-US" altLang="zh-CN" sz="2800" b="1" dirty="0" err="1"/>
                <a:t>type,ttl</a:t>
              </a:r>
              <a:r>
                <a:rPr lang="en-US" altLang="zh-CN" sz="2800" b="1" dirty="0"/>
                <a:t>)</a:t>
              </a:r>
              <a:endParaRPr lang="en-US" altLang="zh-CN" sz="2800" b="1" dirty="0"/>
            </a:p>
          </p:txBody>
        </p:sp>
        <p:sp>
          <p:nvSpPr>
            <p:cNvPr id="203783" name="Rectangle 6"/>
            <p:cNvSpPr>
              <a:spLocks noChangeArrowheads="1"/>
            </p:cNvSpPr>
            <p:nvPr/>
          </p:nvSpPr>
          <p:spPr bwMode="auto">
            <a:xfrm>
              <a:off x="1180" y="1192"/>
              <a:ext cx="3322" cy="364"/>
            </a:xfrm>
            <a:prstGeom prst="rect">
              <a:avLst/>
            </a:prstGeom>
            <a:noFill/>
            <a:ln w="127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800"/>
            </a:p>
          </p:txBody>
        </p:sp>
      </p:grpSp>
      <p:sp>
        <p:nvSpPr>
          <p:cNvPr id="203780" name="Rectangle 8"/>
          <p:cNvSpPr>
            <a:spLocks noChangeArrowheads="1"/>
          </p:cNvSpPr>
          <p:nvPr/>
        </p:nvSpPr>
        <p:spPr bwMode="auto">
          <a:xfrm>
            <a:off x="1535876" y="3839627"/>
            <a:ext cx="517207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r>
              <a:rPr lang="en-US" altLang="zh-CN" sz="2400" b="1" dirty="0"/>
              <a:t>Type=A</a:t>
            </a:r>
            <a:r>
              <a:rPr lang="zh-CN" altLang="en-US" sz="2400" b="1" dirty="0"/>
              <a:t>（</a:t>
            </a:r>
            <a:r>
              <a:rPr lang="en-US" altLang="zh-CN" sz="2400" b="1" dirty="0"/>
              <a:t>Address</a:t>
            </a:r>
            <a:r>
              <a:rPr lang="zh-CN" altLang="en-US" sz="2400" b="1" dirty="0"/>
              <a:t>）</a:t>
            </a:r>
            <a:endParaRPr lang="zh-CN" altLang="en-US" sz="2400" b="1" dirty="0"/>
          </a:p>
          <a:p>
            <a:pPr lvl="1" eaLnBrk="1" hangingPunct="1">
              <a:buClr>
                <a:srgbClr val="3333CC"/>
              </a:buClr>
              <a:buSzPct val="85000"/>
              <a:buFont typeface="Wingdings" panose="05000000000000000000" pitchFamily="2" charset="2"/>
              <a:buChar char="m"/>
            </a:pPr>
            <a:r>
              <a:rPr lang="en-US" altLang="zh-CN" sz="2400" b="1" dirty="0"/>
              <a:t>name = </a:t>
            </a:r>
            <a:r>
              <a:rPr lang="zh-CN" altLang="en-US" sz="2400" b="1" dirty="0"/>
              <a:t>主机名</a:t>
            </a:r>
            <a:endParaRPr lang="zh-CN" altLang="en-US" sz="2400" b="1" dirty="0">
              <a:solidFill>
                <a:schemeClr val="accent2"/>
              </a:solidFill>
            </a:endParaRPr>
          </a:p>
          <a:p>
            <a:pPr lvl="1" eaLnBrk="1" hangingPunct="1">
              <a:buClr>
                <a:srgbClr val="3333CC"/>
              </a:buClr>
              <a:buSzPct val="85000"/>
              <a:buFont typeface="Wingdings" panose="05000000000000000000" pitchFamily="2" charset="2"/>
              <a:buChar char="m"/>
            </a:pPr>
            <a:r>
              <a:rPr lang="en-US" altLang="zh-CN" sz="2400" b="1" dirty="0"/>
              <a:t>value = IP</a:t>
            </a:r>
            <a:r>
              <a:rPr lang="zh-CN" altLang="en-US" sz="2400" b="1" dirty="0"/>
              <a:t>地址</a:t>
            </a:r>
            <a:endParaRPr lang="zh-CN" altLang="en-US" sz="2400" b="1" dirty="0"/>
          </a:p>
        </p:txBody>
      </p:sp>
      <p:sp>
        <p:nvSpPr>
          <p:cNvPr id="183301" name="Rectangle 9"/>
          <p:cNvSpPr>
            <a:spLocks noChangeArrowheads="1"/>
          </p:cNvSpPr>
          <p:nvPr/>
        </p:nvSpPr>
        <p:spPr bwMode="auto">
          <a:xfrm>
            <a:off x="5498276" y="3703102"/>
            <a:ext cx="52451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defRPr/>
            </a:pPr>
            <a:r>
              <a:rPr lang="en-US" altLang="zh-CN" sz="2400" b="1" dirty="0"/>
              <a:t>Type=CNAME</a:t>
            </a:r>
            <a:r>
              <a:rPr lang="zh-CN" altLang="en-US" sz="2400" b="1" dirty="0"/>
              <a:t>（</a:t>
            </a:r>
            <a:r>
              <a:rPr lang="en-US" altLang="zh-CN" sz="2400" b="1" dirty="0"/>
              <a:t>canonical</a:t>
            </a:r>
            <a:r>
              <a:rPr lang="zh-CN" altLang="en-US" sz="2400" b="1" dirty="0"/>
              <a:t>）</a:t>
            </a:r>
            <a:endParaRPr lang="zh-CN" altLang="en-US" sz="2400" b="1" dirty="0"/>
          </a:p>
          <a:p>
            <a:pPr lvl="1" eaLnBrk="1" hangingPunct="1">
              <a:buClr>
                <a:srgbClr val="3333CC"/>
              </a:buClr>
              <a:buSzPct val="85000"/>
              <a:buFont typeface="Wingdings" panose="05000000000000000000" pitchFamily="2" charset="2"/>
              <a:buChar char="m"/>
              <a:defRPr/>
            </a:pPr>
            <a:r>
              <a:rPr lang="en-US" altLang="zh-CN" sz="2400" b="1" dirty="0"/>
              <a:t>name = </a:t>
            </a:r>
            <a:r>
              <a:rPr lang="zh-CN" altLang="en-US" sz="2400" b="1" dirty="0"/>
              <a:t>主机别名</a:t>
            </a:r>
            <a:endParaRPr lang="zh-CN" altLang="en-US" sz="2400" b="1" dirty="0"/>
          </a:p>
          <a:p>
            <a:pPr lvl="1" eaLnBrk="1" hangingPunct="1">
              <a:buFontTx/>
              <a:buNone/>
              <a:defRPr/>
            </a:pPr>
            <a:r>
              <a:rPr lang="zh-CN" altLang="en-US" sz="2400" b="1" dirty="0"/>
              <a:t>  </a:t>
            </a:r>
            <a:r>
              <a:rPr lang="en-US" altLang="zh-CN" sz="2400" b="1" dirty="0" err="1">
                <a:solidFill>
                  <a:schemeClr val="accent2">
                    <a:lumMod val="50000"/>
                  </a:schemeClr>
                </a:solidFill>
              </a:rPr>
              <a:t>www.ibm.com</a:t>
            </a:r>
            <a:r>
              <a:rPr lang="zh-CN" altLang="en-US" sz="2400" b="1" dirty="0">
                <a:solidFill>
                  <a:schemeClr val="accent2">
                    <a:lumMod val="50000"/>
                  </a:schemeClr>
                </a:solidFill>
              </a:rPr>
              <a:t>的真名为</a:t>
            </a:r>
            <a:endParaRPr lang="zh-CN" altLang="en-US" sz="2400" b="1" dirty="0">
              <a:solidFill>
                <a:schemeClr val="accent2">
                  <a:lumMod val="50000"/>
                </a:schemeClr>
              </a:solidFill>
            </a:endParaRPr>
          </a:p>
          <a:p>
            <a:pPr lvl="1" eaLnBrk="1" hangingPunct="1">
              <a:buFontTx/>
              <a:buNone/>
              <a:defRPr/>
            </a:pPr>
            <a:r>
              <a:rPr lang="zh-CN" altLang="en-US" sz="2400" b="1" dirty="0">
                <a:solidFill>
                  <a:schemeClr val="accent2"/>
                </a:solidFill>
              </a:rPr>
              <a:t>	</a:t>
            </a:r>
            <a:r>
              <a:rPr lang="en-US" altLang="zh-CN" sz="2400" b="1" dirty="0"/>
              <a:t>servereast.backup2.ibm.com </a:t>
            </a:r>
            <a:endParaRPr lang="en-US" altLang="zh-CN" sz="2400" b="1" dirty="0">
              <a:solidFill>
                <a:schemeClr val="accent2"/>
              </a:solidFill>
            </a:endParaRPr>
          </a:p>
          <a:p>
            <a:pPr lvl="1" eaLnBrk="1" hangingPunct="1">
              <a:buClr>
                <a:srgbClr val="3333CC"/>
              </a:buClr>
              <a:buSzPct val="85000"/>
              <a:buFont typeface="Wingdings" panose="05000000000000000000" pitchFamily="2" charset="2"/>
              <a:buChar char="m"/>
              <a:defRPr/>
            </a:pPr>
            <a:r>
              <a:rPr lang="en-US" altLang="zh-CN" sz="2400" b="1" dirty="0"/>
              <a:t>value = </a:t>
            </a:r>
            <a:r>
              <a:rPr lang="zh-CN" altLang="en-US" sz="2400" b="1" dirty="0"/>
              <a:t>真实的规范主机名</a:t>
            </a:r>
            <a:endParaRPr lang="zh-CN" altLang="en-US" sz="2400" b="1" dirty="0"/>
          </a:p>
        </p:txBody>
      </p:sp>
      <p:sp>
        <p:nvSpPr>
          <p:cNvPr id="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p:cNvSpPr>
            <a:spLocks noGrp="1" noChangeArrowheads="1"/>
          </p:cNvSpPr>
          <p:nvPr>
            <p:ph type="title"/>
          </p:nvPr>
        </p:nvSpPr>
        <p:spPr>
          <a:xfrm>
            <a:off x="4916384" y="1052524"/>
            <a:ext cx="8229600" cy="8509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a:t>
            </a:r>
            <a:endParaRPr lang="zh-CN" altLang="en-US" sz="3600" b="1" dirty="0">
              <a:solidFill>
                <a:schemeClr val="accent1"/>
              </a:solidFill>
              <a:latin typeface="+mn-lt"/>
              <a:ea typeface="+mn-ea"/>
              <a:cs typeface="+mn-ea"/>
            </a:endParaRPr>
          </a:p>
        </p:txBody>
      </p:sp>
      <p:sp>
        <p:nvSpPr>
          <p:cNvPr id="205826" name="Rectangle 3"/>
          <p:cNvSpPr>
            <a:spLocks noGrp="1" noChangeArrowheads="1"/>
          </p:cNvSpPr>
          <p:nvPr>
            <p:ph type="body" sz="half" idx="1"/>
          </p:nvPr>
        </p:nvSpPr>
        <p:spPr>
          <a:xfrm>
            <a:off x="1310059" y="2369355"/>
            <a:ext cx="10134600" cy="514350"/>
          </a:xfrm>
          <a:noFill/>
        </p:spPr>
        <p:txBody>
          <a:bodyPr/>
          <a:lstStyle/>
          <a:p>
            <a:pPr eaLnBrk="1" hangingPunct="1">
              <a:lnSpc>
                <a:spcPct val="90000"/>
              </a:lnSpc>
              <a:buFont typeface="Wingdings" panose="05000000000000000000" pitchFamily="2" charset="2"/>
              <a:buNone/>
            </a:pPr>
            <a:r>
              <a:rPr lang="en-US" altLang="zh-CN" sz="2800" dirty="0">
                <a:solidFill>
                  <a:schemeClr val="accent2"/>
                </a:solidFill>
              </a:rPr>
              <a:t>DNS: </a:t>
            </a:r>
            <a:r>
              <a:rPr lang="zh-CN" altLang="en-US" sz="2800" dirty="0"/>
              <a:t>存储资源记录</a:t>
            </a:r>
            <a:r>
              <a:rPr lang="en-US" altLang="zh-CN" sz="2800" dirty="0">
                <a:solidFill>
                  <a:schemeClr val="accent2"/>
                </a:solidFill>
              </a:rPr>
              <a:t>(RR</a:t>
            </a:r>
            <a:r>
              <a:rPr lang="zh-CN" altLang="en-US" sz="2800" dirty="0">
                <a:solidFill>
                  <a:srgbClr val="FF0000"/>
                </a:solidFill>
              </a:rPr>
              <a:t>，</a:t>
            </a:r>
            <a:r>
              <a:rPr lang="en-US" altLang="zh-CN" sz="2800" dirty="0"/>
              <a:t>Resource Records</a:t>
            </a:r>
            <a:r>
              <a:rPr lang="en-US" altLang="zh-CN" sz="2800" dirty="0">
                <a:solidFill>
                  <a:schemeClr val="accent2"/>
                </a:solidFill>
              </a:rPr>
              <a:t>)</a:t>
            </a:r>
            <a:r>
              <a:rPr lang="zh-CN" altLang="en-US" sz="2800" dirty="0"/>
              <a:t>的分布式数据库</a:t>
            </a:r>
            <a:endParaRPr lang="zh-CN" altLang="en-US" sz="2800" dirty="0"/>
          </a:p>
        </p:txBody>
      </p:sp>
      <p:sp>
        <p:nvSpPr>
          <p:cNvPr id="185347" name="Rectangle 4"/>
          <p:cNvSpPr>
            <a:spLocks noGrp="1" noChangeArrowheads="1"/>
          </p:cNvSpPr>
          <p:nvPr>
            <p:ph type="body" sz="half" idx="2"/>
          </p:nvPr>
        </p:nvSpPr>
        <p:spPr>
          <a:xfrm>
            <a:off x="611559" y="4034642"/>
            <a:ext cx="5538788" cy="2089150"/>
          </a:xfrm>
        </p:spPr>
        <p:txBody>
          <a:bodyPr/>
          <a:lstStyle/>
          <a:p>
            <a:pPr eaLnBrk="1" hangingPunct="1">
              <a:lnSpc>
                <a:spcPct val="90000"/>
              </a:lnSpc>
              <a:defRPr/>
            </a:pPr>
            <a:r>
              <a:rPr lang="en-US" altLang="zh-CN" sz="2400" dirty="0"/>
              <a:t>Type=NS</a:t>
            </a:r>
            <a:endParaRPr lang="en-US" altLang="zh-CN" sz="2400" dirty="0"/>
          </a:p>
          <a:p>
            <a:pPr eaLnBrk="1" hangingPunct="1">
              <a:lnSpc>
                <a:spcPct val="90000"/>
              </a:lnSpc>
              <a:buFont typeface="Wingdings" panose="05000000000000000000" pitchFamily="2" charset="2"/>
              <a:buNone/>
              <a:defRPr/>
            </a:pPr>
            <a:r>
              <a:rPr lang="zh-CN" altLang="en-US" sz="2400" dirty="0"/>
              <a:t>（ </a:t>
            </a:r>
            <a:r>
              <a:rPr lang="en-US" altLang="zh-CN" sz="2400" dirty="0"/>
              <a:t>name server </a:t>
            </a:r>
            <a:r>
              <a:rPr lang="zh-CN" altLang="en-US" sz="2400" dirty="0"/>
              <a:t>）</a:t>
            </a:r>
            <a:endParaRPr lang="zh-CN" altLang="en-US" sz="2400" dirty="0"/>
          </a:p>
          <a:p>
            <a:pPr lvl="1" eaLnBrk="1" hangingPunct="1">
              <a:lnSpc>
                <a:spcPct val="90000"/>
              </a:lnSpc>
              <a:defRPr/>
            </a:pPr>
            <a:r>
              <a:rPr lang="en-US" altLang="zh-CN" sz="2400" dirty="0"/>
              <a:t>name = </a:t>
            </a:r>
            <a:r>
              <a:rPr lang="zh-CN" altLang="en-US" sz="2400" dirty="0"/>
              <a:t>域名（如</a:t>
            </a:r>
            <a:r>
              <a:rPr lang="en-US" altLang="zh-CN" sz="2400" dirty="0" err="1">
                <a:solidFill>
                  <a:schemeClr val="accent2">
                    <a:lumMod val="50000"/>
                  </a:schemeClr>
                </a:solidFill>
              </a:rPr>
              <a:t>foo.com</a:t>
            </a:r>
            <a:r>
              <a:rPr lang="zh-CN" altLang="en-US" sz="2400" dirty="0"/>
              <a:t>） </a:t>
            </a:r>
            <a:endParaRPr lang="zh-CN" altLang="en-US" sz="2400" dirty="0"/>
          </a:p>
          <a:p>
            <a:pPr lvl="1" eaLnBrk="1" hangingPunct="1">
              <a:lnSpc>
                <a:spcPct val="90000"/>
              </a:lnSpc>
              <a:defRPr/>
            </a:pPr>
            <a:r>
              <a:rPr lang="en-US" altLang="zh-CN" sz="2400" dirty="0"/>
              <a:t>value = </a:t>
            </a:r>
            <a:r>
              <a:rPr lang="zh-CN" altLang="en-US" sz="2400" dirty="0"/>
              <a:t>该域权威名字服务器的主机名</a:t>
            </a:r>
            <a:endParaRPr lang="zh-CN" altLang="en-US" sz="2400" dirty="0"/>
          </a:p>
        </p:txBody>
      </p:sp>
      <p:grpSp>
        <p:nvGrpSpPr>
          <p:cNvPr id="205828" name="Group 7"/>
          <p:cNvGrpSpPr/>
          <p:nvPr/>
        </p:nvGrpSpPr>
        <p:grpSpPr bwMode="auto">
          <a:xfrm>
            <a:off x="2722934" y="2904342"/>
            <a:ext cx="6854825" cy="954088"/>
            <a:chOff x="1131" y="1045"/>
            <a:chExt cx="3379" cy="601"/>
          </a:xfrm>
        </p:grpSpPr>
        <p:sp>
          <p:nvSpPr>
            <p:cNvPr id="205830" name="Rectangle 5"/>
            <p:cNvSpPr>
              <a:spLocks noChangeArrowheads="1"/>
            </p:cNvSpPr>
            <p:nvPr/>
          </p:nvSpPr>
          <p:spPr bwMode="auto">
            <a:xfrm>
              <a:off x="1131" y="1045"/>
              <a:ext cx="337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b="1" dirty="0"/>
                <a:t>RR </a:t>
              </a:r>
              <a:r>
                <a:rPr lang="zh-CN" altLang="en-US" sz="2800" b="1" dirty="0"/>
                <a:t>格式</a:t>
              </a:r>
              <a:r>
                <a:rPr lang="en-US" altLang="zh-CN" sz="2800" b="1" dirty="0"/>
                <a:t>: (name, value, </a:t>
              </a:r>
              <a:r>
                <a:rPr lang="en-US" altLang="zh-CN" sz="2800" b="1" dirty="0" err="1"/>
                <a:t>type,ttl</a:t>
              </a:r>
              <a:r>
                <a:rPr lang="en-US" altLang="zh-CN" sz="2800" b="1" dirty="0"/>
                <a:t>)</a:t>
              </a:r>
              <a:endParaRPr lang="en-US" altLang="zh-CN" sz="2800" b="1" dirty="0"/>
            </a:p>
          </p:txBody>
        </p:sp>
        <p:sp>
          <p:nvSpPr>
            <p:cNvPr id="205831" name="Rectangle 6"/>
            <p:cNvSpPr>
              <a:spLocks noChangeArrowheads="1"/>
            </p:cNvSpPr>
            <p:nvPr/>
          </p:nvSpPr>
          <p:spPr bwMode="auto">
            <a:xfrm>
              <a:off x="1180" y="1192"/>
              <a:ext cx="3322" cy="364"/>
            </a:xfrm>
            <a:prstGeom prst="rect">
              <a:avLst/>
            </a:prstGeom>
            <a:noFill/>
            <a:ln w="127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800"/>
            </a:p>
          </p:txBody>
        </p:sp>
      </p:grpSp>
      <p:sp>
        <p:nvSpPr>
          <p:cNvPr id="205829" name="Rectangle 10"/>
          <p:cNvSpPr>
            <a:spLocks noChangeArrowheads="1"/>
          </p:cNvSpPr>
          <p:nvPr/>
        </p:nvSpPr>
        <p:spPr bwMode="auto">
          <a:xfrm>
            <a:off x="6377359" y="3985430"/>
            <a:ext cx="5357813"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r>
              <a:rPr lang="en-US" altLang="zh-CN" sz="2400" b="1"/>
              <a:t>Type=MX</a:t>
            </a:r>
            <a:r>
              <a:rPr lang="zh-CN" altLang="en-US" sz="2400" b="1"/>
              <a:t>（</a:t>
            </a:r>
            <a:r>
              <a:rPr lang="en-US" altLang="zh-CN" sz="2400" b="1"/>
              <a:t>mail exchange</a:t>
            </a:r>
            <a:r>
              <a:rPr lang="zh-CN" altLang="en-US" sz="2400" b="1"/>
              <a:t>）</a:t>
            </a:r>
            <a:endParaRPr lang="zh-CN" altLang="en-US" sz="2400" b="1"/>
          </a:p>
          <a:p>
            <a:pPr lvl="1" eaLnBrk="1" hangingPunct="1">
              <a:buClr>
                <a:srgbClr val="3333CC"/>
              </a:buClr>
              <a:buSzPct val="85000"/>
              <a:buFont typeface="Wingdings" panose="05000000000000000000" pitchFamily="2" charset="2"/>
              <a:buChar char="m"/>
            </a:pPr>
            <a:r>
              <a:rPr lang="en-US" altLang="zh-CN" sz="2400" b="1"/>
              <a:t>name =</a:t>
            </a:r>
            <a:r>
              <a:rPr lang="zh-CN" altLang="en-US" sz="2400" b="1"/>
              <a:t>邮件服务器的主机别名</a:t>
            </a:r>
            <a:endParaRPr lang="zh-CN" altLang="en-US" sz="2400" b="1"/>
          </a:p>
          <a:p>
            <a:pPr lvl="1" eaLnBrk="1" hangingPunct="1">
              <a:buClr>
                <a:srgbClr val="3333CC"/>
              </a:buClr>
              <a:buSzPct val="85000"/>
              <a:buFont typeface="Wingdings" panose="05000000000000000000" pitchFamily="2" charset="2"/>
              <a:buChar char="m"/>
            </a:pPr>
            <a:r>
              <a:rPr lang="en-US" altLang="zh-CN" sz="2400" b="1"/>
              <a:t>value =</a:t>
            </a:r>
            <a:r>
              <a:rPr lang="zh-CN" altLang="en-US" sz="2400" b="1"/>
              <a:t>邮件服务器的真实规范主机名</a:t>
            </a:r>
            <a:endParaRPr lang="zh-CN" altLang="en-US" sz="2400" b="1"/>
          </a:p>
          <a:p>
            <a:pPr lvl="1" eaLnBrk="1" hangingPunct="1">
              <a:buFontTx/>
              <a:buNone/>
            </a:pPr>
            <a:r>
              <a:rPr lang="zh-CN" altLang="en-US" sz="2400" b="1"/>
              <a:t>  </a:t>
            </a:r>
            <a:endParaRPr lang="zh-CN" altLang="en-US" sz="2400" b="1"/>
          </a:p>
        </p:txBody>
      </p:sp>
      <p:sp>
        <p:nvSpPr>
          <p:cNvPr id="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p:nvPr>
        </p:nvSpPr>
        <p:spPr>
          <a:xfrm>
            <a:off x="4261839" y="699582"/>
            <a:ext cx="8229600" cy="922338"/>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r>
              <a:rPr lang="en-US" altLang="zh-CN" sz="3600" b="1" dirty="0">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207874" name="Rectangle 3"/>
          <p:cNvSpPr>
            <a:spLocks noGrp="1" noChangeArrowheads="1"/>
          </p:cNvSpPr>
          <p:nvPr>
            <p:ph type="body" sz="half" idx="1"/>
          </p:nvPr>
        </p:nvSpPr>
        <p:spPr>
          <a:xfrm>
            <a:off x="1354776" y="1706645"/>
            <a:ext cx="9578975" cy="514350"/>
          </a:xfrm>
          <a:noFill/>
        </p:spPr>
        <p:txBody>
          <a:bodyPr/>
          <a:lstStyle/>
          <a:p>
            <a:pPr eaLnBrk="1" hangingPunct="1">
              <a:buFont typeface="Wingdings" panose="05000000000000000000" pitchFamily="2" charset="2"/>
              <a:buNone/>
            </a:pPr>
            <a:r>
              <a:rPr lang="en-US" altLang="zh-CN" sz="2800" dirty="0">
                <a:solidFill>
                  <a:schemeClr val="accent2"/>
                </a:solidFill>
              </a:rPr>
              <a:t>DNS</a:t>
            </a:r>
            <a:r>
              <a:rPr lang="zh-CN" altLang="en-US" sz="2800" dirty="0">
                <a:solidFill>
                  <a:schemeClr val="accent2"/>
                </a:solidFill>
              </a:rPr>
              <a:t>协议 </a:t>
            </a:r>
            <a:r>
              <a:rPr lang="en-US" altLang="zh-CN" sz="2800" dirty="0">
                <a:solidFill>
                  <a:schemeClr val="accent2"/>
                </a:solidFill>
              </a:rPr>
              <a:t>: </a:t>
            </a:r>
            <a:r>
              <a:rPr lang="zh-CN" altLang="en-US" sz="2800" dirty="0">
                <a:solidFill>
                  <a:schemeClr val="accent2"/>
                </a:solidFill>
              </a:rPr>
              <a:t>查询报文与应答报文 </a:t>
            </a:r>
            <a:r>
              <a:rPr lang="en-US" altLang="zh-CN" sz="2800" dirty="0">
                <a:solidFill>
                  <a:schemeClr val="accent2"/>
                </a:solidFill>
              </a:rPr>
              <a:t>, </a:t>
            </a:r>
            <a:r>
              <a:rPr lang="zh-CN" altLang="en-US" sz="2800" dirty="0"/>
              <a:t>但具有同样的</a:t>
            </a:r>
            <a:r>
              <a:rPr lang="zh-CN" altLang="en-US" sz="2800" dirty="0">
                <a:solidFill>
                  <a:schemeClr val="accent2"/>
                </a:solidFill>
              </a:rPr>
              <a:t>报文格式</a:t>
            </a:r>
            <a:endParaRPr lang="zh-CN" altLang="en-US" sz="2800" dirty="0">
              <a:solidFill>
                <a:schemeClr val="accent2"/>
              </a:solidFill>
            </a:endParaRPr>
          </a:p>
        </p:txBody>
      </p:sp>
      <p:sp>
        <p:nvSpPr>
          <p:cNvPr id="187395" name="Rectangle 4"/>
          <p:cNvSpPr>
            <a:spLocks noChangeArrowheads="1"/>
          </p:cNvSpPr>
          <p:nvPr/>
        </p:nvSpPr>
        <p:spPr bwMode="auto">
          <a:xfrm>
            <a:off x="1291276" y="2501982"/>
            <a:ext cx="43624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r>
              <a:rPr lang="zh-CN" altLang="en-US" sz="2400" dirty="0"/>
              <a:t>报文头部</a:t>
            </a:r>
            <a:endParaRPr lang="zh-CN" altLang="en-US" sz="2400" dirty="0"/>
          </a:p>
          <a:p>
            <a:pPr eaLnBrk="1" hangingPunct="1">
              <a:buClr>
                <a:srgbClr val="3333CC"/>
              </a:buClr>
              <a:buSzPct val="85000"/>
              <a:buFont typeface="Wingdings" panose="05000000000000000000" pitchFamily="2" charset="2"/>
              <a:buChar char="r"/>
              <a:defRPr/>
            </a:pPr>
            <a:r>
              <a:rPr lang="zh-CN" altLang="en-US" sz="2000" dirty="0">
                <a:solidFill>
                  <a:schemeClr val="accent2"/>
                </a:solidFill>
              </a:rPr>
              <a:t>标识符</a:t>
            </a:r>
            <a:r>
              <a:rPr lang="en-US" altLang="zh-CN" sz="2000" dirty="0">
                <a:solidFill>
                  <a:schemeClr val="accent2"/>
                </a:solidFill>
              </a:rPr>
              <a:t>:</a:t>
            </a:r>
            <a:r>
              <a:rPr lang="en-US" altLang="zh-CN" sz="2000" dirty="0"/>
              <a:t> 16</a:t>
            </a:r>
            <a:r>
              <a:rPr lang="zh-CN" altLang="en-US" sz="2000" dirty="0"/>
              <a:t>位，查询和应答报文使用相同的标识符</a:t>
            </a:r>
            <a:endParaRPr lang="zh-CN" altLang="en-US" sz="2000" dirty="0"/>
          </a:p>
          <a:p>
            <a:pPr eaLnBrk="1" hangingPunct="1">
              <a:buClr>
                <a:srgbClr val="3333CC"/>
              </a:buClr>
              <a:buSzPct val="85000"/>
              <a:buFont typeface="Wingdings" panose="05000000000000000000" pitchFamily="2" charset="2"/>
              <a:buChar char="r"/>
              <a:defRPr/>
            </a:pPr>
            <a:r>
              <a:rPr lang="zh-CN" altLang="en-US" sz="2000" dirty="0">
                <a:solidFill>
                  <a:schemeClr val="accent2"/>
                </a:solidFill>
              </a:rPr>
              <a:t>标志</a:t>
            </a:r>
            <a:r>
              <a:rPr lang="en-US" altLang="zh-CN" sz="2000" dirty="0">
                <a:solidFill>
                  <a:schemeClr val="accent2"/>
                </a:solidFill>
              </a:rPr>
              <a:t>:</a:t>
            </a:r>
            <a:r>
              <a:rPr lang="zh-CN" altLang="en-US" sz="2000" dirty="0">
                <a:solidFill>
                  <a:schemeClr val="accent2"/>
                </a:solidFill>
              </a:rPr>
              <a:t>有若干个标志构成，分别标识不同的功能</a:t>
            </a:r>
            <a:endParaRPr lang="zh-CN" altLang="en-US" sz="2000" dirty="0">
              <a:solidFill>
                <a:schemeClr val="accent2"/>
              </a:solidFill>
            </a:endParaRPr>
          </a:p>
          <a:p>
            <a:pPr lvl="1" eaLnBrk="1" hangingPunct="1">
              <a:buClr>
                <a:srgbClr val="3333CC"/>
              </a:buClr>
              <a:buSzPct val="85000"/>
              <a:buFont typeface="Wingdings" panose="05000000000000000000" pitchFamily="2" charset="2"/>
              <a:buChar char="m"/>
              <a:defRPr/>
            </a:pPr>
            <a:r>
              <a:rPr lang="zh-CN" altLang="en-US" sz="2000" dirty="0"/>
              <a:t>查询</a:t>
            </a:r>
            <a:r>
              <a:rPr lang="en-US" altLang="zh-CN" sz="2000" dirty="0"/>
              <a:t>/</a:t>
            </a:r>
            <a:r>
              <a:rPr lang="zh-CN" altLang="en-US" sz="2000" dirty="0"/>
              <a:t>应答－</a:t>
            </a:r>
            <a:r>
              <a:rPr lang="en-US" altLang="zh-CN" sz="2000" dirty="0"/>
              <a:t>0/ 1</a:t>
            </a:r>
            <a:endParaRPr lang="en-US" altLang="zh-CN" sz="2000" dirty="0"/>
          </a:p>
          <a:p>
            <a:pPr lvl="1" eaLnBrk="1" hangingPunct="1">
              <a:buClr>
                <a:srgbClr val="3333CC"/>
              </a:buClr>
              <a:buSzPct val="85000"/>
              <a:buFont typeface="Wingdings" panose="05000000000000000000" pitchFamily="2" charset="2"/>
              <a:buChar char="m"/>
              <a:defRPr/>
            </a:pPr>
            <a:r>
              <a:rPr lang="zh-CN" altLang="en-US" sz="2000" dirty="0"/>
              <a:t>查询希望是</a:t>
            </a:r>
            <a:r>
              <a:rPr lang="en-US" altLang="zh-CN" sz="2000" dirty="0"/>
              <a:t>/</a:t>
            </a:r>
            <a:r>
              <a:rPr lang="zh-CN" altLang="en-US" sz="2000" dirty="0"/>
              <a:t>非递归查询－</a:t>
            </a:r>
            <a:r>
              <a:rPr lang="en-US" altLang="zh-CN" sz="2000" dirty="0"/>
              <a:t>1/0</a:t>
            </a:r>
            <a:endParaRPr lang="en-US" altLang="zh-CN" sz="2000" dirty="0"/>
          </a:p>
          <a:p>
            <a:pPr lvl="1" eaLnBrk="1" hangingPunct="1">
              <a:buClr>
                <a:srgbClr val="3333CC"/>
              </a:buClr>
              <a:buSzPct val="85000"/>
              <a:buFont typeface="Wingdings" panose="05000000000000000000" pitchFamily="2" charset="2"/>
              <a:buChar char="m"/>
              <a:defRPr/>
            </a:pPr>
            <a:r>
              <a:rPr lang="zh-CN" altLang="en-US" sz="2000" dirty="0"/>
              <a:t>应答可</a:t>
            </a:r>
            <a:r>
              <a:rPr lang="en-US" altLang="zh-CN" sz="2000" dirty="0"/>
              <a:t>/</a:t>
            </a:r>
            <a:r>
              <a:rPr lang="zh-CN" altLang="en-US" sz="2000" dirty="0"/>
              <a:t>否获得</a:t>
            </a:r>
            <a:r>
              <a:rPr lang="en-US" altLang="zh-CN" sz="2000" dirty="0"/>
              <a:t>(</a:t>
            </a:r>
            <a:r>
              <a:rPr lang="zh-CN" altLang="en-US" sz="2000" dirty="0"/>
              <a:t>支持</a:t>
            </a:r>
            <a:r>
              <a:rPr lang="en-US" altLang="zh-CN" sz="2000" dirty="0"/>
              <a:t>)</a:t>
            </a:r>
            <a:r>
              <a:rPr lang="zh-CN" altLang="en-US" sz="2000" dirty="0"/>
              <a:t>递归查询－</a:t>
            </a:r>
            <a:r>
              <a:rPr lang="en-US" altLang="zh-CN" sz="2000" dirty="0"/>
              <a:t>1/0</a:t>
            </a:r>
            <a:endParaRPr lang="en-US" altLang="zh-CN" sz="2000" dirty="0"/>
          </a:p>
          <a:p>
            <a:pPr lvl="1" eaLnBrk="1" hangingPunct="1">
              <a:buClr>
                <a:srgbClr val="3333CC"/>
              </a:buClr>
              <a:buSzPct val="85000"/>
              <a:buFont typeface="Wingdings" panose="05000000000000000000" pitchFamily="2" charset="2"/>
              <a:buChar char="m"/>
              <a:defRPr/>
            </a:pPr>
            <a:r>
              <a:rPr lang="zh-CN" altLang="en-US" sz="2000" dirty="0"/>
              <a:t>应答是</a:t>
            </a:r>
            <a:r>
              <a:rPr lang="en-US" altLang="zh-CN" sz="2000" dirty="0"/>
              <a:t>/</a:t>
            </a:r>
            <a:r>
              <a:rPr lang="zh-CN" altLang="en-US" sz="2000" dirty="0"/>
              <a:t>否来自权威名字服务器－</a:t>
            </a:r>
            <a:r>
              <a:rPr lang="en-US" altLang="zh-CN" sz="2000" dirty="0"/>
              <a:t>1/ 0</a:t>
            </a:r>
            <a:endParaRPr lang="en-US" altLang="zh-CN" sz="2000" dirty="0"/>
          </a:p>
        </p:txBody>
      </p:sp>
      <p:grpSp>
        <p:nvGrpSpPr>
          <p:cNvPr id="207876" name="Group 26"/>
          <p:cNvGrpSpPr/>
          <p:nvPr/>
        </p:nvGrpSpPr>
        <p:grpSpPr bwMode="auto">
          <a:xfrm>
            <a:off x="6377626" y="2459120"/>
            <a:ext cx="3810000" cy="4064000"/>
            <a:chOff x="2976" y="1152"/>
            <a:chExt cx="2400" cy="2560"/>
          </a:xfrm>
        </p:grpSpPr>
        <p:sp>
          <p:nvSpPr>
            <p:cNvPr id="207882" name="Rectangle 5"/>
            <p:cNvSpPr>
              <a:spLocks noChangeArrowheads="1"/>
            </p:cNvSpPr>
            <p:nvPr/>
          </p:nvSpPr>
          <p:spPr bwMode="auto">
            <a:xfrm>
              <a:off x="2976" y="3346"/>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附加信息（资源记录的变量数）</a:t>
              </a:r>
              <a:endParaRPr lang="zh-CN" altLang="en-US" sz="2000"/>
            </a:p>
          </p:txBody>
        </p:sp>
        <p:sp>
          <p:nvSpPr>
            <p:cNvPr id="207883" name="Rectangle 6"/>
            <p:cNvSpPr>
              <a:spLocks noChangeArrowheads="1"/>
            </p:cNvSpPr>
            <p:nvPr/>
          </p:nvSpPr>
          <p:spPr bwMode="auto">
            <a:xfrm>
              <a:off x="2976" y="2981"/>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权威（资源记录的变量数）</a:t>
              </a:r>
              <a:endParaRPr lang="zh-CN" altLang="en-US" sz="2000"/>
            </a:p>
          </p:txBody>
        </p:sp>
        <p:sp>
          <p:nvSpPr>
            <p:cNvPr id="207884" name="Rectangle 7"/>
            <p:cNvSpPr>
              <a:spLocks noChangeArrowheads="1"/>
            </p:cNvSpPr>
            <p:nvPr/>
          </p:nvSpPr>
          <p:spPr bwMode="auto">
            <a:xfrm>
              <a:off x="2976" y="2615"/>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回答（资源记录的变量数）</a:t>
              </a:r>
              <a:endParaRPr lang="zh-CN" altLang="en-US" sz="2000"/>
            </a:p>
          </p:txBody>
        </p:sp>
        <p:sp>
          <p:nvSpPr>
            <p:cNvPr id="207885" name="Rectangle 8"/>
            <p:cNvSpPr>
              <a:spLocks noChangeArrowheads="1"/>
            </p:cNvSpPr>
            <p:nvPr/>
          </p:nvSpPr>
          <p:spPr bwMode="auto">
            <a:xfrm>
              <a:off x="2976" y="2249"/>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问题（问题的变量数）</a:t>
              </a:r>
              <a:endParaRPr lang="zh-CN" altLang="en-US" sz="2000"/>
            </a:p>
          </p:txBody>
        </p:sp>
        <p:sp>
          <p:nvSpPr>
            <p:cNvPr id="207886" name="Rectangle 9"/>
            <p:cNvSpPr>
              <a:spLocks noChangeArrowheads="1"/>
            </p:cNvSpPr>
            <p:nvPr/>
          </p:nvSpPr>
          <p:spPr bwMode="auto">
            <a:xfrm>
              <a:off x="41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a:t>
              </a:r>
              <a:r>
                <a:rPr lang="en-US" altLang="zh-CN" sz="2000"/>
                <a:t>RR</a:t>
              </a:r>
              <a:r>
                <a:rPr lang="zh-CN" altLang="en-US" sz="2000"/>
                <a:t>数</a:t>
              </a:r>
              <a:endParaRPr lang="zh-CN" altLang="en-US" sz="2000"/>
            </a:p>
          </p:txBody>
        </p:sp>
        <p:sp>
          <p:nvSpPr>
            <p:cNvPr id="207887" name="Rectangle 10"/>
            <p:cNvSpPr>
              <a:spLocks noChangeArrowheads="1"/>
            </p:cNvSpPr>
            <p:nvPr/>
          </p:nvSpPr>
          <p:spPr bwMode="auto">
            <a:xfrm>
              <a:off x="29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a:t>
              </a:r>
              <a:r>
                <a:rPr lang="en-US" altLang="zh-CN" sz="2000"/>
                <a:t>RR</a:t>
              </a:r>
              <a:r>
                <a:rPr lang="zh-CN" altLang="en-US" sz="2000"/>
                <a:t>数</a:t>
              </a:r>
              <a:endParaRPr lang="zh-CN" altLang="en-US" sz="2000"/>
            </a:p>
          </p:txBody>
        </p:sp>
        <p:sp>
          <p:nvSpPr>
            <p:cNvPr id="207888" name="Rectangle 11"/>
            <p:cNvSpPr>
              <a:spLocks noChangeArrowheads="1"/>
            </p:cNvSpPr>
            <p:nvPr/>
          </p:nvSpPr>
          <p:spPr bwMode="auto">
            <a:xfrm>
              <a:off x="41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a:t>
              </a:r>
              <a:r>
                <a:rPr lang="en-US" altLang="zh-CN" sz="2000"/>
                <a:t>RR</a:t>
              </a:r>
              <a:r>
                <a:rPr lang="zh-CN" altLang="en-US" sz="2000"/>
                <a:t>数</a:t>
              </a:r>
              <a:endParaRPr lang="zh-CN" altLang="en-US" sz="2000"/>
            </a:p>
          </p:txBody>
        </p:sp>
        <p:sp>
          <p:nvSpPr>
            <p:cNvPr id="207889" name="Rectangle 12"/>
            <p:cNvSpPr>
              <a:spLocks noChangeArrowheads="1"/>
            </p:cNvSpPr>
            <p:nvPr/>
          </p:nvSpPr>
          <p:spPr bwMode="auto">
            <a:xfrm>
              <a:off x="29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问题数</a:t>
              </a:r>
              <a:endParaRPr lang="zh-CN" altLang="en-US" sz="2000"/>
            </a:p>
          </p:txBody>
        </p:sp>
        <p:sp>
          <p:nvSpPr>
            <p:cNvPr id="207890" name="Rectangle 13"/>
            <p:cNvSpPr>
              <a:spLocks noChangeArrowheads="1"/>
            </p:cNvSpPr>
            <p:nvPr/>
          </p:nvSpPr>
          <p:spPr bwMode="auto">
            <a:xfrm>
              <a:off x="41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标志</a:t>
              </a:r>
              <a:endParaRPr lang="zh-CN" altLang="en-US" sz="2000"/>
            </a:p>
          </p:txBody>
        </p:sp>
        <p:sp>
          <p:nvSpPr>
            <p:cNvPr id="207891" name="Rectangle 14"/>
            <p:cNvSpPr>
              <a:spLocks noChangeArrowheads="1"/>
            </p:cNvSpPr>
            <p:nvPr/>
          </p:nvSpPr>
          <p:spPr bwMode="auto">
            <a:xfrm>
              <a:off x="29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标识符</a:t>
              </a:r>
              <a:endParaRPr lang="zh-CN" altLang="en-US" sz="2000"/>
            </a:p>
          </p:txBody>
        </p:sp>
        <p:sp>
          <p:nvSpPr>
            <p:cNvPr id="207892" name="Line 15"/>
            <p:cNvSpPr>
              <a:spLocks noChangeShapeType="1"/>
            </p:cNvSpPr>
            <p:nvPr/>
          </p:nvSpPr>
          <p:spPr bwMode="auto">
            <a:xfrm>
              <a:off x="2976" y="115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3" name="Line 16"/>
            <p:cNvSpPr>
              <a:spLocks noChangeShapeType="1"/>
            </p:cNvSpPr>
            <p:nvPr/>
          </p:nvSpPr>
          <p:spPr bwMode="auto">
            <a:xfrm>
              <a:off x="2976" y="1518"/>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4" name="Line 17"/>
            <p:cNvSpPr>
              <a:spLocks noChangeShapeType="1"/>
            </p:cNvSpPr>
            <p:nvPr/>
          </p:nvSpPr>
          <p:spPr bwMode="auto">
            <a:xfrm>
              <a:off x="2976" y="1883"/>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5" name="Line 18"/>
            <p:cNvSpPr>
              <a:spLocks noChangeShapeType="1"/>
            </p:cNvSpPr>
            <p:nvPr/>
          </p:nvSpPr>
          <p:spPr bwMode="auto">
            <a:xfrm>
              <a:off x="2976" y="2249"/>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6" name="Line 19"/>
            <p:cNvSpPr>
              <a:spLocks noChangeShapeType="1"/>
            </p:cNvSpPr>
            <p:nvPr/>
          </p:nvSpPr>
          <p:spPr bwMode="auto">
            <a:xfrm>
              <a:off x="2976" y="2615"/>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7" name="Line 20"/>
            <p:cNvSpPr>
              <a:spLocks noChangeShapeType="1"/>
            </p:cNvSpPr>
            <p:nvPr/>
          </p:nvSpPr>
          <p:spPr bwMode="auto">
            <a:xfrm>
              <a:off x="2976" y="2981"/>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8" name="Line 21"/>
            <p:cNvSpPr>
              <a:spLocks noChangeShapeType="1"/>
            </p:cNvSpPr>
            <p:nvPr/>
          </p:nvSpPr>
          <p:spPr bwMode="auto">
            <a:xfrm>
              <a:off x="2976" y="3346"/>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9" name="Line 22"/>
            <p:cNvSpPr>
              <a:spLocks noChangeShapeType="1"/>
            </p:cNvSpPr>
            <p:nvPr/>
          </p:nvSpPr>
          <p:spPr bwMode="auto">
            <a:xfrm>
              <a:off x="2976" y="371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0" name="Line 23"/>
            <p:cNvSpPr>
              <a:spLocks noChangeShapeType="1"/>
            </p:cNvSpPr>
            <p:nvPr/>
          </p:nvSpPr>
          <p:spPr bwMode="auto">
            <a:xfrm>
              <a:off x="29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1" name="Line 24"/>
            <p:cNvSpPr>
              <a:spLocks noChangeShapeType="1"/>
            </p:cNvSpPr>
            <p:nvPr/>
          </p:nvSpPr>
          <p:spPr bwMode="auto">
            <a:xfrm>
              <a:off x="4176" y="1152"/>
              <a:ext cx="0" cy="10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2" name="Line 25"/>
            <p:cNvSpPr>
              <a:spLocks noChangeShapeType="1"/>
            </p:cNvSpPr>
            <p:nvPr/>
          </p:nvSpPr>
          <p:spPr bwMode="auto">
            <a:xfrm>
              <a:off x="53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07877" name="Line 27"/>
          <p:cNvSpPr>
            <a:spLocks noChangeShapeType="1"/>
          </p:cNvSpPr>
          <p:nvPr/>
        </p:nvSpPr>
        <p:spPr bwMode="auto">
          <a:xfrm>
            <a:off x="10384476" y="24384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8" name="Line 28"/>
          <p:cNvSpPr>
            <a:spLocks noChangeShapeType="1"/>
          </p:cNvSpPr>
          <p:nvPr/>
        </p:nvSpPr>
        <p:spPr bwMode="auto">
          <a:xfrm>
            <a:off x="10384476" y="41910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9" name="Line 29"/>
          <p:cNvSpPr>
            <a:spLocks noChangeShapeType="1"/>
          </p:cNvSpPr>
          <p:nvPr/>
        </p:nvSpPr>
        <p:spPr bwMode="auto">
          <a:xfrm flipV="1">
            <a:off x="10536876" y="24384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0" name="Line 30"/>
          <p:cNvSpPr>
            <a:spLocks noChangeShapeType="1"/>
          </p:cNvSpPr>
          <p:nvPr/>
        </p:nvSpPr>
        <p:spPr bwMode="auto">
          <a:xfrm>
            <a:off x="10536876" y="38862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1" name="Rectangle 31"/>
          <p:cNvSpPr>
            <a:spLocks noChangeArrowheads="1"/>
          </p:cNvSpPr>
          <p:nvPr/>
        </p:nvSpPr>
        <p:spPr bwMode="auto">
          <a:xfrm>
            <a:off x="10384476" y="2819482"/>
            <a:ext cx="45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a:t>12</a:t>
            </a:r>
            <a:endParaRPr lang="en-US" altLang="zh-CN" sz="1600"/>
          </a:p>
          <a:p>
            <a:pPr eaLnBrk="1" hangingPunct="1">
              <a:spcBef>
                <a:spcPct val="50000"/>
              </a:spcBef>
              <a:buFontTx/>
              <a:buNone/>
            </a:pPr>
            <a:r>
              <a:rPr lang="zh-CN" altLang="en-US" sz="1600"/>
              <a:t>字</a:t>
            </a:r>
            <a:endParaRPr lang="zh-CN" altLang="en-US" sz="1600"/>
          </a:p>
          <a:p>
            <a:pPr eaLnBrk="1" hangingPunct="1">
              <a:spcBef>
                <a:spcPct val="50000"/>
              </a:spcBef>
              <a:buFontTx/>
              <a:buNone/>
            </a:pPr>
            <a:r>
              <a:rPr lang="zh-CN" altLang="en-US" sz="1600"/>
              <a:t>节</a:t>
            </a:r>
            <a:endParaRPr lang="zh-CN" altLang="en-US" sz="1600"/>
          </a:p>
        </p:txBody>
      </p:sp>
      <p:sp>
        <p:nvSpPr>
          <p:cNvPr id="32"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p:nvPr>
        </p:nvSpPr>
        <p:spPr>
          <a:xfrm>
            <a:off x="4373088" y="763237"/>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endParaRPr lang="zh-CN" altLang="en-US" sz="3600" b="1" dirty="0">
              <a:solidFill>
                <a:schemeClr val="accent1"/>
              </a:solidFill>
              <a:latin typeface="+mn-lt"/>
              <a:ea typeface="+mn-ea"/>
              <a:cs typeface="+mn-ea"/>
            </a:endParaRPr>
          </a:p>
        </p:txBody>
      </p:sp>
      <p:sp>
        <p:nvSpPr>
          <p:cNvPr id="189442" name="Rectangle 3"/>
          <p:cNvSpPr>
            <a:spLocks noChangeArrowheads="1"/>
          </p:cNvSpPr>
          <p:nvPr/>
        </p:nvSpPr>
        <p:spPr bwMode="auto">
          <a:xfrm>
            <a:off x="2670938" y="1895125"/>
            <a:ext cx="2282825" cy="6477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1800" dirty="0">
                <a:solidFill>
                  <a:schemeClr val="accent2"/>
                </a:solidFill>
              </a:rPr>
              <a:t>问题部分</a:t>
            </a:r>
            <a:endParaRPr lang="zh-CN" altLang="en-US" sz="1800" dirty="0">
              <a:solidFill>
                <a:schemeClr val="accent2"/>
              </a:solidFill>
            </a:endParaRPr>
          </a:p>
          <a:p>
            <a:pPr algn="r">
              <a:spcBef>
                <a:spcPct val="0"/>
              </a:spcBef>
              <a:buFontTx/>
              <a:buNone/>
              <a:defRPr/>
            </a:pPr>
            <a:r>
              <a:rPr lang="zh-CN" altLang="en-US" sz="1800" dirty="0"/>
              <a:t>查询的</a:t>
            </a:r>
            <a:r>
              <a:rPr lang="en-US" altLang="zh-CN" sz="1800" dirty="0"/>
              <a:t>Name, type </a:t>
            </a:r>
            <a:endParaRPr lang="en-US" altLang="zh-CN" sz="1800" dirty="0"/>
          </a:p>
        </p:txBody>
      </p:sp>
      <p:sp>
        <p:nvSpPr>
          <p:cNvPr id="189443" name="Rectangle 4"/>
          <p:cNvSpPr>
            <a:spLocks noChangeArrowheads="1"/>
          </p:cNvSpPr>
          <p:nvPr/>
        </p:nvSpPr>
        <p:spPr bwMode="auto">
          <a:xfrm>
            <a:off x="1964500" y="2726975"/>
            <a:ext cx="2903538" cy="1203325"/>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回答部分</a:t>
            </a:r>
            <a:endParaRPr lang="zh-CN" altLang="en-US" sz="1800" dirty="0">
              <a:solidFill>
                <a:schemeClr val="accent2"/>
              </a:solidFill>
            </a:endParaRPr>
          </a:p>
          <a:p>
            <a:pPr algn="ctr">
              <a:spcBef>
                <a:spcPct val="0"/>
              </a:spcBef>
              <a:buFontTx/>
              <a:buNone/>
              <a:defRPr/>
            </a:pPr>
            <a:r>
              <a:rPr lang="zh-CN" altLang="en-US" sz="1800" dirty="0"/>
              <a:t>对于查询</a:t>
            </a:r>
            <a:r>
              <a:rPr lang="en-US" altLang="zh-CN" sz="1800" dirty="0"/>
              <a:t>,</a:t>
            </a:r>
            <a:r>
              <a:rPr lang="zh-CN" altLang="en-US" sz="1800" dirty="0"/>
              <a:t>应答的资源记录</a:t>
            </a:r>
            <a:endParaRPr lang="zh-CN" altLang="en-US" sz="1800" dirty="0"/>
          </a:p>
          <a:p>
            <a:pPr algn="ctr">
              <a:spcBef>
                <a:spcPct val="0"/>
              </a:spcBef>
              <a:buFontTx/>
              <a:buNone/>
              <a:defRPr/>
            </a:pPr>
            <a:r>
              <a:rPr lang="zh-CN" altLang="en-US" sz="1800" dirty="0"/>
              <a:t>可以多个资源记录，由于可以有多个</a:t>
            </a:r>
            <a:r>
              <a:rPr lang="en-US" altLang="zh-CN" sz="1800" dirty="0"/>
              <a:t>IP</a:t>
            </a:r>
            <a:r>
              <a:rPr lang="zh-CN" altLang="en-US" sz="1800" dirty="0"/>
              <a:t>地址</a:t>
            </a:r>
            <a:endParaRPr lang="zh-CN" altLang="en-US" sz="1800" dirty="0"/>
          </a:p>
        </p:txBody>
      </p:sp>
      <p:sp>
        <p:nvSpPr>
          <p:cNvPr id="189444" name="Rectangle 5"/>
          <p:cNvSpPr>
            <a:spLocks noChangeArrowheads="1"/>
          </p:cNvSpPr>
          <p:nvPr/>
        </p:nvSpPr>
        <p:spPr bwMode="auto">
          <a:xfrm>
            <a:off x="2356613" y="4117625"/>
            <a:ext cx="2641600" cy="928687"/>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权威部分</a:t>
            </a:r>
            <a:endParaRPr lang="zh-CN" altLang="en-US" sz="1800" dirty="0">
              <a:solidFill>
                <a:schemeClr val="accent2"/>
              </a:solidFill>
            </a:endParaRPr>
          </a:p>
          <a:p>
            <a:pPr algn="ctr">
              <a:spcBef>
                <a:spcPct val="0"/>
              </a:spcBef>
              <a:buFontTx/>
              <a:buNone/>
              <a:defRPr/>
            </a:pPr>
            <a:r>
              <a:rPr lang="zh-CN" altLang="en-US" sz="1800" dirty="0"/>
              <a:t>域对应的权威名字服务器的信息</a:t>
            </a:r>
            <a:endParaRPr lang="en-US" altLang="zh-CN" sz="1800" dirty="0"/>
          </a:p>
        </p:txBody>
      </p:sp>
      <p:sp>
        <p:nvSpPr>
          <p:cNvPr id="189445" name="Rectangle 6"/>
          <p:cNvSpPr>
            <a:spLocks noChangeArrowheads="1"/>
          </p:cNvSpPr>
          <p:nvPr/>
        </p:nvSpPr>
        <p:spPr bwMode="auto">
          <a:xfrm>
            <a:off x="2148650" y="5435250"/>
            <a:ext cx="2913063" cy="1203325"/>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附加信息部分</a:t>
            </a:r>
            <a:endParaRPr lang="zh-CN" altLang="en-US" sz="1800" dirty="0">
              <a:solidFill>
                <a:schemeClr val="accent2"/>
              </a:solidFill>
            </a:endParaRPr>
          </a:p>
          <a:p>
            <a:pPr algn="ctr">
              <a:spcBef>
                <a:spcPct val="0"/>
              </a:spcBef>
              <a:buFontTx/>
              <a:buNone/>
              <a:defRPr/>
            </a:pPr>
            <a:r>
              <a:rPr lang="zh-CN" altLang="en-US" sz="1800" dirty="0"/>
              <a:t>权威名字服务器的</a:t>
            </a:r>
            <a:r>
              <a:rPr lang="en-US" altLang="zh-CN" sz="1800" dirty="0"/>
              <a:t>IP</a:t>
            </a:r>
            <a:r>
              <a:rPr lang="zh-CN" altLang="en-US" sz="1800" dirty="0"/>
              <a:t>地址等其他有帮助的记录</a:t>
            </a:r>
            <a:r>
              <a:rPr lang="en-US" altLang="zh-CN" sz="1800" dirty="0"/>
              <a:t>.</a:t>
            </a:r>
            <a:endParaRPr lang="en-US" altLang="zh-CN" sz="1800" dirty="0"/>
          </a:p>
          <a:p>
            <a:pPr algn="ctr">
              <a:spcBef>
                <a:spcPct val="0"/>
              </a:spcBef>
              <a:buFontTx/>
              <a:buNone/>
              <a:defRPr/>
            </a:pPr>
            <a:endParaRPr lang="en-US" altLang="zh-CN" sz="1800" dirty="0"/>
          </a:p>
        </p:txBody>
      </p:sp>
      <p:sp>
        <p:nvSpPr>
          <p:cNvPr id="209926" name="Line 7"/>
          <p:cNvSpPr>
            <a:spLocks noChangeShapeType="1"/>
          </p:cNvSpPr>
          <p:nvPr/>
        </p:nvSpPr>
        <p:spPr bwMode="auto">
          <a:xfrm>
            <a:off x="4929950" y="2433287"/>
            <a:ext cx="1177925" cy="15875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7" name="Line 8"/>
          <p:cNvSpPr>
            <a:spLocks noChangeShapeType="1"/>
          </p:cNvSpPr>
          <p:nvPr/>
        </p:nvSpPr>
        <p:spPr bwMode="auto">
          <a:xfrm>
            <a:off x="4917250" y="3639787"/>
            <a:ext cx="1190625" cy="9144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8" name="Line 9"/>
          <p:cNvSpPr>
            <a:spLocks noChangeShapeType="1"/>
          </p:cNvSpPr>
          <p:nvPr/>
        </p:nvSpPr>
        <p:spPr bwMode="auto">
          <a:xfrm>
            <a:off x="4945825" y="4516087"/>
            <a:ext cx="1085850" cy="6477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9" name="Line 10"/>
          <p:cNvSpPr>
            <a:spLocks noChangeShapeType="1"/>
          </p:cNvSpPr>
          <p:nvPr/>
        </p:nvSpPr>
        <p:spPr bwMode="auto">
          <a:xfrm>
            <a:off x="5099813" y="5740050"/>
            <a:ext cx="931862" cy="33337"/>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209930" name="Group 32"/>
          <p:cNvGrpSpPr/>
          <p:nvPr/>
        </p:nvGrpSpPr>
        <p:grpSpPr bwMode="auto">
          <a:xfrm>
            <a:off x="6107875" y="2039587"/>
            <a:ext cx="3810000" cy="4064000"/>
            <a:chOff x="2880" y="1008"/>
            <a:chExt cx="2400" cy="2560"/>
          </a:xfrm>
        </p:grpSpPr>
        <p:sp>
          <p:nvSpPr>
            <p:cNvPr id="209936" name="Rectangle 11"/>
            <p:cNvSpPr>
              <a:spLocks noChangeArrowheads="1"/>
            </p:cNvSpPr>
            <p:nvPr/>
          </p:nvSpPr>
          <p:spPr bwMode="auto">
            <a:xfrm>
              <a:off x="2880" y="3202"/>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附加信息（资源记录的变量数）</a:t>
              </a:r>
              <a:endParaRPr lang="zh-CN" altLang="en-US" sz="2000"/>
            </a:p>
          </p:txBody>
        </p:sp>
        <p:sp>
          <p:nvSpPr>
            <p:cNvPr id="209937" name="Rectangle 12"/>
            <p:cNvSpPr>
              <a:spLocks noChangeArrowheads="1"/>
            </p:cNvSpPr>
            <p:nvPr/>
          </p:nvSpPr>
          <p:spPr bwMode="auto">
            <a:xfrm>
              <a:off x="2880" y="2837"/>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权威（资源记录的变量数）</a:t>
              </a:r>
              <a:endParaRPr lang="zh-CN" altLang="en-US" sz="2000"/>
            </a:p>
          </p:txBody>
        </p:sp>
        <p:sp>
          <p:nvSpPr>
            <p:cNvPr id="209938" name="Rectangle 13"/>
            <p:cNvSpPr>
              <a:spLocks noChangeArrowheads="1"/>
            </p:cNvSpPr>
            <p:nvPr/>
          </p:nvSpPr>
          <p:spPr bwMode="auto">
            <a:xfrm>
              <a:off x="2880" y="2471"/>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回答（资源记录的变量数）</a:t>
              </a:r>
              <a:endParaRPr lang="zh-CN" altLang="en-US" sz="2000"/>
            </a:p>
          </p:txBody>
        </p:sp>
        <p:sp>
          <p:nvSpPr>
            <p:cNvPr id="209939" name="Rectangle 14"/>
            <p:cNvSpPr>
              <a:spLocks noChangeArrowheads="1"/>
            </p:cNvSpPr>
            <p:nvPr/>
          </p:nvSpPr>
          <p:spPr bwMode="auto">
            <a:xfrm>
              <a:off x="2880" y="2105"/>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问题（问题的变量数）</a:t>
              </a:r>
              <a:endParaRPr lang="zh-CN" altLang="en-US" sz="2000"/>
            </a:p>
          </p:txBody>
        </p:sp>
        <p:sp>
          <p:nvSpPr>
            <p:cNvPr id="209940" name="Rectangle 15"/>
            <p:cNvSpPr>
              <a:spLocks noChangeArrowheads="1"/>
            </p:cNvSpPr>
            <p:nvPr/>
          </p:nvSpPr>
          <p:spPr bwMode="auto">
            <a:xfrm>
              <a:off x="4080" y="1739"/>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a:t>
              </a:r>
              <a:r>
                <a:rPr lang="en-US" altLang="zh-CN" sz="2000"/>
                <a:t>RR</a:t>
              </a:r>
              <a:r>
                <a:rPr lang="zh-CN" altLang="en-US" sz="2000"/>
                <a:t>数</a:t>
              </a:r>
              <a:endParaRPr lang="zh-CN" altLang="en-US" sz="2000"/>
            </a:p>
          </p:txBody>
        </p:sp>
        <p:sp>
          <p:nvSpPr>
            <p:cNvPr id="209941" name="Rectangle 16"/>
            <p:cNvSpPr>
              <a:spLocks noChangeArrowheads="1"/>
            </p:cNvSpPr>
            <p:nvPr/>
          </p:nvSpPr>
          <p:spPr bwMode="auto">
            <a:xfrm>
              <a:off x="2880" y="1739"/>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a:t>
              </a:r>
              <a:r>
                <a:rPr lang="en-US" altLang="zh-CN" sz="2000"/>
                <a:t>RR</a:t>
              </a:r>
              <a:r>
                <a:rPr lang="zh-CN" altLang="en-US" sz="2000"/>
                <a:t>数</a:t>
              </a:r>
              <a:endParaRPr lang="zh-CN" altLang="en-US" sz="2000"/>
            </a:p>
          </p:txBody>
        </p:sp>
        <p:sp>
          <p:nvSpPr>
            <p:cNvPr id="209942" name="Rectangle 17"/>
            <p:cNvSpPr>
              <a:spLocks noChangeArrowheads="1"/>
            </p:cNvSpPr>
            <p:nvPr/>
          </p:nvSpPr>
          <p:spPr bwMode="auto">
            <a:xfrm>
              <a:off x="4080" y="1374"/>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a:t>
              </a:r>
              <a:r>
                <a:rPr lang="en-US" altLang="zh-CN" sz="2000"/>
                <a:t>RR</a:t>
              </a:r>
              <a:r>
                <a:rPr lang="zh-CN" altLang="en-US" sz="2000"/>
                <a:t>数</a:t>
              </a:r>
              <a:endParaRPr lang="zh-CN" altLang="en-US" sz="2000"/>
            </a:p>
          </p:txBody>
        </p:sp>
        <p:sp>
          <p:nvSpPr>
            <p:cNvPr id="209943" name="Rectangle 18"/>
            <p:cNvSpPr>
              <a:spLocks noChangeArrowheads="1"/>
            </p:cNvSpPr>
            <p:nvPr/>
          </p:nvSpPr>
          <p:spPr bwMode="auto">
            <a:xfrm>
              <a:off x="2880" y="1374"/>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问题数</a:t>
              </a:r>
              <a:endParaRPr lang="zh-CN" altLang="en-US" sz="2000"/>
            </a:p>
          </p:txBody>
        </p:sp>
        <p:sp>
          <p:nvSpPr>
            <p:cNvPr id="209944" name="Rectangle 19"/>
            <p:cNvSpPr>
              <a:spLocks noChangeArrowheads="1"/>
            </p:cNvSpPr>
            <p:nvPr/>
          </p:nvSpPr>
          <p:spPr bwMode="auto">
            <a:xfrm>
              <a:off x="4080" y="1008"/>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标志</a:t>
              </a:r>
              <a:endParaRPr lang="zh-CN" altLang="en-US" sz="2000"/>
            </a:p>
          </p:txBody>
        </p:sp>
        <p:sp>
          <p:nvSpPr>
            <p:cNvPr id="209945" name="Rectangle 20"/>
            <p:cNvSpPr>
              <a:spLocks noChangeArrowheads="1"/>
            </p:cNvSpPr>
            <p:nvPr/>
          </p:nvSpPr>
          <p:spPr bwMode="auto">
            <a:xfrm>
              <a:off x="2880" y="1008"/>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标识符</a:t>
              </a:r>
              <a:endParaRPr lang="zh-CN" altLang="en-US" sz="2000"/>
            </a:p>
          </p:txBody>
        </p:sp>
        <p:sp>
          <p:nvSpPr>
            <p:cNvPr id="209946" name="Line 21"/>
            <p:cNvSpPr>
              <a:spLocks noChangeShapeType="1"/>
            </p:cNvSpPr>
            <p:nvPr/>
          </p:nvSpPr>
          <p:spPr bwMode="auto">
            <a:xfrm>
              <a:off x="2880" y="1008"/>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7" name="Line 22"/>
            <p:cNvSpPr>
              <a:spLocks noChangeShapeType="1"/>
            </p:cNvSpPr>
            <p:nvPr/>
          </p:nvSpPr>
          <p:spPr bwMode="auto">
            <a:xfrm>
              <a:off x="2880" y="1374"/>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8" name="Line 23"/>
            <p:cNvSpPr>
              <a:spLocks noChangeShapeType="1"/>
            </p:cNvSpPr>
            <p:nvPr/>
          </p:nvSpPr>
          <p:spPr bwMode="auto">
            <a:xfrm>
              <a:off x="2880" y="1739"/>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9" name="Line 24"/>
            <p:cNvSpPr>
              <a:spLocks noChangeShapeType="1"/>
            </p:cNvSpPr>
            <p:nvPr/>
          </p:nvSpPr>
          <p:spPr bwMode="auto">
            <a:xfrm>
              <a:off x="2880" y="2105"/>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0" name="Line 25"/>
            <p:cNvSpPr>
              <a:spLocks noChangeShapeType="1"/>
            </p:cNvSpPr>
            <p:nvPr/>
          </p:nvSpPr>
          <p:spPr bwMode="auto">
            <a:xfrm>
              <a:off x="2880" y="2471"/>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1" name="Line 26"/>
            <p:cNvSpPr>
              <a:spLocks noChangeShapeType="1"/>
            </p:cNvSpPr>
            <p:nvPr/>
          </p:nvSpPr>
          <p:spPr bwMode="auto">
            <a:xfrm>
              <a:off x="2880" y="2837"/>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2" name="Line 27"/>
            <p:cNvSpPr>
              <a:spLocks noChangeShapeType="1"/>
            </p:cNvSpPr>
            <p:nvPr/>
          </p:nvSpPr>
          <p:spPr bwMode="auto">
            <a:xfrm>
              <a:off x="2880" y="3202"/>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3" name="Line 28"/>
            <p:cNvSpPr>
              <a:spLocks noChangeShapeType="1"/>
            </p:cNvSpPr>
            <p:nvPr/>
          </p:nvSpPr>
          <p:spPr bwMode="auto">
            <a:xfrm>
              <a:off x="2880" y="3568"/>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4" name="Line 29"/>
            <p:cNvSpPr>
              <a:spLocks noChangeShapeType="1"/>
            </p:cNvSpPr>
            <p:nvPr/>
          </p:nvSpPr>
          <p:spPr bwMode="auto">
            <a:xfrm>
              <a:off x="2880" y="1008"/>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5" name="Line 30"/>
            <p:cNvSpPr>
              <a:spLocks noChangeShapeType="1"/>
            </p:cNvSpPr>
            <p:nvPr/>
          </p:nvSpPr>
          <p:spPr bwMode="auto">
            <a:xfrm>
              <a:off x="4080" y="1008"/>
              <a:ext cx="0" cy="10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6" name="Line 31"/>
            <p:cNvSpPr>
              <a:spLocks noChangeShapeType="1"/>
            </p:cNvSpPr>
            <p:nvPr/>
          </p:nvSpPr>
          <p:spPr bwMode="auto">
            <a:xfrm>
              <a:off x="5280" y="1008"/>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09931" name="Line 33"/>
          <p:cNvSpPr>
            <a:spLocks noChangeShapeType="1"/>
          </p:cNvSpPr>
          <p:nvPr/>
        </p:nvSpPr>
        <p:spPr bwMode="auto">
          <a:xfrm>
            <a:off x="9994075" y="2039587"/>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32" name="Line 34"/>
          <p:cNvSpPr>
            <a:spLocks noChangeShapeType="1"/>
          </p:cNvSpPr>
          <p:nvPr/>
        </p:nvSpPr>
        <p:spPr bwMode="auto">
          <a:xfrm>
            <a:off x="9994075" y="3792187"/>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33" name="Line 35"/>
          <p:cNvSpPr>
            <a:spLocks noChangeShapeType="1"/>
          </p:cNvSpPr>
          <p:nvPr/>
        </p:nvSpPr>
        <p:spPr bwMode="auto">
          <a:xfrm flipV="1">
            <a:off x="10146475" y="203958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34" name="Line 36"/>
          <p:cNvSpPr>
            <a:spLocks noChangeShapeType="1"/>
          </p:cNvSpPr>
          <p:nvPr/>
        </p:nvSpPr>
        <p:spPr bwMode="auto">
          <a:xfrm>
            <a:off x="10146475" y="348738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35" name="Rectangle 37"/>
          <p:cNvSpPr>
            <a:spLocks noChangeArrowheads="1"/>
          </p:cNvSpPr>
          <p:nvPr/>
        </p:nvSpPr>
        <p:spPr bwMode="auto">
          <a:xfrm>
            <a:off x="9994075" y="2420587"/>
            <a:ext cx="45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a:t>12</a:t>
            </a:r>
            <a:endParaRPr lang="en-US" altLang="zh-CN" sz="1600"/>
          </a:p>
          <a:p>
            <a:pPr eaLnBrk="1" hangingPunct="1">
              <a:spcBef>
                <a:spcPct val="50000"/>
              </a:spcBef>
              <a:buFontTx/>
              <a:buNone/>
            </a:pPr>
            <a:r>
              <a:rPr lang="zh-CN" altLang="en-US" sz="1600"/>
              <a:t>字</a:t>
            </a:r>
            <a:endParaRPr lang="zh-CN" altLang="en-US" sz="1600"/>
          </a:p>
          <a:p>
            <a:pPr eaLnBrk="1" hangingPunct="1">
              <a:spcBef>
                <a:spcPct val="50000"/>
              </a:spcBef>
              <a:buFontTx/>
              <a:buNone/>
            </a:pPr>
            <a:r>
              <a:rPr lang="zh-CN" altLang="en-US" sz="1600"/>
              <a:t>节</a:t>
            </a:r>
            <a:endParaRPr lang="zh-CN" altLang="en-US" sz="1600"/>
          </a:p>
        </p:txBody>
      </p:sp>
      <p:sp>
        <p:nvSpPr>
          <p:cNvPr id="3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162694" y="848761"/>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endParaRPr lang="zh-CN" altLang="en-US" sz="3600" b="1" dirty="0">
              <a:solidFill>
                <a:schemeClr val="accent1"/>
              </a:solidFill>
              <a:latin typeface="+mn-lt"/>
              <a:ea typeface="+mn-ea"/>
              <a:cs typeface="+mn-ea"/>
            </a:endParaRPr>
          </a:p>
        </p:txBody>
      </p:sp>
      <p:sp>
        <p:nvSpPr>
          <p:cNvPr id="191490" name="Rectangle 3"/>
          <p:cNvSpPr>
            <a:spLocks noChangeArrowheads="1"/>
          </p:cNvSpPr>
          <p:nvPr/>
        </p:nvSpPr>
        <p:spPr bwMode="auto">
          <a:xfrm>
            <a:off x="2234190" y="1730375"/>
            <a:ext cx="39449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DNS</a:t>
            </a:r>
            <a:r>
              <a:rPr lang="zh-CN" altLang="en-US" sz="2400" dirty="0">
                <a:solidFill>
                  <a:schemeClr val="accent2"/>
                </a:solidFill>
              </a:rPr>
              <a:t>消息中问题部分的格式</a:t>
            </a:r>
            <a:endParaRPr lang="en-US" altLang="zh-CN" sz="2400" dirty="0">
              <a:solidFill>
                <a:schemeClr val="accent2"/>
              </a:solidFill>
            </a:endParaRPr>
          </a:p>
        </p:txBody>
      </p:sp>
      <p:sp>
        <p:nvSpPr>
          <p:cNvPr id="191491" name="Rectangle 4"/>
          <p:cNvSpPr>
            <a:spLocks noChangeArrowheads="1"/>
          </p:cNvSpPr>
          <p:nvPr/>
        </p:nvSpPr>
        <p:spPr bwMode="auto">
          <a:xfrm>
            <a:off x="2254827" y="4154488"/>
            <a:ext cx="81010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just">
              <a:spcBef>
                <a:spcPct val="0"/>
              </a:spcBef>
              <a:buNone/>
              <a:defRPr/>
            </a:pPr>
            <a:r>
              <a:rPr lang="zh-CN" altLang="en-US" sz="2400" dirty="0">
                <a:solidFill>
                  <a:schemeClr val="accent2"/>
                </a:solidFill>
              </a:rPr>
              <a:t>查询名示例：</a:t>
            </a:r>
            <a:endParaRPr lang="en-US" altLang="zh-CN" sz="2400" dirty="0">
              <a:solidFill>
                <a:schemeClr val="accent2"/>
              </a:solidFill>
            </a:endParaRPr>
          </a:p>
          <a:p>
            <a:pPr algn="just">
              <a:spcBef>
                <a:spcPct val="0"/>
              </a:spcBef>
              <a:buNone/>
              <a:defRPr/>
            </a:pPr>
            <a:r>
              <a:rPr lang="zh-CN" altLang="en-US" sz="2400" dirty="0">
                <a:solidFill>
                  <a:schemeClr val="accent2"/>
                </a:solidFill>
              </a:rPr>
              <a:t>例如：查询名为 </a:t>
            </a:r>
            <a:r>
              <a:rPr lang="en-US" altLang="zh-CN" sz="2400" dirty="0" err="1">
                <a:solidFill>
                  <a:schemeClr val="accent2"/>
                </a:solidFill>
              </a:rPr>
              <a:t>gemini.tuc.noao.edu</a:t>
            </a:r>
            <a:endParaRPr lang="zh-CN" altLang="en-US" sz="2400" dirty="0">
              <a:solidFill>
                <a:schemeClr val="accent2"/>
              </a:solidFill>
            </a:endParaRPr>
          </a:p>
        </p:txBody>
      </p:sp>
      <p:pic>
        <p:nvPicPr>
          <p:cNvPr id="211972" name="Picture 2" descr="http://blog.chinaunix.net/attachment/201203/2/24875436_1330680891pH6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8927" y="2178050"/>
            <a:ext cx="82486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3" name="Picture 4" descr="http://blog.chinaunix.net/attachment/201203/2/24875436_13306809015BE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952" y="5130800"/>
            <a:ext cx="82819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ChangeArrowheads="1"/>
          </p:cNvSpPr>
          <p:nvPr/>
        </p:nvSpPr>
        <p:spPr bwMode="auto">
          <a:xfrm>
            <a:off x="2208213" y="4143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34821" name="Rectangle 3"/>
          <p:cNvSpPr>
            <a:spLocks noChangeArrowheads="1"/>
          </p:cNvSpPr>
          <p:nvPr/>
        </p:nvSpPr>
        <p:spPr bwMode="auto">
          <a:xfrm>
            <a:off x="2063750" y="155733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zh-CN" altLang="en-US" sz="3200" b="1">
              <a:latin typeface="+mn-lt"/>
              <a:ea typeface="+mn-ea"/>
              <a:cs typeface="+mn-ea"/>
              <a:sym typeface="+mn-lt"/>
            </a:endParaRPr>
          </a:p>
        </p:txBody>
      </p:sp>
      <p:pic>
        <p:nvPicPr>
          <p:cNvPr id="34822"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877707" y="1414635"/>
            <a:ext cx="6436586" cy="482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8" name="矩形 7"/>
          <p:cNvSpPr/>
          <p:nvPr/>
        </p:nvSpPr>
        <p:spPr>
          <a:xfrm>
            <a:off x="3847333" y="650891"/>
            <a:ext cx="4544835" cy="646331"/>
          </a:xfrm>
          <a:prstGeom prst="rect">
            <a:avLst/>
          </a:prstGeom>
        </p:spPr>
        <p:txBody>
          <a:bodyPr wrap="none">
            <a:spAutoFit/>
          </a:bodyPr>
          <a:lstStyle/>
          <a:p>
            <a:pPr algn="ctr"/>
            <a:r>
              <a:rPr lang="zh-CN" altLang="en-US" sz="3600" b="1" dirty="0">
                <a:solidFill>
                  <a:schemeClr val="accent1"/>
                </a:solidFill>
                <a:cs typeface="+mn-ea"/>
                <a:sym typeface="+mn-lt"/>
              </a:rPr>
              <a:t>区块链</a:t>
            </a:r>
            <a:r>
              <a:rPr lang="en-US" altLang="zh-CN" sz="3600" b="1" dirty="0">
                <a:solidFill>
                  <a:schemeClr val="accent1"/>
                </a:solidFill>
                <a:cs typeface="+mn-ea"/>
                <a:sym typeface="+mn-lt"/>
              </a:rPr>
              <a:t>&amp;</a:t>
            </a:r>
            <a:r>
              <a:rPr lang="zh-CN" altLang="en-US" sz="3600" b="1" dirty="0">
                <a:solidFill>
                  <a:schemeClr val="accent1"/>
                </a:solidFill>
                <a:cs typeface="+mn-ea"/>
                <a:sym typeface="+mn-lt"/>
              </a:rPr>
              <a:t>比特币</a:t>
            </a:r>
            <a:r>
              <a:rPr lang="en-US" altLang="zh-CN" sz="3600" b="1" dirty="0">
                <a:solidFill>
                  <a:schemeClr val="accent1"/>
                </a:solidFill>
                <a:cs typeface="+mn-ea"/>
                <a:sym typeface="+mn-lt"/>
              </a:rPr>
              <a:t>&amp;……</a:t>
            </a:r>
            <a:endParaRPr lang="en-US" altLang="zh-CN" sz="3600" b="1" dirty="0">
              <a:solidFill>
                <a:schemeClr val="accent1"/>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4822"/>
                                        </p:tgtEl>
                                        <p:attrNameLst>
                                          <p:attrName>style.visibility</p:attrName>
                                        </p:attrNameLst>
                                      </p:cBhvr>
                                      <p:to>
                                        <p:strVal val="visible"/>
                                      </p:to>
                                    </p:set>
                                    <p:anim calcmode="lin" valueType="num">
                                      <p:cBhvr>
                                        <p:cTn id="18" dur="500" fill="hold"/>
                                        <p:tgtEl>
                                          <p:spTgt spid="34822"/>
                                        </p:tgtEl>
                                        <p:attrNameLst>
                                          <p:attrName>ppt_w</p:attrName>
                                        </p:attrNameLst>
                                      </p:cBhvr>
                                      <p:tavLst>
                                        <p:tav tm="0">
                                          <p:val>
                                            <p:fltVal val="0"/>
                                          </p:val>
                                        </p:tav>
                                        <p:tav tm="100000">
                                          <p:val>
                                            <p:strVal val="#ppt_w"/>
                                          </p:val>
                                        </p:tav>
                                      </p:tavLst>
                                    </p:anim>
                                    <p:anim calcmode="lin" valueType="num">
                                      <p:cBhvr>
                                        <p:cTn id="19" dur="500" fill="hold"/>
                                        <p:tgtEl>
                                          <p:spTgt spid="34822"/>
                                        </p:tgtEl>
                                        <p:attrNameLst>
                                          <p:attrName>ppt_h</p:attrName>
                                        </p:attrNameLst>
                                      </p:cBhvr>
                                      <p:tavLst>
                                        <p:tav tm="0">
                                          <p:val>
                                            <p:fltVal val="0"/>
                                          </p:val>
                                        </p:tav>
                                        <p:tav tm="100000">
                                          <p:val>
                                            <p:strVal val="#ppt_h"/>
                                          </p:val>
                                        </p:tav>
                                      </p:tavLst>
                                    </p:anim>
                                    <p:animEffect transition="in" filter="fade">
                                      <p:cBhvr>
                                        <p:cTn id="20"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4"/>
          <p:cNvSpPr>
            <a:spLocks noChangeArrowheads="1"/>
          </p:cNvSpPr>
          <p:nvPr/>
        </p:nvSpPr>
        <p:spPr bwMode="auto">
          <a:xfrm>
            <a:off x="1969325" y="1711531"/>
            <a:ext cx="8101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800" dirty="0">
                <a:solidFill>
                  <a:schemeClr val="accent2"/>
                </a:solidFill>
              </a:rPr>
              <a:t>DNS</a:t>
            </a:r>
            <a:r>
              <a:rPr lang="zh-CN" altLang="en-US" sz="2800" dirty="0">
                <a:solidFill>
                  <a:schemeClr val="accent2"/>
                </a:solidFill>
              </a:rPr>
              <a:t>消息中回答、权威、附加部分的格式（类同</a:t>
            </a:r>
            <a:r>
              <a:rPr lang="en-US" altLang="zh-CN" sz="2800" dirty="0">
                <a:solidFill>
                  <a:schemeClr val="accent2"/>
                </a:solidFill>
              </a:rPr>
              <a:t>DNS</a:t>
            </a:r>
            <a:r>
              <a:rPr lang="zh-CN" altLang="en-US" sz="2800" dirty="0">
                <a:solidFill>
                  <a:schemeClr val="accent2"/>
                </a:solidFill>
              </a:rPr>
              <a:t>数据库记录中的</a:t>
            </a:r>
            <a:r>
              <a:rPr lang="en-US" altLang="zh-CN" sz="2800" dirty="0">
                <a:solidFill>
                  <a:schemeClr val="accent2"/>
                </a:solidFill>
              </a:rPr>
              <a:t>RR</a:t>
            </a:r>
            <a:r>
              <a:rPr lang="zh-CN" altLang="en-US" sz="2800" dirty="0">
                <a:solidFill>
                  <a:schemeClr val="accent2"/>
                </a:solidFill>
              </a:rPr>
              <a:t>）</a:t>
            </a:r>
            <a:endParaRPr lang="zh-CN" altLang="en-US" sz="2800" dirty="0">
              <a:solidFill>
                <a:schemeClr val="accent2"/>
              </a:solidFill>
            </a:endParaRPr>
          </a:p>
        </p:txBody>
      </p:sp>
      <p:pic>
        <p:nvPicPr>
          <p:cNvPr id="214019" name="Picture 2" descr="http://blog.chinaunix.net/attachment/201203/2/24875436_1330681118R6wj.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5525" y="2816431"/>
            <a:ext cx="8297863"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4162694" y="848761"/>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endParaRPr lang="zh-CN" altLang="en-US" sz="3600" b="1" dirty="0">
              <a:solidFill>
                <a:schemeClr val="accent1"/>
              </a:solidFill>
              <a:latin typeface="+mn-lt"/>
              <a:ea typeface="+mn-ea"/>
              <a:cs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686295" y="1039014"/>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endParaRPr lang="zh-CN" altLang="en-US" sz="3600" b="1" dirty="0">
              <a:solidFill>
                <a:schemeClr val="accent1"/>
              </a:solidFill>
              <a:latin typeface="+mn-lt"/>
              <a:ea typeface="+mn-ea"/>
              <a:cs typeface="+mn-ea"/>
            </a:endParaRPr>
          </a:p>
        </p:txBody>
      </p:sp>
      <p:sp>
        <p:nvSpPr>
          <p:cNvPr id="195586" name="Rectangle 4"/>
          <p:cNvSpPr>
            <a:spLocks noChangeArrowheads="1"/>
          </p:cNvSpPr>
          <p:nvPr/>
        </p:nvSpPr>
        <p:spPr bwMode="auto">
          <a:xfrm>
            <a:off x="1828800" y="2286000"/>
            <a:ext cx="28035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800" dirty="0">
                <a:solidFill>
                  <a:schemeClr val="accent2"/>
                </a:solidFill>
              </a:rPr>
              <a:t>DNS</a:t>
            </a:r>
            <a:r>
              <a:rPr lang="zh-CN" altLang="en-US" sz="2800" dirty="0">
                <a:solidFill>
                  <a:schemeClr val="accent2"/>
                </a:solidFill>
              </a:rPr>
              <a:t>消息中回答、权威、附加部分的格式示例（用</a:t>
            </a:r>
            <a:r>
              <a:rPr lang="en-US" altLang="zh-CN" sz="2800" dirty="0" err="1">
                <a:solidFill>
                  <a:schemeClr val="accent2"/>
                </a:solidFill>
              </a:rPr>
              <a:t>wireshark</a:t>
            </a:r>
            <a:r>
              <a:rPr lang="zh-CN" altLang="en-US" sz="2800" dirty="0">
                <a:solidFill>
                  <a:schemeClr val="accent2"/>
                </a:solidFill>
              </a:rPr>
              <a:t>抓包得到）：</a:t>
            </a:r>
            <a:endParaRPr lang="zh-CN" altLang="en-US" sz="2800" dirty="0">
              <a:solidFill>
                <a:schemeClr val="accent2"/>
              </a:solidFill>
            </a:endParaRPr>
          </a:p>
        </p:txBody>
      </p:sp>
      <p:pic>
        <p:nvPicPr>
          <p:cNvPr id="216067" name="Picture 2" descr="http://blog.chinaunix.net/attachment/201203/2/24875436_1330680964bkn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3458" y="860783"/>
            <a:ext cx="5846037" cy="546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582389" y="999507"/>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endParaRPr lang="zh-CN" altLang="en-US" sz="3600" b="1" dirty="0">
              <a:solidFill>
                <a:schemeClr val="accent1"/>
              </a:solidFill>
              <a:latin typeface="+mn-lt"/>
              <a:ea typeface="+mn-ea"/>
              <a:cs typeface="+mn-ea"/>
            </a:endParaRPr>
          </a:p>
        </p:txBody>
      </p:sp>
      <p:sp>
        <p:nvSpPr>
          <p:cNvPr id="8" name="Rectangle 3"/>
          <p:cNvSpPr txBox="1">
            <a:spLocks noChangeArrowheads="1"/>
          </p:cNvSpPr>
          <p:nvPr/>
        </p:nvSpPr>
        <p:spPr>
          <a:xfrm>
            <a:off x="1066800" y="2133600"/>
            <a:ext cx="10439400" cy="38862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zh-CN" altLang="en-US" sz="2800" dirty="0"/>
              <a:t>例子：刚刚创建一个“网络乌托邦”公司</a:t>
            </a:r>
            <a:endParaRPr lang="zh-CN" altLang="en-US" sz="2800" dirty="0"/>
          </a:p>
          <a:p>
            <a:pPr>
              <a:defRPr/>
            </a:pPr>
            <a:r>
              <a:rPr lang="zh-CN" altLang="en-US" sz="2800" dirty="0"/>
              <a:t>如果你想在注册登记机构注册你的域名</a:t>
            </a:r>
            <a:r>
              <a:rPr lang="en-US" altLang="zh-CN" sz="2800" dirty="0" err="1"/>
              <a:t>network.com</a:t>
            </a:r>
            <a:r>
              <a:rPr lang="zh-CN" altLang="en-US" sz="2800" dirty="0"/>
              <a:t>，则</a:t>
            </a:r>
            <a:endParaRPr lang="zh-CN" altLang="en-US" sz="2800" dirty="0"/>
          </a:p>
          <a:p>
            <a:pPr lvl="1">
              <a:defRPr/>
            </a:pPr>
            <a:r>
              <a:rPr lang="zh-CN" altLang="en-US" sz="2800" dirty="0"/>
              <a:t>需要提供你自己的基本权威</a:t>
            </a:r>
            <a:r>
              <a:rPr lang="en-US" altLang="zh-CN" sz="2800" dirty="0"/>
              <a:t>DNS</a:t>
            </a:r>
            <a:r>
              <a:rPr lang="zh-CN" altLang="en-US" sz="2800" dirty="0"/>
              <a:t>服务器和辅助权威</a:t>
            </a:r>
            <a:r>
              <a:rPr lang="en-US" altLang="zh-CN" sz="2800" dirty="0"/>
              <a:t>DNS</a:t>
            </a:r>
            <a:r>
              <a:rPr lang="zh-CN" altLang="en-US" sz="2800" dirty="0"/>
              <a:t>服务器的名字和</a:t>
            </a:r>
            <a:r>
              <a:rPr lang="en-US" altLang="zh-CN" sz="2800" dirty="0"/>
              <a:t>IP</a:t>
            </a:r>
            <a:r>
              <a:rPr lang="zh-CN" altLang="en-US" sz="2800" dirty="0"/>
              <a:t>地址</a:t>
            </a:r>
            <a:endParaRPr lang="zh-CN" altLang="en-US" sz="2800" dirty="0"/>
          </a:p>
          <a:p>
            <a:pPr lvl="1">
              <a:defRPr/>
            </a:pPr>
            <a:r>
              <a:rPr lang="zh-CN" altLang="en-US" sz="2800" dirty="0"/>
              <a:t>该注册登记机构将下列两条资源记录插入注册机构的</a:t>
            </a:r>
            <a:r>
              <a:rPr lang="en-US" altLang="zh-CN" sz="2800" dirty="0"/>
              <a:t>DNS</a:t>
            </a:r>
            <a:r>
              <a:rPr lang="zh-CN" altLang="en-US" sz="2800" dirty="0"/>
              <a:t>系统中：</a:t>
            </a:r>
            <a:endParaRPr lang="zh-CN" altLang="en-US" sz="2800" dirty="0"/>
          </a:p>
          <a:p>
            <a:pPr lvl="1">
              <a:buFont typeface="Wingdings" panose="05000000000000000000" pitchFamily="2" charset="2"/>
              <a:buNone/>
              <a:defRPr/>
            </a:pPr>
            <a:r>
              <a:rPr lang="en-US" altLang="zh-CN" sz="2800" dirty="0">
                <a:solidFill>
                  <a:schemeClr val="accent2"/>
                </a:solidFill>
              </a:rPr>
              <a:t>(</a:t>
            </a:r>
            <a:r>
              <a:rPr lang="en-US" altLang="zh-CN" sz="2800" dirty="0" err="1">
                <a:solidFill>
                  <a:schemeClr val="accent2"/>
                </a:solidFill>
              </a:rPr>
              <a:t>network.com</a:t>
            </a:r>
            <a:r>
              <a:rPr lang="en-US" altLang="zh-CN" sz="2800" dirty="0">
                <a:solidFill>
                  <a:schemeClr val="accent2"/>
                </a:solidFill>
              </a:rPr>
              <a:t>, dns1.network.com, NS)</a:t>
            </a:r>
            <a:endParaRPr lang="en-US" altLang="zh-CN" sz="2800" dirty="0">
              <a:solidFill>
                <a:schemeClr val="accent2"/>
              </a:solidFill>
            </a:endParaRPr>
          </a:p>
          <a:p>
            <a:pPr lvl="1">
              <a:buFont typeface="Wingdings" panose="05000000000000000000" pitchFamily="2" charset="2"/>
              <a:buNone/>
              <a:defRPr/>
            </a:pPr>
            <a:r>
              <a:rPr lang="en-US" altLang="zh-CN" sz="2800" dirty="0">
                <a:solidFill>
                  <a:schemeClr val="accent2"/>
                </a:solidFill>
              </a:rPr>
              <a:t>(dns1.network.com, 212.212.212.1, A)</a:t>
            </a:r>
            <a:endParaRPr lang="en-US" altLang="zh-CN" sz="2800" dirty="0">
              <a:solidFill>
                <a:schemeClr val="accent2"/>
              </a:solidFill>
            </a:endParaRPr>
          </a:p>
          <a:p>
            <a:pPr>
              <a:lnSpc>
                <a:spcPct val="80000"/>
              </a:lnSpc>
              <a:defRPr/>
            </a:pPr>
            <a:endParaRPr lang="zh-CN" altLang="en-US" sz="2400" dirty="0">
              <a:solidFill>
                <a:srgbClr val="FF0000"/>
              </a:solidFill>
            </a:endParaRPr>
          </a:p>
        </p:txBody>
      </p:sp>
      <p:sp>
        <p:nvSpPr>
          <p:cNvPr id="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962400" y="1047008"/>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endParaRPr lang="zh-CN" altLang="en-US" sz="3600" b="1" dirty="0">
              <a:solidFill>
                <a:schemeClr val="accent1"/>
              </a:solidFill>
              <a:latin typeface="+mn-lt"/>
              <a:ea typeface="+mn-ea"/>
              <a:cs typeface="+mn-ea"/>
            </a:endParaRPr>
          </a:p>
        </p:txBody>
      </p:sp>
      <p:sp>
        <p:nvSpPr>
          <p:cNvPr id="4" name="Rectangle 3"/>
          <p:cNvSpPr txBox="1">
            <a:spLocks noChangeArrowheads="1"/>
          </p:cNvSpPr>
          <p:nvPr/>
        </p:nvSpPr>
        <p:spPr>
          <a:xfrm>
            <a:off x="1143000" y="2286000"/>
            <a:ext cx="10363200" cy="36576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800" dirty="0"/>
              <a:t>如果你想建立一个网站，则可以将网址</a:t>
            </a:r>
            <a:r>
              <a:rPr lang="en-US" altLang="zh-CN" sz="2800" dirty="0" err="1"/>
              <a:t>www.network.com</a:t>
            </a:r>
            <a:r>
              <a:rPr lang="zh-CN" altLang="en-US" sz="2800" dirty="0"/>
              <a:t>以类型</a:t>
            </a:r>
            <a:r>
              <a:rPr lang="en-US" altLang="zh-CN" sz="2800" dirty="0"/>
              <a:t>A</a:t>
            </a:r>
            <a:r>
              <a:rPr lang="zh-CN" altLang="en-US" sz="2800" dirty="0"/>
              <a:t>的方式记录到你的权威</a:t>
            </a:r>
            <a:r>
              <a:rPr lang="en-US" altLang="zh-CN" sz="2800" dirty="0"/>
              <a:t>DNS</a:t>
            </a:r>
            <a:r>
              <a:rPr lang="zh-CN" altLang="en-US" sz="2800" dirty="0"/>
              <a:t>服务器</a:t>
            </a:r>
            <a:r>
              <a:rPr lang="en-US" altLang="zh-CN" sz="2800" dirty="0"/>
              <a:t>dns1.network.com</a:t>
            </a:r>
            <a:r>
              <a:rPr lang="zh-CN" altLang="en-US" sz="2800" dirty="0"/>
              <a:t>中。</a:t>
            </a:r>
            <a:endParaRPr lang="zh-CN" altLang="en-US" sz="2800" dirty="0"/>
          </a:p>
          <a:p>
            <a:pPr>
              <a:lnSpc>
                <a:spcPct val="150000"/>
              </a:lnSpc>
            </a:pPr>
            <a:r>
              <a:rPr lang="zh-CN" altLang="en-US" sz="2800" dirty="0"/>
              <a:t>如果你想建一个邮件服务器，则可以将</a:t>
            </a:r>
            <a:r>
              <a:rPr lang="en-US" altLang="zh-CN" sz="2800" dirty="0" err="1"/>
              <a:t>mail.network.com</a:t>
            </a:r>
            <a:r>
              <a:rPr lang="zh-CN" altLang="en-US" sz="2800" dirty="0"/>
              <a:t>以类型</a:t>
            </a:r>
            <a:r>
              <a:rPr lang="en-US" altLang="zh-CN" sz="2800" dirty="0"/>
              <a:t>MX</a:t>
            </a:r>
            <a:r>
              <a:rPr lang="zh-CN" altLang="en-US" sz="2800" dirty="0"/>
              <a:t>的方式记录到你的权威</a:t>
            </a:r>
            <a:r>
              <a:rPr lang="en-US" altLang="zh-CN" sz="2800" dirty="0"/>
              <a:t>DNS</a:t>
            </a:r>
            <a:r>
              <a:rPr lang="zh-CN" altLang="en-US" sz="2800" dirty="0"/>
              <a:t>服务器</a:t>
            </a:r>
            <a:r>
              <a:rPr lang="en-US" altLang="zh-CN" sz="2800" dirty="0"/>
              <a:t>dns1.network.com</a:t>
            </a:r>
            <a:r>
              <a:rPr lang="zh-CN" altLang="en-US" sz="2800" dirty="0"/>
              <a:t>中。</a:t>
            </a:r>
            <a:endParaRPr lang="zh-CN" altLang="en-US" sz="2800" dirty="0"/>
          </a:p>
          <a:p>
            <a:pPr>
              <a:lnSpc>
                <a:spcPct val="150000"/>
              </a:lnSpc>
            </a:pPr>
            <a:r>
              <a:rPr lang="zh-CN" altLang="en-US" sz="2800" dirty="0">
                <a:solidFill>
                  <a:schemeClr val="accent2"/>
                </a:solidFill>
              </a:rPr>
              <a:t>人们怎样得到你的</a:t>
            </a:r>
            <a:r>
              <a:rPr lang="en-US" altLang="zh-CN" sz="2800" dirty="0">
                <a:solidFill>
                  <a:schemeClr val="accent2"/>
                </a:solidFill>
              </a:rPr>
              <a:t>Web</a:t>
            </a:r>
            <a:r>
              <a:rPr lang="zh-CN" altLang="en-US" sz="2800" dirty="0">
                <a:solidFill>
                  <a:schemeClr val="accent2"/>
                </a:solidFill>
              </a:rPr>
              <a:t>站点的</a:t>
            </a:r>
            <a:r>
              <a:rPr lang="en-US" altLang="zh-CN" sz="2800" dirty="0">
                <a:solidFill>
                  <a:schemeClr val="accent2"/>
                </a:solidFill>
              </a:rPr>
              <a:t>IP</a:t>
            </a:r>
            <a:r>
              <a:rPr lang="zh-CN" altLang="en-US" sz="2800" dirty="0">
                <a:solidFill>
                  <a:schemeClr val="accent2"/>
                </a:solidFill>
              </a:rPr>
              <a:t>地址呢？</a:t>
            </a:r>
            <a:endParaRPr lang="zh-CN" altLang="en-US" sz="2800" dirty="0">
              <a:solidFill>
                <a:schemeClr val="accent2"/>
              </a:solidFill>
            </a:endParaRPr>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334987" y="735281"/>
            <a:ext cx="8229600" cy="9223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dirty="0">
                <a:solidFill>
                  <a:schemeClr val="accent1"/>
                </a:solidFill>
                <a:latin typeface="+mn-lt"/>
                <a:ea typeface="+mn-ea"/>
                <a:cs typeface="+mn-ea"/>
              </a:rPr>
              <a:t>演示：</a:t>
            </a:r>
            <a:r>
              <a:rPr lang="en-US" altLang="zh-CN" sz="3600" b="1" dirty="0" err="1">
                <a:solidFill>
                  <a:schemeClr val="accent1"/>
                </a:solidFill>
                <a:latin typeface="+mn-lt"/>
                <a:ea typeface="+mn-ea"/>
                <a:cs typeface="+mn-ea"/>
              </a:rPr>
              <a:t>nslookup</a:t>
            </a:r>
            <a:r>
              <a:rPr lang="zh-CN" altLang="en-US" sz="3600" b="1" dirty="0">
                <a:solidFill>
                  <a:schemeClr val="accent1"/>
                </a:solidFill>
                <a:latin typeface="+mn-lt"/>
                <a:ea typeface="+mn-ea"/>
                <a:cs typeface="+mn-ea"/>
              </a:rPr>
              <a:t>程序的使用</a:t>
            </a:r>
            <a:endParaRPr lang="zh-CN" altLang="en-US" sz="3600" b="1" dirty="0">
              <a:solidFill>
                <a:schemeClr val="accent1"/>
              </a:solidFill>
              <a:latin typeface="+mn-lt"/>
              <a:ea typeface="+mn-ea"/>
              <a:cs typeface="+mn-ea"/>
            </a:endParaRPr>
          </a:p>
        </p:txBody>
      </p:sp>
      <p:pic>
        <p:nvPicPr>
          <p:cNvPr id="8" name="Picture 1" descr="C:\Users\lancome\AppData\Roaming\Tencent\Users\939104\QQ\WinTemp\RichOle\3`5)R76~3YYG7]Y5$5`TYE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0706" y="1505270"/>
            <a:ext cx="6781800"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924302" y="1104405"/>
            <a:ext cx="3447803" cy="971819"/>
          </a:xfrm>
        </p:spPr>
        <p:txBody>
          <a:bodyPr/>
          <a:lstStyle/>
          <a:p>
            <a:pPr>
              <a:defRPr/>
            </a:pPr>
            <a:r>
              <a:rPr lang="en-US" altLang="zh-CN" sz="3600" b="1">
                <a:solidFill>
                  <a:schemeClr val="accent1"/>
                </a:solidFill>
                <a:latin typeface="+mn-lt"/>
                <a:ea typeface="+mn-ea"/>
                <a:cs typeface="+mn-ea"/>
              </a:rPr>
              <a:t>DNS</a:t>
            </a:r>
            <a:r>
              <a:rPr lang="zh-CN" altLang="en-US" sz="3600" b="1" dirty="0">
                <a:solidFill>
                  <a:schemeClr val="accent1"/>
                </a:solidFill>
                <a:latin typeface="+mn-lt"/>
                <a:ea typeface="+mn-ea"/>
                <a:cs typeface="+mn-ea"/>
              </a:rPr>
              <a:t>攻击</a:t>
            </a:r>
            <a:endParaRPr lang="zh-CN" altLang="en-US" sz="3600" b="1" dirty="0">
              <a:solidFill>
                <a:schemeClr val="accent1"/>
              </a:solidFill>
              <a:latin typeface="+mn-lt"/>
              <a:ea typeface="+mn-ea"/>
              <a:cs typeface="+mn-ea"/>
            </a:endParaRPr>
          </a:p>
        </p:txBody>
      </p:sp>
      <p:sp>
        <p:nvSpPr>
          <p:cNvPr id="5" name="Rectangle 3"/>
          <p:cNvSpPr txBox="1">
            <a:spLocks noChangeArrowheads="1"/>
          </p:cNvSpPr>
          <p:nvPr/>
        </p:nvSpPr>
        <p:spPr>
          <a:xfrm>
            <a:off x="1402278" y="2076224"/>
            <a:ext cx="9677400"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dirty="0">
                <a:cs typeface="Times New Roman" panose="02020603050405020304" charset="0"/>
              </a:rPr>
              <a:t>DDoS</a:t>
            </a:r>
            <a:r>
              <a:rPr lang="zh-CN" altLang="en-US" sz="2800" dirty="0">
                <a:cs typeface="Times New Roman" panose="02020603050405020304" charset="0"/>
              </a:rPr>
              <a:t>攻击：对根域名服务器或顶级域名服务器发起拒绝服务攻击</a:t>
            </a:r>
            <a:endParaRPr lang="en-US" altLang="zh-CN" sz="2800" dirty="0">
              <a:cs typeface="Times New Roman" panose="02020603050405020304" charset="0"/>
            </a:endParaRPr>
          </a:p>
          <a:p>
            <a:pPr>
              <a:lnSpc>
                <a:spcPct val="100000"/>
              </a:lnSpc>
            </a:pPr>
            <a:r>
              <a:rPr lang="zh-CN" altLang="en-US" sz="2800" dirty="0">
                <a:cs typeface="Times New Roman" panose="02020603050405020304" charset="0"/>
              </a:rPr>
              <a:t>重定向攻击：中间人攻击、</a:t>
            </a:r>
            <a:r>
              <a:rPr lang="en-US" altLang="zh-CN" sz="2800" dirty="0">
                <a:cs typeface="Times New Roman" panose="02020603050405020304" charset="0"/>
              </a:rPr>
              <a:t>DNS</a:t>
            </a:r>
            <a:r>
              <a:rPr lang="zh-CN" altLang="en-US" sz="2800" dirty="0">
                <a:cs typeface="Times New Roman" panose="02020603050405020304" charset="0"/>
              </a:rPr>
              <a:t>中毒攻击（发送欺骗的域名解析结果给</a:t>
            </a:r>
            <a:r>
              <a:rPr lang="en-US" altLang="zh-CN" sz="2800" dirty="0">
                <a:cs typeface="Times New Roman" panose="02020603050405020304" charset="0"/>
              </a:rPr>
              <a:t>DNS</a:t>
            </a:r>
            <a:r>
              <a:rPr lang="zh-CN" altLang="en-US" sz="2800" dirty="0">
                <a:cs typeface="Times New Roman" panose="02020603050405020304" charset="0"/>
              </a:rPr>
              <a:t>服务器）</a:t>
            </a:r>
            <a:endParaRPr lang="zh-CN" altLang="en-US" sz="2800" dirty="0">
              <a:cs typeface="Times New Roman" panose="02020603050405020304" charset="0"/>
            </a:endParaRPr>
          </a:p>
          <a:p>
            <a:pPr>
              <a:lnSpc>
                <a:spcPct val="100000"/>
              </a:lnSpc>
            </a:pPr>
            <a:r>
              <a:rPr lang="zh-CN" altLang="en-US" sz="2800" dirty="0">
                <a:cs typeface="Times New Roman" panose="02020603050405020304" charset="0"/>
              </a:rPr>
              <a:t>利用</a:t>
            </a:r>
            <a:r>
              <a:rPr lang="en-US" altLang="zh-CN" sz="2800" dirty="0">
                <a:cs typeface="Times New Roman" panose="02020603050405020304" charset="0"/>
              </a:rPr>
              <a:t>DNS</a:t>
            </a:r>
            <a:r>
              <a:rPr lang="zh-CN" altLang="en-US" sz="2800" dirty="0">
                <a:cs typeface="Times New Roman" panose="02020603050405020304" charset="0"/>
              </a:rPr>
              <a:t>实现</a:t>
            </a:r>
            <a:r>
              <a:rPr lang="en-US" altLang="zh-CN" sz="2800" dirty="0">
                <a:cs typeface="Times New Roman" panose="02020603050405020304" charset="0"/>
              </a:rPr>
              <a:t>DDoS</a:t>
            </a:r>
            <a:r>
              <a:rPr lang="zh-CN" altLang="en-US" sz="2800" dirty="0">
                <a:cs typeface="Times New Roman" panose="02020603050405020304" charset="0"/>
              </a:rPr>
              <a:t>攻击：</a:t>
            </a:r>
            <a:r>
              <a:rPr lang="en-US" altLang="zh-CN" sz="2800" dirty="0"/>
              <a:t> </a:t>
            </a:r>
            <a:r>
              <a:rPr lang="en-US" altLang="en-US" sz="2800" dirty="0">
                <a:cs typeface="Times New Roman" panose="02020603050405020304" charset="0"/>
              </a:rPr>
              <a:t>DNS</a:t>
            </a:r>
            <a:r>
              <a:rPr lang="zh-CN" altLang="en-US" sz="2800" dirty="0">
                <a:cs typeface="Times New Roman" panose="02020603050405020304" charset="0"/>
              </a:rPr>
              <a:t>反弹式拒绝服务攻击</a:t>
            </a:r>
            <a:r>
              <a:rPr lang="en-US" altLang="zh-CN" sz="2800" dirty="0">
                <a:cs typeface="Times New Roman" panose="02020603050405020304" charset="0"/>
              </a:rPr>
              <a:t>(</a:t>
            </a:r>
            <a:r>
              <a:rPr lang="en-US" altLang="en-US" sz="2800" dirty="0">
                <a:cs typeface="Times New Roman" panose="02020603050405020304" charset="0"/>
              </a:rPr>
              <a:t>DNS reflector attacks，</a:t>
            </a:r>
            <a:r>
              <a:rPr lang="zh-CN" altLang="en-US" sz="2800" dirty="0">
                <a:cs typeface="Times New Roman" panose="02020603050405020304" charset="0"/>
              </a:rPr>
              <a:t>又称</a:t>
            </a:r>
            <a:r>
              <a:rPr lang="en-US" altLang="en-US" sz="2800" dirty="0">
                <a:cs typeface="Times New Roman" panose="02020603050405020304" charset="0"/>
              </a:rPr>
              <a:t>DNS amplification attacks)</a:t>
            </a:r>
            <a:r>
              <a:rPr lang="zh-CN" altLang="en-US" sz="2800" dirty="0">
                <a:cs typeface="Times New Roman" panose="02020603050405020304" charset="0"/>
              </a:rPr>
              <a:t>。伪造客户地址向大量的</a:t>
            </a:r>
            <a:r>
              <a:rPr lang="en-US" altLang="zh-CN" sz="2800" dirty="0" err="1">
                <a:cs typeface="Times New Roman" panose="02020603050405020304" charset="0"/>
              </a:rPr>
              <a:t>dns</a:t>
            </a:r>
            <a:r>
              <a:rPr lang="zh-CN" altLang="en-US" sz="2800" dirty="0">
                <a:cs typeface="Times New Roman" panose="02020603050405020304" charset="0"/>
              </a:rPr>
              <a:t>服务器发出请求，导致客户无法访问</a:t>
            </a:r>
            <a:r>
              <a:rPr lang="en-US" altLang="zh-CN" sz="2800" dirty="0" err="1">
                <a:cs typeface="Times New Roman" panose="02020603050405020304" charset="0"/>
              </a:rPr>
              <a:t>dns</a:t>
            </a:r>
            <a:r>
              <a:rPr lang="zh-CN" altLang="en-US" sz="2800" dirty="0">
                <a:cs typeface="Times New Roman" panose="02020603050405020304" charset="0"/>
              </a:rPr>
              <a:t>服务器进行域名解析。</a:t>
            </a:r>
            <a:endParaRPr lang="zh-CN" altLang="en-US" sz="2800" dirty="0">
              <a:cs typeface="Times New Roman" panose="02020603050405020304" charset="0"/>
            </a:endParaRPr>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2128a8c-3440-4571-bedf-8942cb5465c0"/>
          <p:cNvGrpSpPr>
            <a:grpSpLocks noChangeAspect="1"/>
          </p:cNvGrpSpPr>
          <p:nvPr/>
        </p:nvGrpSpPr>
        <p:grpSpPr>
          <a:xfrm>
            <a:off x="0" y="1728682"/>
            <a:ext cx="10051150" cy="4068008"/>
            <a:chOff x="0" y="1728682"/>
            <a:chExt cx="10051150" cy="4068008"/>
          </a:xfrm>
        </p:grpSpPr>
        <p:sp>
          <p:nvSpPr>
            <p:cNvPr id="4" name="矩形: 圆角 3"/>
            <p:cNvSpPr/>
            <p:nvPr/>
          </p:nvSpPr>
          <p:spPr>
            <a:xfrm>
              <a:off x="1" y="1728682"/>
              <a:ext cx="4297030" cy="4068007"/>
            </a:xfrm>
            <a:prstGeom prst="roundRect">
              <a:avLst>
                <a:gd name="adj" fmla="val 0"/>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cs typeface="+mn-ea"/>
                <a:sym typeface="+mn-lt"/>
              </a:endParaRPr>
            </a:p>
          </p:txBody>
        </p:sp>
        <p:cxnSp>
          <p:nvCxnSpPr>
            <p:cNvPr id="5" name="直接连接符 4"/>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8" name="弧形 7"/>
            <p:cNvSpPr/>
            <p:nvPr/>
          </p:nvSpPr>
          <p:spPr>
            <a:xfrm>
              <a:off x="2313719" y="1778194"/>
              <a:ext cx="4018496" cy="4018496"/>
            </a:xfrm>
            <a:prstGeom prst="arc">
              <a:avLst>
                <a:gd name="adj1" fmla="val 16196982"/>
                <a:gd name="adj2" fmla="val 5380091"/>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355" indent="-300355" algn="ctr" fontAlgn="base">
                <a:spcBef>
                  <a:spcPct val="0"/>
                </a:spcBef>
                <a:spcAft>
                  <a:spcPct val="0"/>
                </a:spcAft>
              </a:pPr>
              <a:endParaRPr lang="en-US" sz="1600" kern="0">
                <a:solidFill>
                  <a:prstClr val="black"/>
                </a:solidFill>
                <a:cs typeface="+mn-ea"/>
                <a:sym typeface="+mn-lt"/>
              </a:endParaRPr>
            </a:p>
          </p:txBody>
        </p:sp>
        <p:cxnSp>
          <p:nvCxnSpPr>
            <p:cNvPr id="9" name="直接连接符 8"/>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823253" y="2206079"/>
              <a:ext cx="3227897" cy="461665"/>
            </a:xfrm>
            <a:prstGeom prst="rect">
              <a:avLst/>
            </a:prstGeom>
          </p:spPr>
          <p:txBody>
            <a:bodyPr wrap="square">
              <a:spAutoFit/>
            </a:bodyPr>
            <a:lstStyle/>
            <a:p>
              <a:pPr>
                <a:spcBef>
                  <a:spcPts val="800"/>
                </a:spcBef>
                <a:buClr>
                  <a:srgbClr val="E24848"/>
                </a:buClr>
              </a:pPr>
              <a:r>
                <a:rPr lang="zh-CN" altLang="en-US" sz="2400" b="1" dirty="0">
                  <a:solidFill>
                    <a:schemeClr val="tx1">
                      <a:lumMod val="75000"/>
                      <a:lumOff val="25000"/>
                    </a:schemeClr>
                  </a:solidFill>
                  <a:cs typeface="+mn-ea"/>
                  <a:sym typeface="+mn-lt"/>
                </a:rPr>
                <a:t>本机</a:t>
              </a:r>
              <a:r>
                <a:rPr lang="en-US" altLang="zh-CN" sz="2400" b="1" dirty="0">
                  <a:solidFill>
                    <a:schemeClr val="tx1">
                      <a:lumMod val="75000"/>
                      <a:lumOff val="25000"/>
                    </a:schemeClr>
                  </a:solidFill>
                  <a:cs typeface="+mn-ea"/>
                  <a:sym typeface="+mn-lt"/>
                </a:rPr>
                <a:t>Host</a:t>
              </a:r>
              <a:r>
                <a:rPr lang="zh-CN" altLang="en-US" sz="2400" b="1" dirty="0">
                  <a:solidFill>
                    <a:schemeClr val="tx1">
                      <a:lumMod val="75000"/>
                      <a:lumOff val="25000"/>
                    </a:schemeClr>
                  </a:solidFill>
                  <a:cs typeface="+mn-ea"/>
                  <a:sym typeface="+mn-lt"/>
                </a:rPr>
                <a:t>文件被篡改</a:t>
              </a:r>
              <a:endParaRPr lang="en-US" sz="2400" b="1" dirty="0">
                <a:solidFill>
                  <a:schemeClr val="tx1">
                    <a:lumMod val="75000"/>
                    <a:lumOff val="25000"/>
                  </a:schemeClr>
                </a:solidFill>
                <a:cs typeface="+mn-ea"/>
                <a:sym typeface="+mn-lt"/>
              </a:endParaRPr>
            </a:p>
          </p:txBody>
        </p:sp>
        <p:sp>
          <p:nvSpPr>
            <p:cNvPr id="14" name="矩形 13"/>
            <p:cNvSpPr/>
            <p:nvPr/>
          </p:nvSpPr>
          <p:spPr>
            <a:xfrm>
              <a:off x="7162081" y="3478717"/>
              <a:ext cx="1694785" cy="523220"/>
            </a:xfrm>
            <a:prstGeom prst="rect">
              <a:avLst/>
            </a:prstGeom>
          </p:spPr>
          <p:txBody>
            <a:bodyPr wrap="square">
              <a:spAutoFit/>
            </a:bodyPr>
            <a:lstStyle/>
            <a:p>
              <a:pPr>
                <a:spcBef>
                  <a:spcPts val="800"/>
                </a:spcBef>
                <a:buClr>
                  <a:srgbClr val="E24848"/>
                </a:buClr>
              </a:pPr>
              <a:r>
                <a:rPr lang="en-US" altLang="zh-CN" sz="2400" b="1" dirty="0">
                  <a:solidFill>
                    <a:schemeClr val="tx1">
                      <a:lumMod val="75000"/>
                      <a:lumOff val="25000"/>
                    </a:schemeClr>
                  </a:solidFill>
                  <a:cs typeface="+mn-ea"/>
                  <a:sym typeface="+mn-lt"/>
                </a:rPr>
                <a:t>DNS</a:t>
              </a:r>
              <a:r>
                <a:rPr lang="zh-CN" altLang="en-US" sz="2800" b="1" dirty="0">
                  <a:solidFill>
                    <a:schemeClr val="tx1">
                      <a:lumMod val="75000"/>
                      <a:lumOff val="25000"/>
                    </a:schemeClr>
                  </a:solidFill>
                  <a:cs typeface="+mn-ea"/>
                  <a:sym typeface="+mn-lt"/>
                </a:rPr>
                <a:t>劫持</a:t>
              </a:r>
              <a:endParaRPr lang="en-US" sz="2400" b="1" dirty="0">
                <a:solidFill>
                  <a:schemeClr val="tx1">
                    <a:lumMod val="75000"/>
                    <a:lumOff val="25000"/>
                  </a:schemeClr>
                </a:solidFill>
                <a:cs typeface="+mn-ea"/>
                <a:sym typeface="+mn-lt"/>
              </a:endParaRPr>
            </a:p>
          </p:txBody>
        </p:sp>
        <p:sp>
          <p:nvSpPr>
            <p:cNvPr id="16" name="矩形 15"/>
            <p:cNvSpPr/>
            <p:nvPr/>
          </p:nvSpPr>
          <p:spPr>
            <a:xfrm>
              <a:off x="6876958" y="4723342"/>
              <a:ext cx="1694785" cy="461665"/>
            </a:xfrm>
            <a:prstGeom prst="rect">
              <a:avLst/>
            </a:prstGeom>
          </p:spPr>
          <p:txBody>
            <a:bodyPr wrap="square">
              <a:spAutoFit/>
            </a:bodyPr>
            <a:lstStyle/>
            <a:p>
              <a:pPr>
                <a:spcBef>
                  <a:spcPts val="800"/>
                </a:spcBef>
                <a:buClr>
                  <a:srgbClr val="E24848"/>
                </a:buClr>
              </a:pPr>
              <a:r>
                <a:rPr lang="en-US" altLang="zh-CN" sz="2400" b="1" dirty="0">
                  <a:solidFill>
                    <a:schemeClr val="tx1">
                      <a:lumMod val="75000"/>
                      <a:lumOff val="25000"/>
                    </a:schemeClr>
                  </a:solidFill>
                  <a:cs typeface="+mn-ea"/>
                  <a:sym typeface="+mn-lt"/>
                </a:rPr>
                <a:t>DNS</a:t>
              </a:r>
              <a:r>
                <a:rPr lang="zh-CN" altLang="en-US" sz="2400" b="1" dirty="0">
                  <a:solidFill>
                    <a:schemeClr val="tx1">
                      <a:lumMod val="75000"/>
                      <a:lumOff val="25000"/>
                    </a:schemeClr>
                  </a:solidFill>
                  <a:cs typeface="+mn-ea"/>
                  <a:sym typeface="+mn-lt"/>
                </a:rPr>
                <a:t>污染</a:t>
              </a:r>
              <a:endParaRPr lang="en-US" sz="2400" b="1" dirty="0">
                <a:solidFill>
                  <a:schemeClr val="tx1">
                    <a:lumMod val="75000"/>
                    <a:lumOff val="25000"/>
                  </a:schemeClr>
                </a:solidFill>
                <a:cs typeface="+mn-ea"/>
                <a:sym typeface="+mn-lt"/>
              </a:endParaRPr>
            </a:p>
          </p:txBody>
        </p:sp>
        <p:sp>
          <p:nvSpPr>
            <p:cNvPr id="18" name="椭圆 17"/>
            <p:cNvSpPr/>
            <p:nvPr/>
          </p:nvSpPr>
          <p:spPr>
            <a:xfrm>
              <a:off x="5689167" y="2124353"/>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355" indent="-300355" algn="ctr" fontAlgn="base">
                <a:spcBef>
                  <a:spcPct val="0"/>
                </a:spcBef>
                <a:spcAft>
                  <a:spcPct val="0"/>
                </a:spcAft>
              </a:pPr>
              <a:endParaRPr lang="en-US" sz="1600" kern="0" dirty="0">
                <a:solidFill>
                  <a:schemeClr val="bg1">
                    <a:lumMod val="50000"/>
                  </a:schemeClr>
                </a:solidFill>
                <a:cs typeface="+mn-ea"/>
                <a:sym typeface="+mn-lt"/>
              </a:endParaRPr>
            </a:p>
          </p:txBody>
        </p:sp>
        <p:sp>
          <p:nvSpPr>
            <p:cNvPr id="19" name="椭圆 18"/>
            <p:cNvSpPr/>
            <p:nvPr/>
          </p:nvSpPr>
          <p:spPr>
            <a:xfrm>
              <a:off x="5934063" y="3352410"/>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355" indent="-300355" algn="ctr" fontAlgn="base">
                <a:spcBef>
                  <a:spcPct val="0"/>
                </a:spcBef>
                <a:spcAft>
                  <a:spcPct val="0"/>
                </a:spcAft>
              </a:pPr>
              <a:endParaRPr lang="en-US" sz="1600" kern="0" dirty="0">
                <a:solidFill>
                  <a:schemeClr val="bg1">
                    <a:lumMod val="50000"/>
                  </a:schemeClr>
                </a:solidFill>
                <a:cs typeface="+mn-ea"/>
                <a:sym typeface="+mn-lt"/>
              </a:endParaRPr>
            </a:p>
          </p:txBody>
        </p:sp>
        <p:sp>
          <p:nvSpPr>
            <p:cNvPr id="20" name="椭圆 19"/>
            <p:cNvSpPr/>
            <p:nvPr/>
          </p:nvSpPr>
          <p:spPr>
            <a:xfrm>
              <a:off x="5689167" y="4580467"/>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355" indent="-300355" algn="ctr" fontAlgn="base">
                <a:spcBef>
                  <a:spcPct val="0"/>
                </a:spcBef>
                <a:spcAft>
                  <a:spcPct val="0"/>
                </a:spcAft>
              </a:pPr>
              <a:endParaRPr lang="en-US" sz="1600" kern="0" dirty="0">
                <a:solidFill>
                  <a:schemeClr val="bg1">
                    <a:lumMod val="50000"/>
                  </a:schemeClr>
                </a:solidFill>
                <a:cs typeface="+mn-ea"/>
                <a:sym typeface="+mn-lt"/>
              </a:endParaRPr>
            </a:p>
          </p:txBody>
        </p:sp>
        <p:grpSp>
          <p:nvGrpSpPr>
            <p:cNvPr id="3" name="组合 20"/>
            <p:cNvGrpSpPr/>
            <p:nvPr/>
          </p:nvGrpSpPr>
          <p:grpSpPr>
            <a:xfrm>
              <a:off x="0" y="3159761"/>
              <a:ext cx="4300037" cy="1205850"/>
              <a:chOff x="7172827" y="2967447"/>
              <a:chExt cx="4300037" cy="1205850"/>
            </a:xfrm>
          </p:grpSpPr>
          <p:sp>
            <p:nvSpPr>
              <p:cNvPr id="23" name="矩形 22"/>
              <p:cNvSpPr/>
              <p:nvPr/>
            </p:nvSpPr>
            <p:spPr>
              <a:xfrm>
                <a:off x="7172827" y="2967447"/>
                <a:ext cx="4300037" cy="1205850"/>
              </a:xfrm>
              <a:prstGeom prst="rect">
                <a:avLst/>
              </a:prstGeom>
              <a:solidFill>
                <a:schemeClr val="tx1">
                  <a:alpha val="70000"/>
                </a:schemeClr>
              </a:solidFill>
              <a:ln w="25400" cap="flat">
                <a:noFill/>
                <a:miter lim="4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anchor="ctr"/>
              <a:lstStyle/>
              <a:p>
                <a:pPr algn="ctr"/>
                <a:endParaRPr sz="2400">
                  <a:cs typeface="+mn-ea"/>
                  <a:sym typeface="+mn-lt"/>
                </a:endParaRPr>
              </a:p>
            </p:txBody>
          </p:sp>
          <p:sp>
            <p:nvSpPr>
              <p:cNvPr id="24" name="矩形 23"/>
              <p:cNvSpPr/>
              <p:nvPr/>
            </p:nvSpPr>
            <p:spPr>
              <a:xfrm>
                <a:off x="8249784" y="3419219"/>
                <a:ext cx="1920480" cy="221889"/>
              </a:xfrm>
              <a:prstGeom prst="rect">
                <a:avLst/>
              </a:prstGeom>
            </p:spPr>
            <p:txBody>
              <a:bodyPr wrap="none" lIns="96000" tIns="0" rIns="96000" bIns="0" anchor="ctr" anchorCtr="1">
                <a:noAutofit/>
              </a:bodyPr>
              <a:lstStyle/>
              <a:p>
                <a:pPr algn="ctr" defTabSz="1219200">
                  <a:defRPr/>
                </a:pPr>
                <a:r>
                  <a:rPr lang="zh-CN" altLang="en-US" sz="2400" b="1" dirty="0">
                    <a:solidFill>
                      <a:schemeClr val="bg1"/>
                    </a:solidFill>
                    <a:cs typeface="+mn-ea"/>
                    <a:sym typeface="+mn-lt"/>
                  </a:rPr>
                  <a:t>常见攻击方法</a:t>
                </a:r>
                <a:endParaRPr lang="zh-CN" altLang="en-US" sz="2400" b="1" dirty="0">
                  <a:solidFill>
                    <a:schemeClr val="bg1"/>
                  </a:solidFill>
                  <a:cs typeface="+mn-ea"/>
                  <a:sym typeface="+mn-lt"/>
                </a:endParaRPr>
              </a:p>
            </p:txBody>
          </p:sp>
        </p:grpSp>
        <p:sp>
          <p:nvSpPr>
            <p:cNvPr id="22" name="椭圆 21"/>
            <p:cNvSpPr/>
            <p:nvPr/>
          </p:nvSpPr>
          <p:spPr>
            <a:xfrm>
              <a:off x="3536133" y="2953567"/>
              <a:ext cx="1561578" cy="1561578"/>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355" indent="-300355" algn="ctr" fontAlgn="base">
                <a:spcBef>
                  <a:spcPct val="0"/>
                </a:spcBef>
                <a:spcAft>
                  <a:spcPct val="0"/>
                </a:spcAft>
              </a:pPr>
              <a:endParaRPr lang="en-US" sz="3200" kern="0" dirty="0">
                <a:solidFill>
                  <a:schemeClr val="bg1">
                    <a:lumMod val="50000"/>
                  </a:schemeClr>
                </a:solidFill>
                <a:cs typeface="+mn-ea"/>
                <a:sym typeface="+mn-lt"/>
              </a:endParaRPr>
            </a:p>
          </p:txBody>
        </p:sp>
      </p:grpSp>
      <p:sp>
        <p:nvSpPr>
          <p:cNvPr id="25" name="Rectangle 2"/>
          <p:cNvSpPr txBox="1">
            <a:spLocks noChangeArrowheads="1"/>
          </p:cNvSpPr>
          <p:nvPr/>
        </p:nvSpPr>
        <p:spPr>
          <a:xfrm>
            <a:off x="4989399" y="689730"/>
            <a:ext cx="3447803" cy="97181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攻击</a:t>
            </a:r>
            <a:endParaRPr lang="zh-CN" altLang="en-US" sz="3600" b="1" dirty="0">
              <a:solidFill>
                <a:schemeClr val="accent1"/>
              </a:solidFill>
              <a:latin typeface="+mn-lt"/>
              <a:ea typeface="+mn-ea"/>
              <a:cs typeface="+mn-ea"/>
            </a:endParaRPr>
          </a:p>
        </p:txBody>
      </p:sp>
      <p:pic>
        <p:nvPicPr>
          <p:cNvPr id="26" name="Graphic 25" descr="Compute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8601" y="2214932"/>
            <a:ext cx="509974" cy="509974"/>
          </a:xfrm>
          <a:prstGeom prst="rect">
            <a:avLst/>
          </a:prstGeom>
        </p:spPr>
      </p:pic>
      <p:pic>
        <p:nvPicPr>
          <p:cNvPr id="28" name="Graphic 27" descr="Record"/>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064" y="3164708"/>
            <a:ext cx="1149568" cy="1149568"/>
          </a:xfrm>
          <a:prstGeom prst="rect">
            <a:avLst/>
          </a:prstGeom>
        </p:spPr>
      </p:pic>
      <p:pic>
        <p:nvPicPr>
          <p:cNvPr id="30" name="Graphic 29" descr="Television"/>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2073" y="3460149"/>
            <a:ext cx="497949" cy="497949"/>
          </a:xfrm>
          <a:prstGeom prst="rect">
            <a:avLst/>
          </a:prstGeom>
        </p:spPr>
      </p:pic>
      <p:pic>
        <p:nvPicPr>
          <p:cNvPr id="32" name="Graphic 31" descr="Laptop"/>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8437" y="4668873"/>
            <a:ext cx="516134" cy="516134"/>
          </a:xfrm>
          <a:prstGeom prst="rect">
            <a:avLst/>
          </a:prstGeom>
        </p:spPr>
      </p:pic>
      <p:sp>
        <p:nvSpPr>
          <p:cNvPr id="33"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63" presetClass="path" presetSubtype="0" accel="50000" decel="50000" fill="hold" nodeType="withEffect">
                                  <p:stCondLst>
                                    <p:cond delay="0"/>
                                  </p:stCondLst>
                                  <p:childTnLst>
                                    <p:animMotion origin="layout" path="M -0.573649 -0.024681 L 0 0 E" pathEditMode="relative" ptsTypes="">
                                      <p:cBhvr>
                                        <p:cTn id="9" dur="2000" fill="hold"/>
                                        <p:tgtEl>
                                          <p:spTgt spid="2"/>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2"/>
                                        </p:tgtEl>
                                      </p:cBhvr>
                                      <p:by x="150000" y="150000"/>
                                      <p:from x="10650" y="21321"/>
                                      <p:to x="100000" y="100000"/>
                                    </p:animScale>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125355" y="689323"/>
            <a:ext cx="4304825" cy="526375"/>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与国家安全</a:t>
            </a:r>
            <a:endParaRPr lang="zh-CN" altLang="en-US" sz="3600" b="1" dirty="0">
              <a:solidFill>
                <a:schemeClr val="accent1"/>
              </a:solidFill>
              <a:latin typeface="+mn-lt"/>
              <a:ea typeface="+mn-ea"/>
              <a:cs typeface="+mn-ea"/>
            </a:endParaRPr>
          </a:p>
        </p:txBody>
      </p:sp>
      <p:sp>
        <p:nvSpPr>
          <p:cNvPr id="5" name="Rectangle 3"/>
          <p:cNvSpPr txBox="1">
            <a:spLocks noChangeArrowheads="1"/>
          </p:cNvSpPr>
          <p:nvPr/>
        </p:nvSpPr>
        <p:spPr>
          <a:xfrm>
            <a:off x="611559" y="1422221"/>
            <a:ext cx="11043412"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pPr>
            <a:r>
              <a:rPr lang="zh-CN" altLang="en-US" sz="2600" b="1" dirty="0">
                <a:cs typeface="Times New Roman" panose="02020603050405020304" charset="0"/>
              </a:rPr>
              <a:t> 域名解析控制权现状</a:t>
            </a:r>
            <a:endParaRPr lang="en-US" altLang="zh-CN" sz="2600" b="1" dirty="0">
              <a:cs typeface="Times New Roman" panose="02020603050405020304" charset="0"/>
            </a:endParaRPr>
          </a:p>
          <a:p>
            <a:pPr lvl="1">
              <a:lnSpc>
                <a:spcPct val="100000"/>
              </a:lnSpc>
            </a:pPr>
            <a:r>
              <a:rPr lang="zh-CN" altLang="en-US" sz="2400" dirty="0">
                <a:cs typeface="Times New Roman" panose="02020603050405020304" charset="0"/>
              </a:rPr>
              <a:t>全球根域名服务器多数在美国</a:t>
            </a:r>
            <a:endParaRPr lang="en-US" altLang="zh-CN" sz="2400" dirty="0">
              <a:cs typeface="Times New Roman" panose="02020603050405020304" charset="0"/>
            </a:endParaRPr>
          </a:p>
          <a:p>
            <a:pPr lvl="1">
              <a:lnSpc>
                <a:spcPct val="100000"/>
              </a:lnSpc>
            </a:pPr>
            <a:r>
              <a:rPr lang="zh-CN" altLang="en-US" sz="2400" dirty="0">
                <a:cs typeface="Times New Roman" panose="02020603050405020304" charset="0"/>
              </a:rPr>
              <a:t>域名服务器的管理者</a:t>
            </a:r>
            <a:r>
              <a:rPr lang="en-US" altLang="zh-CN" sz="2400" dirty="0">
                <a:cs typeface="Times New Roman" panose="02020603050405020304" charset="0"/>
              </a:rPr>
              <a:t>ICANN</a:t>
            </a:r>
            <a:r>
              <a:rPr lang="zh-CN" altLang="en-US" sz="2400" dirty="0">
                <a:cs typeface="Times New Roman" panose="02020603050405020304" charset="0"/>
              </a:rPr>
              <a:t>是非盈利性机构，且已经从美国政府脱离，但是它仍然是受美国法律约束的组织，在事实上，它对根域名服务器的管理都要向美国政府申报</a:t>
            </a:r>
            <a:endParaRPr lang="en-US" altLang="zh-CN" sz="2400" dirty="0">
              <a:cs typeface="Times New Roman" panose="02020603050405020304" charset="0"/>
            </a:endParaRPr>
          </a:p>
          <a:p>
            <a:pPr>
              <a:lnSpc>
                <a:spcPct val="100000"/>
              </a:lnSpc>
              <a:buFont typeface="Wingdings" panose="05000000000000000000" pitchFamily="2" charset="2"/>
              <a:buChar char="l"/>
            </a:pPr>
            <a:r>
              <a:rPr lang="zh-CN" altLang="en-US" sz="2600" b="1" dirty="0">
                <a:cs typeface="Times New Roman" panose="02020603050405020304" charset="0"/>
              </a:rPr>
              <a:t> 域名解析由某国家控制的潜在问题</a:t>
            </a:r>
            <a:endParaRPr lang="en-US" altLang="zh-CN" sz="2600" b="1" dirty="0">
              <a:cs typeface="Times New Roman" panose="02020603050405020304" charset="0"/>
            </a:endParaRPr>
          </a:p>
          <a:p>
            <a:pPr lvl="1">
              <a:lnSpc>
                <a:spcPct val="100000"/>
              </a:lnSpc>
              <a:spcBef>
                <a:spcPts val="1000"/>
              </a:spcBef>
              <a:spcAft>
                <a:spcPts val="600"/>
              </a:spcAft>
            </a:pPr>
            <a:r>
              <a:rPr lang="zh-CN" altLang="en-US" sz="2400" dirty="0">
                <a:cs typeface="Times New Roman" panose="02020603050405020304" charset="0"/>
              </a:rPr>
              <a:t>一旦与某国发生冲突，可以在技术上阻碍对该国域名的解析。伊拉克战争期间，美国终止了伊拉克国家顶级域名</a:t>
            </a:r>
            <a:r>
              <a:rPr lang="en-US" altLang="zh-CN" sz="2400" dirty="0">
                <a:cs typeface="Times New Roman" panose="02020603050405020304" charset="0"/>
              </a:rPr>
              <a:t>.IQ</a:t>
            </a:r>
            <a:r>
              <a:rPr lang="zh-CN" altLang="en-US" sz="2400" dirty="0">
                <a:cs typeface="Times New Roman" panose="02020603050405020304" charset="0"/>
              </a:rPr>
              <a:t>的解析；</a:t>
            </a:r>
            <a:endParaRPr lang="en-US" altLang="zh-CN" sz="2400" dirty="0">
              <a:cs typeface="Times New Roman" panose="02020603050405020304" charset="0"/>
            </a:endParaRPr>
          </a:p>
          <a:p>
            <a:pPr lvl="1">
              <a:lnSpc>
                <a:spcPct val="100000"/>
              </a:lnSpc>
            </a:pPr>
            <a:r>
              <a:rPr lang="zh-CN" altLang="en-US" sz="2400" dirty="0">
                <a:cs typeface="Times New Roman" panose="02020603050405020304" charset="0"/>
              </a:rPr>
              <a:t>在塔利班政权统治阿富汗时期，美国将阿富汗国家顶级域名</a:t>
            </a:r>
            <a:r>
              <a:rPr lang="en-US" altLang="zh-CN" sz="2400" dirty="0">
                <a:cs typeface="Times New Roman" panose="02020603050405020304" charset="0"/>
              </a:rPr>
              <a:t>.AF</a:t>
            </a:r>
            <a:r>
              <a:rPr lang="zh-CN" altLang="en-US" sz="2400" dirty="0">
                <a:cs typeface="Times New Roman" panose="02020603050405020304" charset="0"/>
              </a:rPr>
              <a:t>的管理权授予前流亡政府；</a:t>
            </a:r>
            <a:endParaRPr lang="en-US" altLang="zh-CN" sz="2400" dirty="0">
              <a:cs typeface="Times New Roman" panose="02020603050405020304" charset="0"/>
            </a:endParaRPr>
          </a:p>
          <a:p>
            <a:pPr lvl="1">
              <a:lnSpc>
                <a:spcPct val="100000"/>
              </a:lnSpc>
            </a:pPr>
            <a:r>
              <a:rPr lang="en-US" altLang="zh-CN" sz="2400" dirty="0">
                <a:cs typeface="Times New Roman" panose="02020603050405020304" charset="0"/>
              </a:rPr>
              <a:t>2004</a:t>
            </a:r>
            <a:r>
              <a:rPr lang="zh-CN" altLang="en-US" sz="2400" dirty="0">
                <a:cs typeface="Times New Roman" panose="02020603050405020304" charset="0"/>
              </a:rPr>
              <a:t>年</a:t>
            </a:r>
            <a:r>
              <a:rPr lang="en-US" altLang="zh-CN" sz="2400" dirty="0">
                <a:cs typeface="Times New Roman" panose="02020603050405020304" charset="0"/>
              </a:rPr>
              <a:t>4</a:t>
            </a:r>
            <a:r>
              <a:rPr lang="zh-CN" altLang="en-US" sz="2400" dirty="0">
                <a:cs typeface="Times New Roman" panose="02020603050405020304" charset="0"/>
              </a:rPr>
              <a:t>月，由于对顶级域名管理权问题发生分歧，导致利比亚国家顶级域名</a:t>
            </a:r>
            <a:r>
              <a:rPr lang="en-US" altLang="zh-CN" sz="2400" dirty="0">
                <a:cs typeface="Times New Roman" panose="02020603050405020304" charset="0"/>
              </a:rPr>
              <a:t>.LY</a:t>
            </a:r>
            <a:r>
              <a:rPr lang="zh-CN" altLang="en-US" sz="2400" dirty="0">
                <a:cs typeface="Times New Roman" panose="02020603050405020304" charset="0"/>
              </a:rPr>
              <a:t>瘫痪，利比亚从互联网上“消失”了</a:t>
            </a:r>
            <a:r>
              <a:rPr lang="en-US" altLang="zh-CN" sz="2400" dirty="0">
                <a:cs typeface="Times New Roman" panose="02020603050405020304" charset="0"/>
              </a:rPr>
              <a:t>3</a:t>
            </a:r>
            <a:r>
              <a:rPr lang="zh-CN" altLang="en-US" sz="2400" dirty="0">
                <a:cs typeface="Times New Roman" panose="02020603050405020304" charset="0"/>
              </a:rPr>
              <a:t>天</a:t>
            </a:r>
            <a:endParaRPr lang="en-US" altLang="zh-CN" sz="2400" dirty="0">
              <a:cs typeface="Times New Roman" panose="02020603050405020304" charset="0"/>
            </a:endParaRPr>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125355" y="689323"/>
            <a:ext cx="4304825" cy="526375"/>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与国家安全</a:t>
            </a:r>
            <a:endParaRPr lang="zh-CN" altLang="en-US" sz="3600" b="1" dirty="0">
              <a:solidFill>
                <a:schemeClr val="accent1"/>
              </a:solidFill>
              <a:latin typeface="+mn-lt"/>
              <a:ea typeface="+mn-ea"/>
              <a:cs typeface="+mn-ea"/>
            </a:endParaRPr>
          </a:p>
        </p:txBody>
      </p:sp>
      <p:sp>
        <p:nvSpPr>
          <p:cNvPr id="5" name="Rectangle 3"/>
          <p:cNvSpPr txBox="1">
            <a:spLocks noChangeArrowheads="1"/>
          </p:cNvSpPr>
          <p:nvPr/>
        </p:nvSpPr>
        <p:spPr>
          <a:xfrm>
            <a:off x="611559" y="1422221"/>
            <a:ext cx="11043412"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zh-CN" altLang="en-US" sz="2600" b="1" dirty="0">
                <a:solidFill>
                  <a:srgbClr val="7030A0"/>
                </a:solidFill>
                <a:cs typeface="Times New Roman" panose="02020603050405020304" charset="0"/>
              </a:rPr>
              <a:t>提高我国域名系统安全性的建议</a:t>
            </a:r>
            <a:endParaRPr lang="en-US" altLang="zh-CN" sz="2600" b="1" dirty="0">
              <a:solidFill>
                <a:srgbClr val="7030A0"/>
              </a:solidFill>
              <a:cs typeface="Times New Roman" panose="02020603050405020304"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charset="0"/>
              </a:rPr>
              <a:t>加强国家网络空间安全的战略谋划</a:t>
            </a:r>
            <a:endParaRPr lang="en-US" altLang="zh-CN" sz="2400" dirty="0">
              <a:cs typeface="Times New Roman" panose="02020603050405020304" charset="0"/>
            </a:endParaRPr>
          </a:p>
          <a:p>
            <a:pPr lvl="2">
              <a:lnSpc>
                <a:spcPct val="130000"/>
              </a:lnSpc>
              <a:spcBef>
                <a:spcPts val="600"/>
              </a:spcBef>
            </a:pPr>
            <a:r>
              <a:rPr lang="zh-CN" altLang="en-US" sz="2400" dirty="0">
                <a:latin typeface="+mn-ea"/>
                <a:cs typeface="Times New Roman" panose="02020603050405020304" charset="0"/>
              </a:rPr>
              <a:t>加强网络空间安全筹划和顶层设计</a:t>
            </a:r>
            <a:endParaRPr lang="en-US" altLang="zh-CN" sz="2400" dirty="0">
              <a:latin typeface="+mn-ea"/>
              <a:cs typeface="Times New Roman" panose="02020603050405020304" charset="0"/>
            </a:endParaRPr>
          </a:p>
          <a:p>
            <a:pPr lvl="2">
              <a:lnSpc>
                <a:spcPct val="130000"/>
              </a:lnSpc>
              <a:spcBef>
                <a:spcPts val="600"/>
              </a:spcBef>
            </a:pPr>
            <a:r>
              <a:rPr lang="zh-CN" altLang="en-US" sz="2400" dirty="0">
                <a:latin typeface="+mn-ea"/>
                <a:cs typeface="Times New Roman" panose="02020603050405020304" charset="0"/>
              </a:rPr>
              <a:t>积极参与国际互联网治理</a:t>
            </a:r>
            <a:endParaRPr lang="en-US" altLang="zh-CN" sz="2400" dirty="0">
              <a:latin typeface="+mn-ea"/>
              <a:cs typeface="Times New Roman" panose="02020603050405020304"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charset="0"/>
              </a:rPr>
              <a:t>增强国家域名系统的安全防护能力</a:t>
            </a:r>
            <a:endParaRPr lang="en-US" altLang="zh-CN" sz="2400" dirty="0">
              <a:cs typeface="Times New Roman" panose="02020603050405020304" charset="0"/>
            </a:endParaRPr>
          </a:p>
          <a:p>
            <a:pPr lvl="2">
              <a:lnSpc>
                <a:spcPct val="130000"/>
              </a:lnSpc>
              <a:spcBef>
                <a:spcPts val="600"/>
              </a:spcBef>
            </a:pPr>
            <a:r>
              <a:rPr lang="zh-CN" altLang="en-US" sz="2400" dirty="0">
                <a:cs typeface="Times New Roman" panose="02020603050405020304" charset="0"/>
              </a:rPr>
              <a:t>建立互联网安全应急替代机制</a:t>
            </a:r>
            <a:endParaRPr lang="en-US" altLang="zh-CN" sz="2400" dirty="0">
              <a:cs typeface="Times New Roman" panose="02020603050405020304"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charset="0"/>
              </a:rPr>
              <a:t>以网络技术发展为契机，抢占先机</a:t>
            </a:r>
            <a:endParaRPr lang="en-US" altLang="zh-CN" sz="2400" dirty="0">
              <a:cs typeface="Times New Roman" panose="02020603050405020304" charset="0"/>
            </a:endParaRPr>
          </a:p>
          <a:p>
            <a:pPr lvl="2">
              <a:lnSpc>
                <a:spcPct val="130000"/>
              </a:lnSpc>
              <a:spcBef>
                <a:spcPts val="600"/>
              </a:spcBef>
            </a:pPr>
            <a:r>
              <a:rPr lang="zh-CN" altLang="en-US" sz="2400" dirty="0">
                <a:cs typeface="Times New Roman" panose="02020603050405020304" charset="0"/>
              </a:rPr>
              <a:t>充分利用全球下一代网络发展契机，建立新框架（</a:t>
            </a:r>
            <a:r>
              <a:rPr lang="en-US" altLang="zh-CN" sz="2400" dirty="0">
                <a:cs typeface="Times New Roman" panose="02020603050405020304" charset="0"/>
              </a:rPr>
              <a:t>IPV6,</a:t>
            </a:r>
            <a:r>
              <a:rPr lang="zh-CN" altLang="en-US" sz="2400" dirty="0">
                <a:cs typeface="Times New Roman" panose="02020603050405020304" charset="0"/>
              </a:rPr>
              <a:t>物联网等）</a:t>
            </a:r>
            <a:endParaRPr lang="en-US" altLang="zh-CN" sz="2400" dirty="0">
              <a:cs typeface="Times New Roman" panose="02020603050405020304" charset="0"/>
            </a:endParaRPr>
          </a:p>
          <a:p>
            <a:pPr lvl="2">
              <a:lnSpc>
                <a:spcPct val="130000"/>
              </a:lnSpc>
              <a:spcBef>
                <a:spcPts val="600"/>
              </a:spcBef>
            </a:pPr>
            <a:r>
              <a:rPr lang="zh-CN" altLang="en-US" sz="2400" dirty="0">
                <a:cs typeface="Times New Roman" panose="02020603050405020304" charset="0"/>
              </a:rPr>
              <a:t>充分利用新型网络应用的发展，降低对现有域名体系的依赖</a:t>
            </a:r>
            <a:endParaRPr lang="en-US" altLang="zh-CN" sz="2400" dirty="0">
              <a:cs typeface="Times New Roman" panose="02020603050405020304" charset="0"/>
            </a:endParaRPr>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2600392" cy="769441"/>
          </a:xfrm>
          <a:prstGeom prst="rect">
            <a:avLst/>
          </a:prstGeom>
          <a:noFill/>
        </p:spPr>
        <p:txBody>
          <a:bodyPr wrap="none" rtlCol="0">
            <a:spAutoFit/>
          </a:bodyPr>
          <a:lstStyle/>
          <a:p>
            <a:r>
              <a:rPr lang="en-US" altLang="zh-CN" sz="4400" b="1" dirty="0">
                <a:solidFill>
                  <a:srgbClr val="575757"/>
                </a:solidFill>
                <a:cs typeface="+mn-ea"/>
                <a:sym typeface="+mn-lt"/>
              </a:rPr>
              <a:t>P2P</a:t>
            </a:r>
            <a:r>
              <a:rPr lang="zh-CN" altLang="en-US" sz="4400" b="1" dirty="0">
                <a:solidFill>
                  <a:srgbClr val="575757"/>
                </a:solidFill>
                <a:cs typeface="+mn-ea"/>
                <a:sym typeface="+mn-lt"/>
              </a:rPr>
              <a:t>技术*</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057400" y="460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35843" name="Rectangle 3"/>
          <p:cNvSpPr>
            <a:spLocks noChangeArrowheads="1"/>
          </p:cNvSpPr>
          <p:nvPr/>
        </p:nvSpPr>
        <p:spPr bwMode="auto">
          <a:xfrm>
            <a:off x="1196241" y="2190451"/>
            <a:ext cx="6184273" cy="191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 typeface="Wingdings" panose="05000000000000000000" pitchFamily="2" charset="2"/>
              <a:buChar char="l"/>
            </a:pPr>
            <a:r>
              <a:rPr lang="zh-CN" altLang="en-US" sz="2400" dirty="0">
                <a:solidFill>
                  <a:schemeClr val="accent2"/>
                </a:solidFill>
                <a:latin typeface="+mn-lt"/>
                <a:ea typeface="+mn-ea"/>
                <a:cs typeface="+mn-ea"/>
                <a:sym typeface="+mn-lt"/>
              </a:rPr>
              <a:t>进程：运行在端系统中的程序</a:t>
            </a:r>
            <a:endParaRPr lang="zh-CN" altLang="en-US" sz="2400" dirty="0">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latin typeface="+mn-lt"/>
                <a:ea typeface="+mn-ea"/>
                <a:cs typeface="+mn-ea"/>
                <a:sym typeface="+mn-lt"/>
              </a:rPr>
              <a:t>同一主机上的两个进程通过内部进程通信机制进行通信</a:t>
            </a:r>
            <a:endParaRPr lang="zh-CN" altLang="en-US" sz="2400" dirty="0">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latin typeface="+mn-lt"/>
                <a:ea typeface="+mn-ea"/>
                <a:cs typeface="+mn-ea"/>
                <a:sym typeface="+mn-lt"/>
              </a:rPr>
              <a:t>不同主机上的进程通过交换报文相互通信</a:t>
            </a:r>
            <a:endParaRPr lang="zh-CN" altLang="en-US" sz="2400" dirty="0">
              <a:latin typeface="+mn-lt"/>
              <a:ea typeface="+mn-ea"/>
              <a:cs typeface="+mn-ea"/>
              <a:sym typeface="+mn-lt"/>
            </a:endParaRPr>
          </a:p>
        </p:txBody>
      </p:sp>
      <p:sp>
        <p:nvSpPr>
          <p:cNvPr id="35844" name="Rectangle 4"/>
          <p:cNvSpPr>
            <a:spLocks noChangeArrowheads="1"/>
          </p:cNvSpPr>
          <p:nvPr/>
        </p:nvSpPr>
        <p:spPr bwMode="auto">
          <a:xfrm>
            <a:off x="8420100" y="2285330"/>
            <a:ext cx="2609849" cy="2597663"/>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Tx/>
              <a:buNone/>
            </a:pPr>
            <a:r>
              <a:rPr lang="zh-CN" altLang="en-US" sz="2400" b="1" dirty="0">
                <a:solidFill>
                  <a:schemeClr val="accent2"/>
                </a:solidFill>
                <a:latin typeface="+mn-lt"/>
                <a:ea typeface="+mn-ea"/>
                <a:cs typeface="+mn-ea"/>
                <a:sym typeface="+mn-lt"/>
              </a:rPr>
              <a:t>客户进程</a:t>
            </a:r>
            <a:r>
              <a:rPr lang="en-US" altLang="zh-CN" sz="2400" dirty="0">
                <a:solidFill>
                  <a:srgbClr val="575757"/>
                </a:solidFill>
                <a:latin typeface="+mn-lt"/>
                <a:ea typeface="+mn-ea"/>
                <a:cs typeface="+mn-ea"/>
                <a:sym typeface="+mn-lt"/>
              </a:rPr>
              <a:t>:</a:t>
            </a:r>
            <a:endParaRPr lang="en-US" altLang="zh-CN" sz="2400" dirty="0">
              <a:solidFill>
                <a:srgbClr val="575757"/>
              </a:solidFill>
              <a:latin typeface="+mn-lt"/>
              <a:ea typeface="+mn-ea"/>
              <a:cs typeface="+mn-ea"/>
              <a:sym typeface="+mn-lt"/>
            </a:endParaRPr>
          </a:p>
          <a:p>
            <a:pPr eaLnBrk="1" hangingPunct="1">
              <a:lnSpc>
                <a:spcPct val="150000"/>
              </a:lnSpc>
              <a:buFontTx/>
              <a:buNone/>
            </a:pPr>
            <a:r>
              <a:rPr lang="en-US" altLang="zh-CN" sz="2400" dirty="0">
                <a:solidFill>
                  <a:srgbClr val="575757"/>
                </a:solidFill>
                <a:latin typeface="+mn-lt"/>
                <a:ea typeface="+mn-ea"/>
                <a:cs typeface="+mn-ea"/>
                <a:sym typeface="+mn-lt"/>
              </a:rPr>
              <a:t> </a:t>
            </a:r>
            <a:r>
              <a:rPr lang="zh-CN" altLang="en-US" sz="2400" dirty="0">
                <a:solidFill>
                  <a:srgbClr val="575757"/>
                </a:solidFill>
                <a:latin typeface="+mn-lt"/>
                <a:ea typeface="+mn-ea"/>
                <a:cs typeface="+mn-ea"/>
                <a:sym typeface="+mn-lt"/>
              </a:rPr>
              <a:t>发起通信的进程</a:t>
            </a:r>
            <a:endParaRPr lang="zh-CN" altLang="en-US" sz="2400" dirty="0">
              <a:solidFill>
                <a:srgbClr val="575757"/>
              </a:solidFill>
              <a:latin typeface="+mn-lt"/>
              <a:ea typeface="+mn-ea"/>
              <a:cs typeface="+mn-ea"/>
              <a:sym typeface="+mn-lt"/>
            </a:endParaRPr>
          </a:p>
          <a:p>
            <a:pPr eaLnBrk="1" hangingPunct="1">
              <a:lnSpc>
                <a:spcPct val="150000"/>
              </a:lnSpc>
              <a:buFontTx/>
              <a:buNone/>
            </a:pPr>
            <a:r>
              <a:rPr lang="zh-CN" altLang="en-US" sz="2400" b="1" dirty="0">
                <a:solidFill>
                  <a:schemeClr val="accent2"/>
                </a:solidFill>
                <a:latin typeface="+mn-lt"/>
                <a:ea typeface="+mn-ea"/>
                <a:cs typeface="+mn-ea"/>
                <a:sym typeface="+mn-lt"/>
              </a:rPr>
              <a:t>服务器进程</a:t>
            </a:r>
            <a:r>
              <a:rPr lang="en-US" altLang="zh-CN" sz="2400" dirty="0">
                <a:solidFill>
                  <a:srgbClr val="575757"/>
                </a:solidFill>
                <a:latin typeface="+mn-lt"/>
                <a:ea typeface="+mn-ea"/>
                <a:cs typeface="+mn-ea"/>
                <a:sym typeface="+mn-lt"/>
              </a:rPr>
              <a:t>: </a:t>
            </a:r>
            <a:endParaRPr lang="en-US" altLang="zh-CN" sz="2400" dirty="0">
              <a:solidFill>
                <a:srgbClr val="575757"/>
              </a:solidFill>
              <a:latin typeface="+mn-lt"/>
              <a:ea typeface="+mn-ea"/>
              <a:cs typeface="+mn-ea"/>
              <a:sym typeface="+mn-lt"/>
            </a:endParaRPr>
          </a:p>
          <a:p>
            <a:pPr eaLnBrk="1" hangingPunct="1">
              <a:lnSpc>
                <a:spcPct val="150000"/>
              </a:lnSpc>
              <a:buFontTx/>
              <a:buNone/>
            </a:pPr>
            <a:r>
              <a:rPr lang="zh-CN" altLang="en-US" sz="2400" dirty="0">
                <a:solidFill>
                  <a:srgbClr val="575757"/>
                </a:solidFill>
                <a:latin typeface="+mn-lt"/>
                <a:ea typeface="+mn-ea"/>
                <a:cs typeface="+mn-ea"/>
                <a:sym typeface="+mn-lt"/>
              </a:rPr>
              <a:t>等待联系的进程</a:t>
            </a:r>
            <a:endParaRPr lang="zh-CN" altLang="en-US" sz="2400" dirty="0">
              <a:solidFill>
                <a:srgbClr val="575757"/>
              </a:solidFill>
              <a:latin typeface="+mn-lt"/>
              <a:ea typeface="+mn-ea"/>
              <a:cs typeface="+mn-ea"/>
              <a:sym typeface="+mn-lt"/>
            </a:endParaRP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进程通信</a:t>
            </a:r>
            <a:endParaRPr lang="zh-CN" altLang="en-US" sz="3600" b="1" dirty="0">
              <a:solidFill>
                <a:schemeClr val="accent1"/>
              </a:solidFill>
              <a:cs typeface="+mn-ea"/>
              <a:sym typeface="+mn-lt"/>
            </a:endParaRPr>
          </a:p>
        </p:txBody>
      </p:sp>
      <p:grpSp>
        <p:nvGrpSpPr>
          <p:cNvPr id="4" name="组合 3"/>
          <p:cNvGrpSpPr/>
          <p:nvPr/>
        </p:nvGrpSpPr>
        <p:grpSpPr>
          <a:xfrm>
            <a:off x="958243" y="5393499"/>
            <a:ext cx="10275515" cy="1143000"/>
            <a:chOff x="958243" y="5393499"/>
            <a:chExt cx="10275515" cy="1143000"/>
          </a:xfrm>
        </p:grpSpPr>
        <p:sp>
          <p:nvSpPr>
            <p:cNvPr id="2" name="圆角矩形 1"/>
            <p:cNvSpPr/>
            <p:nvPr/>
          </p:nvSpPr>
          <p:spPr>
            <a:xfrm>
              <a:off x="958243" y="5393499"/>
              <a:ext cx="10275515"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328738" y="5764944"/>
              <a:ext cx="9534525" cy="400110"/>
            </a:xfrm>
            <a:prstGeom prst="rect">
              <a:avLst/>
            </a:prstGeom>
          </p:spPr>
          <p:txBody>
            <a:bodyPr wrap="square">
              <a:spAutoFit/>
            </a:bodyPr>
            <a:lstStyle/>
            <a:p>
              <a:pPr marL="285750" indent="-285750" algn="ctr">
                <a:buSzPct val="85000"/>
                <a:buFont typeface="Wingdings" panose="05000000000000000000" pitchFamily="2" charset="2"/>
                <a:buChar char="l"/>
              </a:pPr>
              <a:r>
                <a:rPr lang="zh-CN" altLang="en-US" sz="2000" dirty="0">
                  <a:solidFill>
                    <a:schemeClr val="bg1"/>
                  </a:solidFill>
                  <a:cs typeface="+mn-ea"/>
                  <a:sym typeface="+mn-lt"/>
                </a:rPr>
                <a:t>注意：具有</a:t>
              </a:r>
              <a:r>
                <a:rPr lang="en-US" altLang="zh-CN" sz="2000" dirty="0">
                  <a:solidFill>
                    <a:schemeClr val="bg1"/>
                  </a:solidFill>
                  <a:cs typeface="+mn-ea"/>
                  <a:sym typeface="+mn-lt"/>
                </a:rPr>
                <a:t>P2P</a:t>
              </a:r>
              <a:r>
                <a:rPr lang="zh-CN" altLang="en-US" sz="2000" dirty="0">
                  <a:solidFill>
                    <a:schemeClr val="bg1"/>
                  </a:solidFill>
                  <a:cs typeface="+mn-ea"/>
                  <a:sym typeface="+mn-lt"/>
                </a:rPr>
                <a:t>体系结构的应用程序既有客户进程和服务器进程。</a:t>
              </a:r>
              <a:endParaRPr lang="zh-CN" altLang="en-US" sz="2000" dirty="0">
                <a:solidFill>
                  <a:schemeClr val="bg1"/>
                </a:solidFill>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wipe(up)">
                                      <p:cBhvr>
                                        <p:cTn id="18" dur="500"/>
                                        <p:tgtEl>
                                          <p:spTgt spid="3584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5844"/>
                                        </p:tgtEl>
                                        <p:attrNameLst>
                                          <p:attrName>style.visibility</p:attrName>
                                        </p:attrNameLst>
                                      </p:cBhvr>
                                      <p:to>
                                        <p:strVal val="visible"/>
                                      </p:to>
                                    </p:set>
                                    <p:anim calcmode="lin" valueType="num">
                                      <p:cBhvr>
                                        <p:cTn id="23" dur="500" fill="hold"/>
                                        <p:tgtEl>
                                          <p:spTgt spid="35844"/>
                                        </p:tgtEl>
                                        <p:attrNameLst>
                                          <p:attrName>ppt_w</p:attrName>
                                        </p:attrNameLst>
                                      </p:cBhvr>
                                      <p:tavLst>
                                        <p:tav tm="0">
                                          <p:val>
                                            <p:fltVal val="0"/>
                                          </p:val>
                                        </p:tav>
                                        <p:tav tm="100000">
                                          <p:val>
                                            <p:strVal val="#ppt_w"/>
                                          </p:val>
                                        </p:tav>
                                      </p:tavLst>
                                    </p:anim>
                                    <p:anim calcmode="lin" valueType="num">
                                      <p:cBhvr>
                                        <p:cTn id="24" dur="500" fill="hold"/>
                                        <p:tgtEl>
                                          <p:spTgt spid="35844"/>
                                        </p:tgtEl>
                                        <p:attrNameLst>
                                          <p:attrName>ppt_h</p:attrName>
                                        </p:attrNameLst>
                                      </p:cBhvr>
                                      <p:tavLst>
                                        <p:tav tm="0">
                                          <p:val>
                                            <p:fltVal val="0"/>
                                          </p:val>
                                        </p:tav>
                                        <p:tav tm="100000">
                                          <p:val>
                                            <p:strVal val="#ppt_h"/>
                                          </p:val>
                                        </p:tav>
                                      </p:tavLst>
                                    </p:anim>
                                    <p:animEffect transition="in" filter="fade">
                                      <p:cBhvr>
                                        <p:cTn id="25" dur="500"/>
                                        <p:tgtEl>
                                          <p:spTgt spid="358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animBg="1"/>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32371" y="5015579"/>
            <a:ext cx="5373605" cy="15168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26" name="Rectangle 3"/>
          <p:cNvSpPr>
            <a:spLocks noGrp="1" noChangeArrowheads="1"/>
          </p:cNvSpPr>
          <p:nvPr>
            <p:ph type="body" sz="half" idx="1"/>
          </p:nvPr>
        </p:nvSpPr>
        <p:spPr>
          <a:xfrm>
            <a:off x="1113625" y="2026908"/>
            <a:ext cx="5071538" cy="4248975"/>
          </a:xfrm>
          <a:noFill/>
        </p:spPr>
        <p:txBody>
          <a:bodyPr/>
          <a:lstStyle/>
          <a:p>
            <a:pPr eaLnBrk="1" hangingPunct="1"/>
            <a:r>
              <a:rPr lang="zh-CN" altLang="en-US" sz="2800" dirty="0"/>
              <a:t>没有总是在线的服务器</a:t>
            </a:r>
            <a:endParaRPr lang="zh-CN" altLang="en-US" sz="2800" dirty="0"/>
          </a:p>
          <a:p>
            <a:pPr eaLnBrk="1" hangingPunct="1"/>
            <a:r>
              <a:rPr lang="zh-CN" altLang="en-US" sz="2800" dirty="0"/>
              <a:t>任意端系统之间直接通信</a:t>
            </a:r>
            <a:endParaRPr lang="en-US" altLang="zh-CN" sz="2800" dirty="0"/>
          </a:p>
          <a:p>
            <a:pPr eaLnBrk="1" hangingPunct="1"/>
            <a:r>
              <a:rPr lang="zh-CN" altLang="en-US" sz="2800" dirty="0"/>
              <a:t>对等方之间可以间断连接并可以改变</a:t>
            </a:r>
            <a:r>
              <a:rPr lang="en-US" altLang="zh-CN" sz="2800" dirty="0"/>
              <a:t>IP</a:t>
            </a:r>
            <a:r>
              <a:rPr lang="zh-CN" altLang="en-US" sz="2800" dirty="0"/>
              <a:t>地址</a:t>
            </a:r>
            <a:endParaRPr lang="en-US" altLang="zh-CN" sz="2800" dirty="0"/>
          </a:p>
          <a:p>
            <a:pPr eaLnBrk="1" hangingPunct="1">
              <a:buFont typeface="Wingdings" panose="05000000000000000000" pitchFamily="2" charset="2"/>
              <a:buNone/>
            </a:pPr>
            <a:endParaRPr lang="en-US" altLang="zh-CN" sz="2800" dirty="0"/>
          </a:p>
          <a:p>
            <a:pPr eaLnBrk="1" hangingPunct="1">
              <a:spcAft>
                <a:spcPts val="1200"/>
              </a:spcAft>
              <a:buFont typeface="Wingdings" panose="05000000000000000000" pitchFamily="2" charset="2"/>
              <a:buNone/>
            </a:pPr>
            <a:r>
              <a:rPr lang="zh-CN" altLang="en-US" sz="2800" dirty="0"/>
              <a:t>例子：</a:t>
            </a:r>
            <a:endParaRPr lang="en-US" altLang="zh-CN" sz="2800" dirty="0"/>
          </a:p>
          <a:p>
            <a:pPr eaLnBrk="1" hangingPunct="1"/>
            <a:r>
              <a:rPr lang="zh-CN" altLang="en-US" sz="2400" dirty="0">
                <a:solidFill>
                  <a:schemeClr val="bg1"/>
                </a:solidFill>
              </a:rPr>
              <a:t>文件分发</a:t>
            </a:r>
            <a:endParaRPr lang="en-US" altLang="zh-CN" sz="2400" dirty="0">
              <a:solidFill>
                <a:schemeClr val="bg1"/>
              </a:solidFill>
            </a:endParaRPr>
          </a:p>
          <a:p>
            <a:pPr eaLnBrk="1" hangingPunct="1"/>
            <a:r>
              <a:rPr lang="zh-CN" altLang="en-US" sz="2400" dirty="0">
                <a:solidFill>
                  <a:schemeClr val="bg1"/>
                </a:solidFill>
              </a:rPr>
              <a:t>流媒体</a:t>
            </a:r>
            <a:endParaRPr lang="en-US" altLang="zh-CN" sz="2400" dirty="0">
              <a:solidFill>
                <a:schemeClr val="bg1"/>
              </a:solidFill>
            </a:endParaRPr>
          </a:p>
          <a:p>
            <a:pPr eaLnBrk="1" hangingPunct="1"/>
            <a:r>
              <a:rPr lang="en-US" altLang="zh-CN" sz="2400" dirty="0">
                <a:solidFill>
                  <a:schemeClr val="bg1"/>
                </a:solidFill>
              </a:rPr>
              <a:t>VoIP</a:t>
            </a:r>
            <a:endParaRPr lang="zh-CN" altLang="en-US" sz="2400" dirty="0">
              <a:solidFill>
                <a:schemeClr val="bg1"/>
              </a:solidFill>
            </a:endParaRPr>
          </a:p>
          <a:p>
            <a:pPr eaLnBrk="1" hangingPunct="1"/>
            <a:endParaRPr lang="en-US" altLang="zh-CN" sz="2800" dirty="0"/>
          </a:p>
        </p:txBody>
      </p:sp>
      <p:grpSp>
        <p:nvGrpSpPr>
          <p:cNvPr id="231427" name="组合 384"/>
          <p:cNvGrpSpPr/>
          <p:nvPr/>
        </p:nvGrpSpPr>
        <p:grpSpPr bwMode="auto">
          <a:xfrm>
            <a:off x="7315200" y="1717675"/>
            <a:ext cx="3540125" cy="4545013"/>
            <a:chOff x="5124450" y="1257300"/>
            <a:chExt cx="3540125" cy="4545013"/>
          </a:xfrm>
        </p:grpSpPr>
        <p:grpSp>
          <p:nvGrpSpPr>
            <p:cNvPr id="231428" name="Group 564"/>
            <p:cNvGrpSpPr/>
            <p:nvPr/>
          </p:nvGrpSpPr>
          <p:grpSpPr bwMode="auto">
            <a:xfrm>
              <a:off x="5124450" y="1257301"/>
              <a:ext cx="3540125" cy="4545016"/>
              <a:chOff x="3277" y="974"/>
              <a:chExt cx="2230" cy="2863"/>
            </a:xfrm>
          </p:grpSpPr>
          <p:sp>
            <p:nvSpPr>
              <p:cNvPr id="231432" name="Freeform 565"/>
              <p:cNvSpPr/>
              <p:nvPr/>
            </p:nvSpPr>
            <p:spPr bwMode="auto">
              <a:xfrm>
                <a:off x="3277" y="1079"/>
                <a:ext cx="1094" cy="675"/>
              </a:xfrm>
              <a:custGeom>
                <a:avLst/>
                <a:gdLst>
                  <a:gd name="T0" fmla="*/ 2821 w 1036"/>
                  <a:gd name="T1" fmla="*/ 11 h 675"/>
                  <a:gd name="T2" fmla="*/ 1697 w 1036"/>
                  <a:gd name="T3" fmla="*/ 53 h 675"/>
                  <a:gd name="T4" fmla="*/ 898 w 1036"/>
                  <a:gd name="T5" fmla="*/ 129 h 675"/>
                  <a:gd name="T6" fmla="*/ 665 w 1036"/>
                  <a:gd name="T7" fmla="*/ 229 h 675"/>
                  <a:gd name="T8" fmla="*/ 93 w 1036"/>
                  <a:gd name="T9" fmla="*/ 297 h 675"/>
                  <a:gd name="T10" fmla="*/ 75 w 1036"/>
                  <a:gd name="T11" fmla="*/ 459 h 675"/>
                  <a:gd name="T12" fmla="*/ 576 w 1036"/>
                  <a:gd name="T13" fmla="*/ 489 h 675"/>
                  <a:gd name="T14" fmla="*/ 1996 w 1036"/>
                  <a:gd name="T15" fmla="*/ 489 h 675"/>
                  <a:gd name="T16" fmla="*/ 2601 w 1036"/>
                  <a:gd name="T17" fmla="*/ 555 h 675"/>
                  <a:gd name="T18" fmla="*/ 3269 w 1036"/>
                  <a:gd name="T19" fmla="*/ 657 h 675"/>
                  <a:gd name="T20" fmla="*/ 3785 w 1036"/>
                  <a:gd name="T21" fmla="*/ 661 h 675"/>
                  <a:gd name="T22" fmla="*/ 4138 w 1036"/>
                  <a:gd name="T23" fmla="*/ 603 h 675"/>
                  <a:gd name="T24" fmla="*/ 4318 w 1036"/>
                  <a:gd name="T25" fmla="*/ 445 h 675"/>
                  <a:gd name="T26" fmla="*/ 4430 w 1036"/>
                  <a:gd name="T27" fmla="*/ 291 h 675"/>
                  <a:gd name="T28" fmla="*/ 4443 w 1036"/>
                  <a:gd name="T29" fmla="*/ 107 h 675"/>
                  <a:gd name="T30" fmla="*/ 4061 w 1036"/>
                  <a:gd name="T31" fmla="*/ 17 h 675"/>
                  <a:gd name="T32" fmla="*/ 3374 w 1036"/>
                  <a:gd name="T33" fmla="*/ 3 h 675"/>
                  <a:gd name="T34" fmla="*/ 2821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433" name="Group 566"/>
              <p:cNvGrpSpPr/>
              <p:nvPr/>
            </p:nvGrpSpPr>
            <p:grpSpPr bwMode="auto">
              <a:xfrm>
                <a:off x="3383" y="1920"/>
                <a:ext cx="919" cy="588"/>
                <a:chOff x="2889" y="1631"/>
                <a:chExt cx="980" cy="743"/>
              </a:xfrm>
            </p:grpSpPr>
            <p:sp>
              <p:nvSpPr>
                <p:cNvPr id="231806" name="Rectangle 567"/>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807" name="AutoShape 568"/>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solidFill>
                      <a:srgbClr val="00CCFF"/>
                    </a:solidFill>
                    <a:latin typeface="Comic Sans MS" panose="030F0702030302020204" pitchFamily="66" charset="0"/>
                    <a:ea typeface="宋体" panose="02010600030101010101" pitchFamily="2" charset="-122"/>
                  </a:endParaRPr>
                </a:p>
              </p:txBody>
            </p:sp>
          </p:grpSp>
          <p:sp>
            <p:nvSpPr>
              <p:cNvPr id="231434" name="Freeform 569"/>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435" name="Line 570"/>
              <p:cNvSpPr>
                <a:spLocks noChangeShapeType="1"/>
              </p:cNvSpPr>
              <p:nvPr/>
            </p:nvSpPr>
            <p:spPr bwMode="auto">
              <a:xfrm rot="-5400000">
                <a:off x="4924" y="3318"/>
                <a:ext cx="282" cy="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31436" name="Line 571"/>
              <p:cNvSpPr>
                <a:spLocks noChangeShapeType="1"/>
              </p:cNvSpPr>
              <p:nvPr/>
            </p:nvSpPr>
            <p:spPr bwMode="auto">
              <a:xfrm rot="5400000" flipV="1">
                <a:off x="5034" y="3429"/>
                <a:ext cx="2" cy="54"/>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31437" name="Line 572"/>
              <p:cNvSpPr>
                <a:spLocks noChangeShapeType="1"/>
              </p:cNvSpPr>
              <p:nvPr/>
            </p:nvSpPr>
            <p:spPr bwMode="auto">
              <a:xfrm rot="16200000" flipH="1">
                <a:off x="5110" y="3185"/>
                <a:ext cx="82" cy="71"/>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31438" name="Line 574"/>
              <p:cNvSpPr>
                <a:spLocks noChangeShapeType="1"/>
              </p:cNvSpPr>
              <p:nvPr/>
            </p:nvSpPr>
            <p:spPr bwMode="auto">
              <a:xfrm>
                <a:off x="3843" y="3009"/>
                <a:ext cx="115" cy="68"/>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39" name="Line 575"/>
              <p:cNvSpPr>
                <a:spLocks noChangeShapeType="1"/>
              </p:cNvSpPr>
              <p:nvPr/>
            </p:nvSpPr>
            <p:spPr bwMode="auto">
              <a:xfrm flipV="1">
                <a:off x="3680" y="3164"/>
                <a:ext cx="257" cy="5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0" name="Line 578"/>
              <p:cNvSpPr>
                <a:spLocks noChangeShapeType="1"/>
              </p:cNvSpPr>
              <p:nvPr/>
            </p:nvSpPr>
            <p:spPr bwMode="auto">
              <a:xfrm flipH="1">
                <a:off x="3948" y="3206"/>
                <a:ext cx="91" cy="11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1" name="Line 579"/>
              <p:cNvSpPr>
                <a:spLocks noChangeShapeType="1"/>
              </p:cNvSpPr>
              <p:nvPr/>
            </p:nvSpPr>
            <p:spPr bwMode="auto">
              <a:xfrm flipH="1" flipV="1">
                <a:off x="4144" y="3212"/>
                <a:ext cx="53" cy="11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2" name="Line 580"/>
              <p:cNvSpPr>
                <a:spLocks noChangeShapeType="1"/>
              </p:cNvSpPr>
              <p:nvPr/>
            </p:nvSpPr>
            <p:spPr bwMode="auto">
              <a:xfrm>
                <a:off x="4248" y="3185"/>
                <a:ext cx="317" cy="17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3" name="Line 582"/>
              <p:cNvSpPr>
                <a:spLocks noChangeShapeType="1"/>
              </p:cNvSpPr>
              <p:nvPr/>
            </p:nvSpPr>
            <p:spPr bwMode="auto">
              <a:xfrm>
                <a:off x="3809" y="2257"/>
                <a:ext cx="148"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4" name="Line 583"/>
              <p:cNvSpPr>
                <a:spLocks noChangeShapeType="1"/>
              </p:cNvSpPr>
              <p:nvPr/>
            </p:nvSpPr>
            <p:spPr bwMode="auto">
              <a:xfrm flipV="1">
                <a:off x="3711" y="2354"/>
                <a:ext cx="106" cy="2"/>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nvGrpSpPr>
              <p:cNvPr id="231445" name="Group 584"/>
              <p:cNvGrpSpPr/>
              <p:nvPr/>
            </p:nvGrpSpPr>
            <p:grpSpPr bwMode="auto">
              <a:xfrm>
                <a:off x="3535" y="2207"/>
                <a:ext cx="319" cy="222"/>
                <a:chOff x="2967" y="478"/>
                <a:chExt cx="788" cy="625"/>
              </a:xfrm>
            </p:grpSpPr>
            <p:pic>
              <p:nvPicPr>
                <p:cNvPr id="231804" name="Picture 585" descr="access_point_stylized_sm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805" name="Picture 586" descr="antenna_radiation_styliz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1446" name="Freeform 587"/>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447" name="Freeform 588"/>
              <p:cNvSpPr/>
              <p:nvPr/>
            </p:nvSpPr>
            <p:spPr bwMode="auto">
              <a:xfrm>
                <a:off x="4417" y="1263"/>
                <a:ext cx="1090" cy="709"/>
              </a:xfrm>
              <a:custGeom>
                <a:avLst/>
                <a:gdLst>
                  <a:gd name="T0" fmla="*/ 6014004 w 765"/>
                  <a:gd name="T1" fmla="*/ 1238430 h 459"/>
                  <a:gd name="T2" fmla="*/ 4075472 w 765"/>
                  <a:gd name="T3" fmla="*/ 8793815 h 459"/>
                  <a:gd name="T4" fmla="*/ 1363382 w 765"/>
                  <a:gd name="T5" fmla="*/ 12515722 h 459"/>
                  <a:gd name="T6" fmla="*/ 194816 w 765"/>
                  <a:gd name="T7" fmla="*/ 42175038 h 459"/>
                  <a:gd name="T8" fmla="*/ 2550006 w 765"/>
                  <a:gd name="T9" fmla="*/ 55724978 h 459"/>
                  <a:gd name="T10" fmla="*/ 4901910 w 765"/>
                  <a:gd name="T11" fmla="*/ 53412832 h 459"/>
                  <a:gd name="T12" fmla="*/ 8273858 w 765"/>
                  <a:gd name="T13" fmla="*/ 55724978 h 459"/>
                  <a:gd name="T14" fmla="*/ 9900923 w 765"/>
                  <a:gd name="T15" fmla="*/ 54431495 h 459"/>
                  <a:gd name="T16" fmla="*/ 10657446 w 765"/>
                  <a:gd name="T17" fmla="*/ 46701657 h 459"/>
                  <a:gd name="T18" fmla="*/ 10638721 w 765"/>
                  <a:gd name="T19" fmla="*/ 19823127 h 459"/>
                  <a:gd name="T20" fmla="*/ 9389189 w 765"/>
                  <a:gd name="T21" fmla="*/ 4324203 h 459"/>
                  <a:gd name="T22" fmla="*/ 6014004 w 765"/>
                  <a:gd name="T23" fmla="*/ 12384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448" name="Line 589"/>
              <p:cNvSpPr>
                <a:spLocks noChangeShapeType="1"/>
              </p:cNvSpPr>
              <p:nvPr/>
            </p:nvSpPr>
            <p:spPr bwMode="auto">
              <a:xfrm>
                <a:off x="4659" y="2404"/>
                <a:ext cx="103" cy="7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49" name="Line 590"/>
              <p:cNvSpPr>
                <a:spLocks noChangeShapeType="1"/>
              </p:cNvSpPr>
              <p:nvPr/>
            </p:nvSpPr>
            <p:spPr bwMode="auto">
              <a:xfrm>
                <a:off x="4720" y="2354"/>
                <a:ext cx="176"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0" name="Line 591"/>
              <p:cNvSpPr>
                <a:spLocks noChangeShapeType="1"/>
              </p:cNvSpPr>
              <p:nvPr/>
            </p:nvSpPr>
            <p:spPr bwMode="auto">
              <a:xfrm flipV="1">
                <a:off x="4869" y="2408"/>
                <a:ext cx="85" cy="6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1" name="Line 592"/>
              <p:cNvSpPr>
                <a:spLocks noChangeShapeType="1"/>
              </p:cNvSpPr>
              <p:nvPr/>
            </p:nvSpPr>
            <p:spPr bwMode="auto">
              <a:xfrm>
                <a:off x="4235" y="1632"/>
                <a:ext cx="321" cy="2"/>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en-US"/>
              </a:p>
            </p:txBody>
          </p:sp>
          <p:sp>
            <p:nvSpPr>
              <p:cNvPr id="231452" name="Line 593"/>
              <p:cNvSpPr>
                <a:spLocks noChangeShapeType="1"/>
              </p:cNvSpPr>
              <p:nvPr/>
            </p:nvSpPr>
            <p:spPr bwMode="auto">
              <a:xfrm>
                <a:off x="4635" y="2961"/>
                <a:ext cx="246" cy="11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3" name="Line 594"/>
              <p:cNvSpPr>
                <a:spLocks noChangeShapeType="1"/>
              </p:cNvSpPr>
              <p:nvPr/>
            </p:nvSpPr>
            <p:spPr bwMode="auto">
              <a:xfrm flipV="1">
                <a:off x="4244" y="2953"/>
                <a:ext cx="203" cy="12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4" name="Line 595"/>
              <p:cNvSpPr>
                <a:spLocks noChangeShapeType="1"/>
              </p:cNvSpPr>
              <p:nvPr/>
            </p:nvSpPr>
            <p:spPr bwMode="auto">
              <a:xfrm flipV="1">
                <a:off x="4271" y="3137"/>
                <a:ext cx="612"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5" name="Line 596"/>
              <p:cNvSpPr>
                <a:spLocks noChangeShapeType="1"/>
              </p:cNvSpPr>
              <p:nvPr/>
            </p:nvSpPr>
            <p:spPr bwMode="auto">
              <a:xfrm flipV="1">
                <a:off x="4773" y="1572"/>
                <a:ext cx="78" cy="5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6" name="Line 597"/>
              <p:cNvSpPr>
                <a:spLocks noChangeShapeType="1"/>
              </p:cNvSpPr>
              <p:nvPr/>
            </p:nvSpPr>
            <p:spPr bwMode="auto">
              <a:xfrm>
                <a:off x="4665" y="1681"/>
                <a:ext cx="0" cy="52"/>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en-US"/>
              </a:p>
            </p:txBody>
          </p:sp>
          <p:sp>
            <p:nvSpPr>
              <p:cNvPr id="231457" name="Line 598"/>
              <p:cNvSpPr>
                <a:spLocks noChangeShapeType="1"/>
              </p:cNvSpPr>
              <p:nvPr/>
            </p:nvSpPr>
            <p:spPr bwMode="auto">
              <a:xfrm flipV="1">
                <a:off x="4773" y="1616"/>
                <a:ext cx="166" cy="182"/>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8" name="Line 599"/>
              <p:cNvSpPr>
                <a:spLocks noChangeShapeType="1"/>
              </p:cNvSpPr>
              <p:nvPr/>
            </p:nvSpPr>
            <p:spPr bwMode="auto">
              <a:xfrm>
                <a:off x="5003" y="1615"/>
                <a:ext cx="0" cy="12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59" name="Line 600"/>
              <p:cNvSpPr>
                <a:spLocks noChangeShapeType="1"/>
              </p:cNvSpPr>
              <p:nvPr/>
            </p:nvSpPr>
            <p:spPr bwMode="auto">
              <a:xfrm>
                <a:off x="4785" y="1808"/>
                <a:ext cx="119"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60" name="Line 601"/>
              <p:cNvSpPr>
                <a:spLocks noChangeShapeType="1"/>
              </p:cNvSpPr>
              <p:nvPr/>
            </p:nvSpPr>
            <p:spPr bwMode="auto">
              <a:xfrm>
                <a:off x="5134" y="1802"/>
                <a:ext cx="112"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61" name="Line 602"/>
              <p:cNvSpPr>
                <a:spLocks noChangeShapeType="1"/>
              </p:cNvSpPr>
              <p:nvPr/>
            </p:nvSpPr>
            <p:spPr bwMode="auto">
              <a:xfrm flipH="1">
                <a:off x="4596" y="1850"/>
                <a:ext cx="62" cy="444"/>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en-US"/>
              </a:p>
            </p:txBody>
          </p:sp>
          <p:sp>
            <p:nvSpPr>
              <p:cNvPr id="231462" name="Line 603"/>
              <p:cNvSpPr>
                <a:spLocks noChangeShapeType="1"/>
              </p:cNvSpPr>
              <p:nvPr/>
            </p:nvSpPr>
            <p:spPr bwMode="auto">
              <a:xfrm flipH="1">
                <a:off x="4969" y="1850"/>
                <a:ext cx="70" cy="458"/>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63" name="Line 604"/>
              <p:cNvSpPr>
                <a:spLocks noChangeShapeType="1"/>
              </p:cNvSpPr>
              <p:nvPr/>
            </p:nvSpPr>
            <p:spPr bwMode="auto">
              <a:xfrm flipV="1">
                <a:off x="4581" y="2569"/>
                <a:ext cx="143" cy="27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464" name="Line 605"/>
              <p:cNvSpPr>
                <a:spLocks noChangeShapeType="1"/>
              </p:cNvSpPr>
              <p:nvPr/>
            </p:nvSpPr>
            <p:spPr bwMode="auto">
              <a:xfrm>
                <a:off x="5257" y="1801"/>
                <a:ext cx="112"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en-US"/>
              </a:p>
            </p:txBody>
          </p:sp>
          <p:grpSp>
            <p:nvGrpSpPr>
              <p:cNvPr id="231465" name="Group 606"/>
              <p:cNvGrpSpPr/>
              <p:nvPr/>
            </p:nvGrpSpPr>
            <p:grpSpPr bwMode="auto">
              <a:xfrm>
                <a:off x="3810" y="1163"/>
                <a:ext cx="294" cy="391"/>
                <a:chOff x="1653" y="3023"/>
                <a:chExt cx="622" cy="911"/>
              </a:xfrm>
            </p:grpSpPr>
            <p:sp>
              <p:nvSpPr>
                <p:cNvPr id="231787" name="Line 270"/>
                <p:cNvSpPr>
                  <a:spLocks noChangeShapeType="1"/>
                </p:cNvSpPr>
                <p:nvPr/>
              </p:nvSpPr>
              <p:spPr bwMode="auto">
                <a:xfrm flipH="1">
                  <a:off x="1766" y="3287"/>
                  <a:ext cx="188" cy="586"/>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88" name="Line 271"/>
                <p:cNvSpPr>
                  <a:spLocks noChangeShapeType="1"/>
                </p:cNvSpPr>
                <p:nvPr/>
              </p:nvSpPr>
              <p:spPr bwMode="auto">
                <a:xfrm>
                  <a:off x="1954" y="3287"/>
                  <a:ext cx="188" cy="583"/>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89" name="Line 272"/>
                <p:cNvSpPr>
                  <a:spLocks noChangeShapeType="1"/>
                </p:cNvSpPr>
                <p:nvPr/>
              </p:nvSpPr>
              <p:spPr bwMode="auto">
                <a:xfrm>
                  <a:off x="1766" y="3870"/>
                  <a:ext cx="188" cy="6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0" name="Line 273"/>
                <p:cNvSpPr>
                  <a:spLocks noChangeShapeType="1"/>
                </p:cNvSpPr>
                <p:nvPr/>
              </p:nvSpPr>
              <p:spPr bwMode="auto">
                <a:xfrm flipH="1">
                  <a:off x="1954" y="3870"/>
                  <a:ext cx="188" cy="6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1" name="Line 274"/>
                <p:cNvSpPr>
                  <a:spLocks noChangeShapeType="1"/>
                </p:cNvSpPr>
                <p:nvPr/>
              </p:nvSpPr>
              <p:spPr bwMode="auto">
                <a:xfrm>
                  <a:off x="1954" y="3300"/>
                  <a:ext cx="0" cy="63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2" name="Line 275"/>
                <p:cNvSpPr>
                  <a:spLocks noChangeShapeType="1"/>
                </p:cNvSpPr>
                <p:nvPr/>
              </p:nvSpPr>
              <p:spPr bwMode="auto">
                <a:xfrm flipV="1">
                  <a:off x="1766" y="3810"/>
                  <a:ext cx="188" cy="63"/>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3" name="Line 276"/>
                <p:cNvSpPr>
                  <a:spLocks noChangeShapeType="1"/>
                </p:cNvSpPr>
                <p:nvPr/>
              </p:nvSpPr>
              <p:spPr bwMode="auto">
                <a:xfrm flipH="1" flipV="1">
                  <a:off x="1954" y="3810"/>
                  <a:ext cx="188" cy="6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4" name="Line 277"/>
                <p:cNvSpPr>
                  <a:spLocks noChangeShapeType="1"/>
                </p:cNvSpPr>
                <p:nvPr/>
              </p:nvSpPr>
              <p:spPr bwMode="auto">
                <a:xfrm>
                  <a:off x="1846" y="3618"/>
                  <a:ext cx="108" cy="4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5" name="Line 278"/>
                <p:cNvSpPr>
                  <a:spLocks noChangeShapeType="1"/>
                </p:cNvSpPr>
                <p:nvPr/>
              </p:nvSpPr>
              <p:spPr bwMode="auto">
                <a:xfrm flipV="1">
                  <a:off x="1954" y="3618"/>
                  <a:ext cx="114" cy="4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6" name="Line 279"/>
                <p:cNvSpPr>
                  <a:spLocks noChangeShapeType="1"/>
                </p:cNvSpPr>
                <p:nvPr/>
              </p:nvSpPr>
              <p:spPr bwMode="auto">
                <a:xfrm>
                  <a:off x="1810" y="3704"/>
                  <a:ext cx="139" cy="65"/>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7" name="Line 280"/>
                <p:cNvSpPr>
                  <a:spLocks noChangeShapeType="1"/>
                </p:cNvSpPr>
                <p:nvPr/>
              </p:nvSpPr>
              <p:spPr bwMode="auto">
                <a:xfrm flipV="1">
                  <a:off x="1954" y="3717"/>
                  <a:ext cx="140" cy="57"/>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8" name="Line 281"/>
                <p:cNvSpPr>
                  <a:spLocks noChangeShapeType="1"/>
                </p:cNvSpPr>
                <p:nvPr/>
              </p:nvSpPr>
              <p:spPr bwMode="auto">
                <a:xfrm flipV="1">
                  <a:off x="1954" y="3530"/>
                  <a:ext cx="72" cy="24"/>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799" name="Line 282"/>
                <p:cNvSpPr>
                  <a:spLocks noChangeShapeType="1"/>
                </p:cNvSpPr>
                <p:nvPr/>
              </p:nvSpPr>
              <p:spPr bwMode="auto">
                <a:xfrm flipV="1">
                  <a:off x="1954" y="3409"/>
                  <a:ext cx="45" cy="18"/>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800" name="Line 283"/>
                <p:cNvSpPr>
                  <a:spLocks noChangeShapeType="1"/>
                </p:cNvSpPr>
                <p:nvPr/>
              </p:nvSpPr>
              <p:spPr bwMode="auto">
                <a:xfrm>
                  <a:off x="1873" y="3522"/>
                  <a:ext cx="87" cy="32"/>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801" name="Line 284"/>
                <p:cNvSpPr>
                  <a:spLocks noChangeShapeType="1"/>
                </p:cNvSpPr>
                <p:nvPr/>
              </p:nvSpPr>
              <p:spPr bwMode="auto">
                <a:xfrm>
                  <a:off x="1912" y="3404"/>
                  <a:ext cx="50" cy="31"/>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wrap="none"/>
                <a:lstStyle/>
                <a:p>
                  <a:endParaRPr lang="en-US"/>
                </a:p>
              </p:txBody>
            </p:sp>
            <p:sp>
              <p:nvSpPr>
                <p:cNvPr id="231802" name="Oval 622"/>
                <p:cNvSpPr>
                  <a:spLocks noChangeArrowheads="1"/>
                </p:cNvSpPr>
                <p:nvPr/>
              </p:nvSpPr>
              <p:spPr bwMode="auto">
                <a:xfrm>
                  <a:off x="1921" y="3233"/>
                  <a:ext cx="63" cy="68"/>
                </a:xfrm>
                <a:prstGeom prst="ellipse">
                  <a:avLst/>
                </a:prstGeom>
                <a:solidFill>
                  <a:srgbClr val="808080"/>
                </a:solidFill>
                <a:ln w="9525">
                  <a:solidFill>
                    <a:srgbClr val="808080"/>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pic>
              <p:nvPicPr>
                <p:cNvPr id="231803" name="Picture 623" descr="cell_tower_radiation_gr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66" name="Group 624"/>
              <p:cNvGrpSpPr/>
              <p:nvPr/>
            </p:nvGrpSpPr>
            <p:grpSpPr bwMode="auto">
              <a:xfrm>
                <a:off x="3962" y="1516"/>
                <a:ext cx="286" cy="160"/>
                <a:chOff x="3843" y="1516"/>
                <a:chExt cx="286" cy="160"/>
              </a:xfrm>
            </p:grpSpPr>
            <p:sp>
              <p:nvSpPr>
                <p:cNvPr id="231778" name="Line 625"/>
                <p:cNvSpPr>
                  <a:spLocks noChangeShapeType="1"/>
                </p:cNvSpPr>
                <p:nvPr/>
              </p:nvSpPr>
              <p:spPr bwMode="auto">
                <a:xfrm>
                  <a:off x="3843" y="1516"/>
                  <a:ext cx="96" cy="60"/>
                </a:xfrm>
                <a:prstGeom prst="line">
                  <a:avLst/>
                </a:prstGeom>
                <a:noFill/>
                <a:ln w="9525">
                  <a:solidFill>
                    <a:srgbClr val="969696"/>
                  </a:solidFill>
                  <a:round/>
                </a:ln>
                <a:extLst>
                  <a:ext uri="{909E8E84-426E-40DD-AFC4-6F175D3DCCD1}">
                    <a14:hiddenFill xmlns:a14="http://schemas.microsoft.com/office/drawing/2010/main">
                      <a:noFill/>
                    </a14:hiddenFill>
                  </a:ext>
                </a:extLst>
              </p:spPr>
              <p:txBody>
                <a:bodyPr/>
                <a:lstStyle/>
                <a:p>
                  <a:endParaRPr lang="en-US"/>
                </a:p>
              </p:txBody>
            </p:sp>
            <p:sp>
              <p:nvSpPr>
                <p:cNvPr id="231779"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80"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81"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82" name="Group 629"/>
                <p:cNvGrpSpPr/>
                <p:nvPr/>
              </p:nvGrpSpPr>
              <p:grpSpPr bwMode="auto">
                <a:xfrm>
                  <a:off x="3932" y="1587"/>
                  <a:ext cx="138" cy="33"/>
                  <a:chOff x="2468" y="1332"/>
                  <a:chExt cx="310" cy="60"/>
                </a:xfrm>
              </p:grpSpPr>
              <p:sp>
                <p:nvSpPr>
                  <p:cNvPr id="231785" name="Freeform 63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86" name="Freeform 63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83" name="Line 632"/>
                <p:cNvSpPr>
                  <a:spLocks noChangeShapeType="1"/>
                </p:cNvSpPr>
                <p:nvPr/>
              </p:nvSpPr>
              <p:spPr bwMode="auto">
                <a:xfrm>
                  <a:off x="3884" y="1602"/>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84" name="Line 633"/>
                <p:cNvSpPr>
                  <a:spLocks noChangeShapeType="1"/>
                </p:cNvSpPr>
                <p:nvPr/>
              </p:nvSpPr>
              <p:spPr bwMode="auto">
                <a:xfrm>
                  <a:off x="4127" y="1604"/>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67" name="Group 634"/>
              <p:cNvGrpSpPr/>
              <p:nvPr/>
            </p:nvGrpSpPr>
            <p:grpSpPr bwMode="auto">
              <a:xfrm>
                <a:off x="4537" y="1569"/>
                <a:ext cx="246" cy="110"/>
                <a:chOff x="4334" y="1470"/>
                <a:chExt cx="246" cy="107"/>
              </a:xfrm>
            </p:grpSpPr>
            <p:sp>
              <p:nvSpPr>
                <p:cNvPr id="2317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73" name="Group 638"/>
                <p:cNvGrpSpPr/>
                <p:nvPr/>
              </p:nvGrpSpPr>
              <p:grpSpPr bwMode="auto">
                <a:xfrm>
                  <a:off x="4383" y="1488"/>
                  <a:ext cx="138" cy="33"/>
                  <a:chOff x="2468" y="1332"/>
                  <a:chExt cx="310" cy="60"/>
                </a:xfrm>
              </p:grpSpPr>
              <p:sp>
                <p:nvSpPr>
                  <p:cNvPr id="231776" name="Freeform 639"/>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77" name="Freeform 640"/>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74" name="Line 641"/>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75" name="Line 642"/>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68" name="Group 643"/>
              <p:cNvGrpSpPr/>
              <p:nvPr/>
            </p:nvGrpSpPr>
            <p:grpSpPr bwMode="auto">
              <a:xfrm>
                <a:off x="4544" y="1735"/>
                <a:ext cx="246" cy="110"/>
                <a:chOff x="4334" y="1470"/>
                <a:chExt cx="246" cy="107"/>
              </a:xfrm>
            </p:grpSpPr>
            <p:sp>
              <p:nvSpPr>
                <p:cNvPr id="2317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65" name="Group 647"/>
                <p:cNvGrpSpPr/>
                <p:nvPr/>
              </p:nvGrpSpPr>
              <p:grpSpPr bwMode="auto">
                <a:xfrm>
                  <a:off x="4383" y="1488"/>
                  <a:ext cx="138" cy="33"/>
                  <a:chOff x="2468" y="1332"/>
                  <a:chExt cx="310" cy="60"/>
                </a:xfrm>
              </p:grpSpPr>
              <p:sp>
                <p:nvSpPr>
                  <p:cNvPr id="231768" name="Freeform 64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69" name="Freeform 64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66" name="Line 650"/>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67" name="Line 651"/>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69" name="Group 652"/>
              <p:cNvGrpSpPr/>
              <p:nvPr/>
            </p:nvGrpSpPr>
            <p:grpSpPr bwMode="auto">
              <a:xfrm>
                <a:off x="4890" y="1736"/>
                <a:ext cx="246" cy="110"/>
                <a:chOff x="4334" y="1470"/>
                <a:chExt cx="246" cy="107"/>
              </a:xfrm>
            </p:grpSpPr>
            <p:sp>
              <p:nvSpPr>
                <p:cNvPr id="2317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57" name="Group 656"/>
                <p:cNvGrpSpPr/>
                <p:nvPr/>
              </p:nvGrpSpPr>
              <p:grpSpPr bwMode="auto">
                <a:xfrm>
                  <a:off x="4383" y="1488"/>
                  <a:ext cx="138" cy="33"/>
                  <a:chOff x="2468" y="1332"/>
                  <a:chExt cx="310" cy="60"/>
                </a:xfrm>
              </p:grpSpPr>
              <p:sp>
                <p:nvSpPr>
                  <p:cNvPr id="231760" name="Freeform 65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61" name="Freeform 65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58" name="Line 659"/>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59" name="Line 660"/>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0" name="Group 661"/>
              <p:cNvGrpSpPr/>
              <p:nvPr/>
            </p:nvGrpSpPr>
            <p:grpSpPr bwMode="auto">
              <a:xfrm>
                <a:off x="4844" y="1506"/>
                <a:ext cx="246" cy="110"/>
                <a:chOff x="4334" y="1470"/>
                <a:chExt cx="246" cy="107"/>
              </a:xfrm>
            </p:grpSpPr>
            <p:sp>
              <p:nvSpPr>
                <p:cNvPr id="2317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49" name="Group 665"/>
                <p:cNvGrpSpPr/>
                <p:nvPr/>
              </p:nvGrpSpPr>
              <p:grpSpPr bwMode="auto">
                <a:xfrm>
                  <a:off x="4383" y="1488"/>
                  <a:ext cx="138" cy="33"/>
                  <a:chOff x="2468" y="1332"/>
                  <a:chExt cx="310" cy="60"/>
                </a:xfrm>
              </p:grpSpPr>
              <p:sp>
                <p:nvSpPr>
                  <p:cNvPr id="231752" name="Freeform 66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53" name="Freeform 66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50" name="Line 668"/>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51" name="Line 669"/>
                <p:cNvSpPr>
                  <a:spLocks noChangeShapeType="1"/>
                </p:cNvSpPr>
                <p:nvPr/>
              </p:nvSpPr>
              <p:spPr bwMode="auto">
                <a:xfrm>
                  <a:off x="4578" y="1505"/>
                  <a:ext cx="0" cy="4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1" name="Group 670"/>
              <p:cNvGrpSpPr/>
              <p:nvPr/>
            </p:nvGrpSpPr>
            <p:grpSpPr bwMode="auto">
              <a:xfrm>
                <a:off x="4839" y="2296"/>
                <a:ext cx="308" cy="130"/>
                <a:chOff x="4334" y="1470"/>
                <a:chExt cx="246" cy="107"/>
              </a:xfrm>
            </p:grpSpPr>
            <p:sp>
              <p:nvSpPr>
                <p:cNvPr id="2317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41" name="Group 674"/>
                <p:cNvGrpSpPr/>
                <p:nvPr/>
              </p:nvGrpSpPr>
              <p:grpSpPr bwMode="auto">
                <a:xfrm>
                  <a:off x="4383" y="1488"/>
                  <a:ext cx="138" cy="33"/>
                  <a:chOff x="2468" y="1332"/>
                  <a:chExt cx="310" cy="60"/>
                </a:xfrm>
              </p:grpSpPr>
              <p:sp>
                <p:nvSpPr>
                  <p:cNvPr id="231744" name="Freeform 67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45" name="Freeform 67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42" name="Line 677"/>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43" name="Line 678"/>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sp>
            <p:nvSpPr>
              <p:cNvPr id="231472" name="Line 679"/>
              <p:cNvSpPr>
                <a:spLocks noChangeShapeType="1"/>
              </p:cNvSpPr>
              <p:nvPr/>
            </p:nvSpPr>
            <p:spPr bwMode="auto">
              <a:xfrm>
                <a:off x="4049" y="2358"/>
                <a:ext cx="428" cy="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nvGrpSpPr>
              <p:cNvPr id="231473" name="Group 680"/>
              <p:cNvGrpSpPr/>
              <p:nvPr/>
            </p:nvGrpSpPr>
            <p:grpSpPr bwMode="auto">
              <a:xfrm>
                <a:off x="4429" y="2288"/>
                <a:ext cx="308" cy="130"/>
                <a:chOff x="4334" y="1470"/>
                <a:chExt cx="246" cy="107"/>
              </a:xfrm>
            </p:grpSpPr>
            <p:sp>
              <p:nvSpPr>
                <p:cNvPr id="2317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33" name="Group 684"/>
                <p:cNvGrpSpPr/>
                <p:nvPr/>
              </p:nvGrpSpPr>
              <p:grpSpPr bwMode="auto">
                <a:xfrm>
                  <a:off x="4383" y="1488"/>
                  <a:ext cx="138" cy="33"/>
                  <a:chOff x="2468" y="1332"/>
                  <a:chExt cx="310" cy="60"/>
                </a:xfrm>
              </p:grpSpPr>
              <p:sp>
                <p:nvSpPr>
                  <p:cNvPr id="231736" name="Freeform 68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37" name="Freeform 68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34" name="Line 687"/>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35" name="Line 688"/>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4" name="Group 689"/>
              <p:cNvGrpSpPr/>
              <p:nvPr/>
            </p:nvGrpSpPr>
            <p:grpSpPr bwMode="auto">
              <a:xfrm>
                <a:off x="4625" y="2464"/>
                <a:ext cx="308" cy="130"/>
                <a:chOff x="4334" y="1470"/>
                <a:chExt cx="246" cy="107"/>
              </a:xfrm>
            </p:grpSpPr>
            <p:sp>
              <p:nvSpPr>
                <p:cNvPr id="2317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25" name="Group 693"/>
                <p:cNvGrpSpPr/>
                <p:nvPr/>
              </p:nvGrpSpPr>
              <p:grpSpPr bwMode="auto">
                <a:xfrm>
                  <a:off x="4383" y="1488"/>
                  <a:ext cx="138" cy="33"/>
                  <a:chOff x="2468" y="1332"/>
                  <a:chExt cx="310" cy="60"/>
                </a:xfrm>
              </p:grpSpPr>
              <p:sp>
                <p:nvSpPr>
                  <p:cNvPr id="231728" name="Freeform 69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29" name="Freeform 69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26" name="Line 696"/>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27" name="Line 697"/>
                <p:cNvSpPr>
                  <a:spLocks noChangeShapeType="1"/>
                </p:cNvSpPr>
                <p:nvPr/>
              </p:nvSpPr>
              <p:spPr bwMode="auto">
                <a:xfrm>
                  <a:off x="4578" y="1505"/>
                  <a:ext cx="0" cy="44"/>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5" name="Group 698"/>
              <p:cNvGrpSpPr/>
              <p:nvPr/>
            </p:nvGrpSpPr>
            <p:grpSpPr bwMode="auto">
              <a:xfrm>
                <a:off x="4817" y="3030"/>
                <a:ext cx="394" cy="154"/>
                <a:chOff x="4334" y="1470"/>
                <a:chExt cx="246" cy="107"/>
              </a:xfrm>
            </p:grpSpPr>
            <p:sp>
              <p:nvSpPr>
                <p:cNvPr id="2317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17" name="Group 702"/>
                <p:cNvGrpSpPr/>
                <p:nvPr/>
              </p:nvGrpSpPr>
              <p:grpSpPr bwMode="auto">
                <a:xfrm>
                  <a:off x="4383" y="1488"/>
                  <a:ext cx="138" cy="33"/>
                  <a:chOff x="2468" y="1332"/>
                  <a:chExt cx="310" cy="60"/>
                </a:xfrm>
              </p:grpSpPr>
              <p:sp>
                <p:nvSpPr>
                  <p:cNvPr id="231720" name="Freeform 70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21" name="Freeform 70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18" name="Line 705"/>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19" name="Line 706"/>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6" name="Group 707"/>
              <p:cNvGrpSpPr/>
              <p:nvPr/>
            </p:nvGrpSpPr>
            <p:grpSpPr bwMode="auto">
              <a:xfrm>
                <a:off x="4423" y="2842"/>
                <a:ext cx="394" cy="154"/>
                <a:chOff x="4334" y="1470"/>
                <a:chExt cx="246" cy="107"/>
              </a:xfrm>
            </p:grpSpPr>
            <p:sp>
              <p:nvSpPr>
                <p:cNvPr id="2317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09" name="Group 711"/>
                <p:cNvGrpSpPr/>
                <p:nvPr/>
              </p:nvGrpSpPr>
              <p:grpSpPr bwMode="auto">
                <a:xfrm>
                  <a:off x="4383" y="1488"/>
                  <a:ext cx="138" cy="33"/>
                  <a:chOff x="2468" y="1332"/>
                  <a:chExt cx="310" cy="60"/>
                </a:xfrm>
              </p:grpSpPr>
              <p:sp>
                <p:nvSpPr>
                  <p:cNvPr id="231712" name="Freeform 712"/>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13" name="Freeform 713"/>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10" name="Line 714"/>
                <p:cNvSpPr>
                  <a:spLocks noChangeShapeType="1"/>
                </p:cNvSpPr>
                <p:nvPr/>
              </p:nvSpPr>
              <p:spPr bwMode="auto">
                <a:xfrm>
                  <a:off x="4335" y="1503"/>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711" name="Line 715"/>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7" name="Group 716"/>
              <p:cNvGrpSpPr/>
              <p:nvPr/>
            </p:nvGrpSpPr>
            <p:grpSpPr bwMode="auto">
              <a:xfrm>
                <a:off x="3967" y="3058"/>
                <a:ext cx="394" cy="154"/>
                <a:chOff x="4334" y="1470"/>
                <a:chExt cx="246" cy="107"/>
              </a:xfrm>
            </p:grpSpPr>
            <p:sp>
              <p:nvSpPr>
                <p:cNvPr id="2316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7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702" name="Group 720"/>
                <p:cNvGrpSpPr/>
                <p:nvPr/>
              </p:nvGrpSpPr>
              <p:grpSpPr bwMode="auto">
                <a:xfrm>
                  <a:off x="4383" y="1488"/>
                  <a:ext cx="138" cy="33"/>
                  <a:chOff x="2468" y="1332"/>
                  <a:chExt cx="310" cy="60"/>
                </a:xfrm>
              </p:grpSpPr>
              <p:sp>
                <p:nvSpPr>
                  <p:cNvPr id="231704" name="Freeform 72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705" name="Freeform 722"/>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703" name="Line 724"/>
                <p:cNvSpPr>
                  <a:spLocks noChangeShapeType="1"/>
                </p:cNvSpPr>
                <p:nvPr/>
              </p:nvSpPr>
              <p:spPr bwMode="auto">
                <a:xfrm>
                  <a:off x="4578" y="1505"/>
                  <a:ext cx="0" cy="4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8" name="Group 725"/>
              <p:cNvGrpSpPr/>
              <p:nvPr/>
            </p:nvGrpSpPr>
            <p:grpSpPr bwMode="auto">
              <a:xfrm>
                <a:off x="3812" y="2312"/>
                <a:ext cx="246" cy="109"/>
                <a:chOff x="4334" y="1470"/>
                <a:chExt cx="246" cy="107"/>
              </a:xfrm>
            </p:grpSpPr>
            <p:sp>
              <p:nvSpPr>
                <p:cNvPr id="2316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6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sp>
              <p:nvSpPr>
                <p:cNvPr id="2316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charset="0"/>
                    <a:ea typeface="宋体" panose="02010600030101010101" pitchFamily="2" charset="-122"/>
                    <a:cs typeface="Arial" panose="020B0604020202020204" pitchFamily="34" charset="0"/>
                  </a:endParaRPr>
                </a:p>
              </p:txBody>
            </p:sp>
            <p:grpSp>
              <p:nvGrpSpPr>
                <p:cNvPr id="231694" name="Group 729"/>
                <p:cNvGrpSpPr/>
                <p:nvPr/>
              </p:nvGrpSpPr>
              <p:grpSpPr bwMode="auto">
                <a:xfrm>
                  <a:off x="4383" y="1488"/>
                  <a:ext cx="138" cy="33"/>
                  <a:chOff x="2468" y="1332"/>
                  <a:chExt cx="310" cy="60"/>
                </a:xfrm>
              </p:grpSpPr>
              <p:sp>
                <p:nvSpPr>
                  <p:cNvPr id="231697" name="Freeform 73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sp>
                <p:nvSpPr>
                  <p:cNvPr id="231698" name="Freeform 73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ln>
                </p:spPr>
                <p:txBody>
                  <a:bodyPr/>
                  <a:lstStyle/>
                  <a:p>
                    <a:endParaRPr lang="en-US"/>
                  </a:p>
                </p:txBody>
              </p:sp>
            </p:grpSp>
            <p:sp>
              <p:nvSpPr>
                <p:cNvPr id="231695" name="Line 732"/>
                <p:cNvSpPr>
                  <a:spLocks noChangeShapeType="1"/>
                </p:cNvSpPr>
                <p:nvPr/>
              </p:nvSpPr>
              <p:spPr bwMode="auto">
                <a:xfrm>
                  <a:off x="4335" y="1503"/>
                  <a:ext cx="0" cy="5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sp>
              <p:nvSpPr>
                <p:cNvPr id="231696" name="Line 733"/>
                <p:cNvSpPr>
                  <a:spLocks noChangeShapeType="1"/>
                </p:cNvSpPr>
                <p:nvPr/>
              </p:nvSpPr>
              <p:spPr bwMode="auto">
                <a:xfrm>
                  <a:off x="4578" y="1505"/>
                  <a:ext cx="0" cy="49"/>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31479" name="Group 734"/>
              <p:cNvGrpSpPr/>
              <p:nvPr/>
            </p:nvGrpSpPr>
            <p:grpSpPr bwMode="auto">
              <a:xfrm>
                <a:off x="4511" y="3141"/>
                <a:ext cx="281" cy="265"/>
                <a:chOff x="5072" y="3611"/>
                <a:chExt cx="459" cy="380"/>
              </a:xfrm>
            </p:grpSpPr>
            <p:grpSp>
              <p:nvGrpSpPr>
                <p:cNvPr id="231677" name="Group 735"/>
                <p:cNvGrpSpPr/>
                <p:nvPr/>
              </p:nvGrpSpPr>
              <p:grpSpPr bwMode="auto">
                <a:xfrm>
                  <a:off x="5144" y="3611"/>
                  <a:ext cx="387" cy="99"/>
                  <a:chOff x="5030" y="2639"/>
                  <a:chExt cx="387" cy="99"/>
                </a:xfrm>
              </p:grpSpPr>
              <p:sp>
                <p:nvSpPr>
                  <p:cNvPr id="231679" name="Freeform 736"/>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0" name="Freeform 737"/>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1" name="Freeform 738"/>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2" name="Freeform 739"/>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3" name="Freeform 740"/>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4" name="Freeform 741"/>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85" name="Freeform 742"/>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ln>
                </p:spPr>
                <p:txBody>
                  <a:bodyPr/>
                  <a:lstStyle/>
                  <a:p>
                    <a:endParaRPr lang="en-US"/>
                  </a:p>
                </p:txBody>
              </p:sp>
              <p:sp>
                <p:nvSpPr>
                  <p:cNvPr id="231686" name="Freeform 743"/>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ln>
                </p:spPr>
                <p:txBody>
                  <a:bodyPr/>
                  <a:lstStyle/>
                  <a:p>
                    <a:endParaRPr lang="en-US"/>
                  </a:p>
                </p:txBody>
              </p:sp>
              <p:sp>
                <p:nvSpPr>
                  <p:cNvPr id="231687" name="Freeform 744"/>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ln>
                </p:spPr>
                <p:txBody>
                  <a:bodyPr/>
                  <a:lstStyle/>
                  <a:p>
                    <a:endParaRPr lang="en-US"/>
                  </a:p>
                </p:txBody>
              </p:sp>
              <p:sp>
                <p:nvSpPr>
                  <p:cNvPr id="231688" name="Freeform 745"/>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ln>
                </p:spPr>
                <p:txBody>
                  <a:bodyPr/>
                  <a:lstStyle/>
                  <a:p>
                    <a:endParaRPr lang="en-US"/>
                  </a:p>
                </p:txBody>
              </p:sp>
              <p:sp>
                <p:nvSpPr>
                  <p:cNvPr id="231689" name="Freeform 746"/>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ln>
                </p:spPr>
                <p:txBody>
                  <a:bodyPr/>
                  <a:lstStyle/>
                  <a:p>
                    <a:endParaRPr lang="en-US"/>
                  </a:p>
                </p:txBody>
              </p:sp>
              <p:sp>
                <p:nvSpPr>
                  <p:cNvPr id="231690" name="Freeform 747"/>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ln>
                </p:spPr>
                <p:txBody>
                  <a:bodyPr/>
                  <a:lstStyle/>
                  <a:p>
                    <a:endParaRPr lang="en-US"/>
                  </a:p>
                </p:txBody>
              </p:sp>
            </p:grpSp>
            <p:pic>
              <p:nvPicPr>
                <p:cNvPr id="231678" name="Picture 748" descr="access_point_stylized_gray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80" name="Group 749"/>
              <p:cNvGrpSpPr/>
              <p:nvPr/>
            </p:nvGrpSpPr>
            <p:grpSpPr bwMode="auto">
              <a:xfrm>
                <a:off x="3552" y="2211"/>
                <a:ext cx="251" cy="226"/>
                <a:chOff x="5072" y="3611"/>
                <a:chExt cx="459" cy="380"/>
              </a:xfrm>
            </p:grpSpPr>
            <p:grpSp>
              <p:nvGrpSpPr>
                <p:cNvPr id="231663" name="Group 750"/>
                <p:cNvGrpSpPr/>
                <p:nvPr/>
              </p:nvGrpSpPr>
              <p:grpSpPr bwMode="auto">
                <a:xfrm>
                  <a:off x="5144" y="3611"/>
                  <a:ext cx="387" cy="99"/>
                  <a:chOff x="5030" y="2639"/>
                  <a:chExt cx="387" cy="99"/>
                </a:xfrm>
              </p:grpSpPr>
              <p:sp>
                <p:nvSpPr>
                  <p:cNvPr id="231665" name="Freeform 751"/>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66" name="Freeform 752"/>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67" name="Freeform 753"/>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68" name="Freeform 754"/>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69" name="Freeform 755"/>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70" name="Freeform 756"/>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71" name="Freeform 757"/>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ln>
                </p:spPr>
                <p:txBody>
                  <a:bodyPr/>
                  <a:lstStyle/>
                  <a:p>
                    <a:endParaRPr lang="en-US"/>
                  </a:p>
                </p:txBody>
              </p:sp>
              <p:sp>
                <p:nvSpPr>
                  <p:cNvPr id="231672" name="Freeform 758"/>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ln>
                </p:spPr>
                <p:txBody>
                  <a:bodyPr/>
                  <a:lstStyle/>
                  <a:p>
                    <a:endParaRPr lang="en-US"/>
                  </a:p>
                </p:txBody>
              </p:sp>
              <p:sp>
                <p:nvSpPr>
                  <p:cNvPr id="231673" name="Freeform 759"/>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ln>
                </p:spPr>
                <p:txBody>
                  <a:bodyPr/>
                  <a:lstStyle/>
                  <a:p>
                    <a:endParaRPr lang="en-US"/>
                  </a:p>
                </p:txBody>
              </p:sp>
              <p:sp>
                <p:nvSpPr>
                  <p:cNvPr id="231674" name="Freeform 760"/>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ln>
                </p:spPr>
                <p:txBody>
                  <a:bodyPr/>
                  <a:lstStyle/>
                  <a:p>
                    <a:endParaRPr lang="en-US"/>
                  </a:p>
                </p:txBody>
              </p:sp>
              <p:sp>
                <p:nvSpPr>
                  <p:cNvPr id="231675" name="Freeform 761"/>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ln>
                </p:spPr>
                <p:txBody>
                  <a:bodyPr/>
                  <a:lstStyle/>
                  <a:p>
                    <a:endParaRPr lang="en-US"/>
                  </a:p>
                </p:txBody>
              </p:sp>
              <p:sp>
                <p:nvSpPr>
                  <p:cNvPr id="231676" name="Freeform 762"/>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ln>
                </p:spPr>
                <p:txBody>
                  <a:bodyPr/>
                  <a:lstStyle/>
                  <a:p>
                    <a:endParaRPr lang="en-US"/>
                  </a:p>
                </p:txBody>
              </p:sp>
            </p:grpSp>
            <p:pic>
              <p:nvPicPr>
                <p:cNvPr id="231664" name="Picture 763" descr="access_point_stylized_gray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1481" name="Line 764"/>
              <p:cNvSpPr>
                <a:spLocks noChangeShapeType="1"/>
              </p:cNvSpPr>
              <p:nvPr/>
            </p:nvSpPr>
            <p:spPr bwMode="auto">
              <a:xfrm rot="5400000" flipV="1">
                <a:off x="5034" y="3427"/>
                <a:ext cx="2" cy="54"/>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grpSp>
            <p:nvGrpSpPr>
              <p:cNvPr id="231482" name="Group 765"/>
              <p:cNvGrpSpPr/>
              <p:nvPr/>
            </p:nvGrpSpPr>
            <p:grpSpPr bwMode="auto">
              <a:xfrm flipH="1">
                <a:off x="3638" y="2856"/>
                <a:ext cx="261" cy="235"/>
                <a:chOff x="2839" y="3501"/>
                <a:chExt cx="755" cy="803"/>
              </a:xfrm>
            </p:grpSpPr>
            <p:pic>
              <p:nvPicPr>
                <p:cNvPr id="231661" name="Picture 766"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62" name="Freeform 76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231483" name="Group 768"/>
              <p:cNvGrpSpPr/>
              <p:nvPr/>
            </p:nvGrpSpPr>
            <p:grpSpPr bwMode="auto">
              <a:xfrm flipH="1">
                <a:off x="3438" y="3121"/>
                <a:ext cx="304" cy="256"/>
                <a:chOff x="2839" y="3501"/>
                <a:chExt cx="755" cy="803"/>
              </a:xfrm>
            </p:grpSpPr>
            <p:pic>
              <p:nvPicPr>
                <p:cNvPr id="231659" name="Picture 769"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60" name="Freeform 77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231484" name="Group 771"/>
              <p:cNvGrpSpPr/>
              <p:nvPr/>
            </p:nvGrpSpPr>
            <p:grpSpPr bwMode="auto">
              <a:xfrm flipH="1">
                <a:off x="3739" y="3311"/>
                <a:ext cx="269" cy="220"/>
                <a:chOff x="2839" y="3501"/>
                <a:chExt cx="755" cy="803"/>
              </a:xfrm>
            </p:grpSpPr>
            <p:pic>
              <p:nvPicPr>
                <p:cNvPr id="231657" name="Picture 772"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58" name="Freeform 773"/>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231485" name="Group 774"/>
              <p:cNvGrpSpPr/>
              <p:nvPr/>
            </p:nvGrpSpPr>
            <p:grpSpPr bwMode="auto">
              <a:xfrm>
                <a:off x="4126" y="3300"/>
                <a:ext cx="269" cy="221"/>
                <a:chOff x="2839" y="3501"/>
                <a:chExt cx="755" cy="803"/>
              </a:xfrm>
            </p:grpSpPr>
            <p:pic>
              <p:nvPicPr>
                <p:cNvPr id="231655" name="Picture 775"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56" name="Freeform 776"/>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pic>
            <p:nvPicPr>
              <p:cNvPr id="231486" name="Picture 777"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487" name="Group 778"/>
              <p:cNvGrpSpPr/>
              <p:nvPr/>
            </p:nvGrpSpPr>
            <p:grpSpPr bwMode="auto">
              <a:xfrm>
                <a:off x="3531" y="974"/>
                <a:ext cx="261" cy="243"/>
                <a:chOff x="2751" y="1851"/>
                <a:chExt cx="462" cy="478"/>
              </a:xfrm>
            </p:grpSpPr>
            <p:pic>
              <p:nvPicPr>
                <p:cNvPr id="231653" name="Picture 779"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654" name="Picture 780"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88" name="Group 781"/>
              <p:cNvGrpSpPr/>
              <p:nvPr/>
            </p:nvGrpSpPr>
            <p:grpSpPr bwMode="auto">
              <a:xfrm>
                <a:off x="5188" y="3151"/>
                <a:ext cx="142" cy="303"/>
                <a:chOff x="4140" y="429"/>
                <a:chExt cx="1425" cy="2396"/>
              </a:xfrm>
            </p:grpSpPr>
            <p:sp>
              <p:nvSpPr>
                <p:cNvPr id="231621" name="Freeform 782"/>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22" name="Rectangle 78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23" name="Freeform 784"/>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24" name="Freeform 785"/>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25" name="Rectangle 786"/>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626" name="Group 787"/>
                <p:cNvGrpSpPr/>
                <p:nvPr/>
              </p:nvGrpSpPr>
              <p:grpSpPr bwMode="auto">
                <a:xfrm>
                  <a:off x="4748" y="662"/>
                  <a:ext cx="578" cy="150"/>
                  <a:chOff x="613" y="2566"/>
                  <a:chExt cx="721" cy="144"/>
                </a:xfrm>
              </p:grpSpPr>
              <p:sp>
                <p:nvSpPr>
                  <p:cNvPr id="231651" name="AutoShape 78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52" name="AutoShape 78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27" name="Rectangle 790"/>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628" name="Group 791"/>
                <p:cNvGrpSpPr/>
                <p:nvPr/>
              </p:nvGrpSpPr>
              <p:grpSpPr bwMode="auto">
                <a:xfrm>
                  <a:off x="4748" y="990"/>
                  <a:ext cx="578" cy="134"/>
                  <a:chOff x="615" y="2564"/>
                  <a:chExt cx="721" cy="139"/>
                </a:xfrm>
              </p:grpSpPr>
              <p:sp>
                <p:nvSpPr>
                  <p:cNvPr id="231649" name="AutoShape 79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50" name="AutoShape 79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29" name="Rectangle 794"/>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30" name="Rectangle 795"/>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631" name="Group 796"/>
                <p:cNvGrpSpPr/>
                <p:nvPr/>
              </p:nvGrpSpPr>
              <p:grpSpPr bwMode="auto">
                <a:xfrm>
                  <a:off x="4738" y="1653"/>
                  <a:ext cx="578" cy="135"/>
                  <a:chOff x="618" y="2586"/>
                  <a:chExt cx="720" cy="124"/>
                </a:xfrm>
              </p:grpSpPr>
              <p:sp>
                <p:nvSpPr>
                  <p:cNvPr id="231647" name="AutoShape 79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8" name="AutoShape 79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32" name="Freeform 799"/>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633" name="Group 800"/>
                <p:cNvGrpSpPr/>
                <p:nvPr/>
              </p:nvGrpSpPr>
              <p:grpSpPr bwMode="auto">
                <a:xfrm>
                  <a:off x="4739" y="1330"/>
                  <a:ext cx="588" cy="134"/>
                  <a:chOff x="613" y="2571"/>
                  <a:chExt cx="732" cy="134"/>
                </a:xfrm>
              </p:grpSpPr>
              <p:sp>
                <p:nvSpPr>
                  <p:cNvPr id="231645" name="AutoShape 80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6" name="AutoShape 80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34" name="Rectangle 80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35" name="Freeform 804"/>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36" name="Freeform 805"/>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37" name="Oval 80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38" name="Freeform 807"/>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39" name="AutoShape 80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0" name="AutoShape 80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1" name="Oval 81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2" name="Oval 81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31643" name="Oval 81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44" name="Rectangle 813"/>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grpSp>
            <p:nvGrpSpPr>
              <p:cNvPr id="231489" name="Group 814"/>
              <p:cNvGrpSpPr/>
              <p:nvPr/>
            </p:nvGrpSpPr>
            <p:grpSpPr bwMode="auto">
              <a:xfrm>
                <a:off x="4989" y="3341"/>
                <a:ext cx="142" cy="303"/>
                <a:chOff x="4140" y="429"/>
                <a:chExt cx="1425" cy="2396"/>
              </a:xfrm>
            </p:grpSpPr>
            <p:sp>
              <p:nvSpPr>
                <p:cNvPr id="231589" name="Freeform 815"/>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90" name="Rectangle 81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591" name="Freeform 817"/>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92" name="Freeform 81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93" name="Rectangle 819"/>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594" name="Group 820"/>
                <p:cNvGrpSpPr/>
                <p:nvPr/>
              </p:nvGrpSpPr>
              <p:grpSpPr bwMode="auto">
                <a:xfrm>
                  <a:off x="4748" y="662"/>
                  <a:ext cx="578" cy="150"/>
                  <a:chOff x="613" y="2566"/>
                  <a:chExt cx="721" cy="144"/>
                </a:xfrm>
              </p:grpSpPr>
              <p:sp>
                <p:nvSpPr>
                  <p:cNvPr id="231619" name="AutoShape 82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20" name="AutoShape 82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595" name="Rectangle 823"/>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596" name="Group 824"/>
                <p:cNvGrpSpPr/>
                <p:nvPr/>
              </p:nvGrpSpPr>
              <p:grpSpPr bwMode="auto">
                <a:xfrm>
                  <a:off x="4748" y="990"/>
                  <a:ext cx="578" cy="134"/>
                  <a:chOff x="615" y="2564"/>
                  <a:chExt cx="721" cy="139"/>
                </a:xfrm>
              </p:grpSpPr>
              <p:sp>
                <p:nvSpPr>
                  <p:cNvPr id="231617" name="AutoShape 82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18" name="AutoShape 82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597" name="Rectangle 827"/>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598" name="Rectangle 828"/>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nvGrpSpPr>
                <p:cNvPr id="231599" name="Group 829"/>
                <p:cNvGrpSpPr/>
                <p:nvPr/>
              </p:nvGrpSpPr>
              <p:grpSpPr bwMode="auto">
                <a:xfrm>
                  <a:off x="4738" y="1653"/>
                  <a:ext cx="578" cy="135"/>
                  <a:chOff x="618" y="2586"/>
                  <a:chExt cx="720" cy="124"/>
                </a:xfrm>
              </p:grpSpPr>
              <p:sp>
                <p:nvSpPr>
                  <p:cNvPr id="231615" name="AutoShape 830"/>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16" name="AutoShape 83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00" name="Freeform 83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601" name="Group 833"/>
                <p:cNvGrpSpPr/>
                <p:nvPr/>
              </p:nvGrpSpPr>
              <p:grpSpPr bwMode="auto">
                <a:xfrm>
                  <a:off x="4739" y="1330"/>
                  <a:ext cx="588" cy="134"/>
                  <a:chOff x="613" y="2571"/>
                  <a:chExt cx="732" cy="134"/>
                </a:xfrm>
              </p:grpSpPr>
              <p:sp>
                <p:nvSpPr>
                  <p:cNvPr id="231613" name="AutoShape 83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14" name="AutoShape 83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sp>
              <p:nvSpPr>
                <p:cNvPr id="231602" name="Rectangle 83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03" name="Freeform 83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04" name="Freeform 83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05" name="Oval 83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06" name="Freeform 84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607" name="AutoShape 84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08" name="AutoShape 84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09" name="Oval 84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10" name="Oval 84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31611" name="Oval 84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sp>
              <p:nvSpPr>
                <p:cNvPr id="231612" name="Rectangle 846"/>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800">
                    <a:latin typeface="Comic Sans MS" panose="030F0702030302020204" pitchFamily="66" charset="0"/>
                    <a:ea typeface="宋体" panose="02010600030101010101" pitchFamily="2" charset="-122"/>
                  </a:endParaRPr>
                </a:p>
              </p:txBody>
            </p:sp>
          </p:grpSp>
          <p:grpSp>
            <p:nvGrpSpPr>
              <p:cNvPr id="231490" name="Group 847"/>
              <p:cNvGrpSpPr/>
              <p:nvPr/>
            </p:nvGrpSpPr>
            <p:grpSpPr bwMode="auto">
              <a:xfrm>
                <a:off x="3340" y="1287"/>
                <a:ext cx="335" cy="257"/>
                <a:chOff x="877" y="1008"/>
                <a:chExt cx="2747" cy="2591"/>
              </a:xfrm>
            </p:grpSpPr>
            <p:pic>
              <p:nvPicPr>
                <p:cNvPr id="231566" name="Picture 848" descr="antenna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67" name="Picture 849"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68" name="Freeform 850"/>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31569" name="Picture 851" descr="scre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70" name="Freeform 852"/>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1" name="Freeform 853"/>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2" name="Freeform 854"/>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3" name="Freeform 855"/>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4" name="Freeform 856"/>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5" name="Freeform 857"/>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576" name="Group 858"/>
                <p:cNvGrpSpPr/>
                <p:nvPr/>
              </p:nvGrpSpPr>
              <p:grpSpPr bwMode="auto">
                <a:xfrm>
                  <a:off x="1709" y="3008"/>
                  <a:ext cx="507" cy="234"/>
                  <a:chOff x="1740" y="2642"/>
                  <a:chExt cx="752" cy="327"/>
                </a:xfrm>
              </p:grpSpPr>
              <p:sp>
                <p:nvSpPr>
                  <p:cNvPr id="231583" name="Freeform 859"/>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4" name="Freeform 860"/>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5" name="Freeform 86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6" name="Freeform 862"/>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7" name="Freeform 863"/>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8" name="Freeform 864"/>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31577" name="Freeform 865"/>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8" name="Freeform 866"/>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79" name="Freeform 867"/>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0" name="Freeform 868"/>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1" name="Freeform 869"/>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82" name="Freeform 870"/>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231491" name="Group 871"/>
              <p:cNvGrpSpPr/>
              <p:nvPr/>
            </p:nvGrpSpPr>
            <p:grpSpPr bwMode="auto">
              <a:xfrm>
                <a:off x="4329" y="3456"/>
                <a:ext cx="299" cy="257"/>
                <a:chOff x="877" y="1008"/>
                <a:chExt cx="2747" cy="2591"/>
              </a:xfrm>
            </p:grpSpPr>
            <p:pic>
              <p:nvPicPr>
                <p:cNvPr id="231543" name="Picture 872"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44" name="Picture 873"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45" name="Freeform 874"/>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31546" name="Picture 875"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47" name="Freeform 876"/>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48" name="Freeform 877"/>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49" name="Freeform 878"/>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0" name="Freeform 879"/>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1" name="Freeform 880"/>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2" name="Freeform 881"/>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553" name="Group 882"/>
                <p:cNvGrpSpPr/>
                <p:nvPr/>
              </p:nvGrpSpPr>
              <p:grpSpPr bwMode="auto">
                <a:xfrm>
                  <a:off x="1709" y="3008"/>
                  <a:ext cx="507" cy="234"/>
                  <a:chOff x="1740" y="2642"/>
                  <a:chExt cx="752" cy="327"/>
                </a:xfrm>
              </p:grpSpPr>
              <p:sp>
                <p:nvSpPr>
                  <p:cNvPr id="231560" name="Freeform 883"/>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61" name="Freeform 884"/>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62" name="Freeform 885"/>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63" name="Freeform 886"/>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64" name="Freeform 887"/>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65" name="Freeform 888"/>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31554" name="Freeform 889"/>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5" name="Freeform 890"/>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6" name="Freeform 891"/>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7" name="Freeform 892"/>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8" name="Freeform 893"/>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59" name="Freeform 894"/>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231492" name="Group 895"/>
              <p:cNvGrpSpPr/>
              <p:nvPr/>
            </p:nvGrpSpPr>
            <p:grpSpPr bwMode="auto">
              <a:xfrm>
                <a:off x="3503" y="1916"/>
                <a:ext cx="280" cy="257"/>
                <a:chOff x="877" y="1008"/>
                <a:chExt cx="2747" cy="2591"/>
              </a:xfrm>
            </p:grpSpPr>
            <p:pic>
              <p:nvPicPr>
                <p:cNvPr id="231520" name="Picture 896"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21" name="Picture 897"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22" name="Freeform 898"/>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31523" name="Picture 899"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24" name="Freeform 900"/>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25" name="Freeform 901"/>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26" name="Freeform 902"/>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27" name="Freeform 903"/>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28" name="Freeform 904"/>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29" name="Freeform 905"/>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530" name="Group 906"/>
                <p:cNvGrpSpPr/>
                <p:nvPr/>
              </p:nvGrpSpPr>
              <p:grpSpPr bwMode="auto">
                <a:xfrm>
                  <a:off x="1709" y="3008"/>
                  <a:ext cx="507" cy="234"/>
                  <a:chOff x="1740" y="2642"/>
                  <a:chExt cx="752" cy="327"/>
                </a:xfrm>
              </p:grpSpPr>
              <p:sp>
                <p:nvSpPr>
                  <p:cNvPr id="231537" name="Freeform 907"/>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8" name="Freeform 908"/>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9" name="Freeform 909"/>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40" name="Freeform 910"/>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41" name="Freeform 91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42" name="Freeform 912"/>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31531" name="Freeform 913"/>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2" name="Freeform 914"/>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3" name="Freeform 915"/>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4" name="Freeform 916"/>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5" name="Freeform 917"/>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36" name="Freeform 918"/>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231493" name="Group 919"/>
              <p:cNvGrpSpPr/>
              <p:nvPr/>
            </p:nvGrpSpPr>
            <p:grpSpPr bwMode="auto">
              <a:xfrm flipH="1">
                <a:off x="3742" y="2030"/>
                <a:ext cx="261" cy="235"/>
                <a:chOff x="2839" y="3501"/>
                <a:chExt cx="755" cy="803"/>
              </a:xfrm>
            </p:grpSpPr>
            <p:pic>
              <p:nvPicPr>
                <p:cNvPr id="231518"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19" name="Freeform 92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231494" name="Group 922"/>
              <p:cNvGrpSpPr/>
              <p:nvPr/>
            </p:nvGrpSpPr>
            <p:grpSpPr bwMode="auto">
              <a:xfrm>
                <a:off x="4603" y="3416"/>
                <a:ext cx="299" cy="257"/>
                <a:chOff x="877" y="1008"/>
                <a:chExt cx="2747" cy="2591"/>
              </a:xfrm>
            </p:grpSpPr>
            <p:pic>
              <p:nvPicPr>
                <p:cNvPr id="231495" name="Picture 923"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96" name="Picture 924"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97" name="Freeform 925"/>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31498" name="Picture 926"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99" name="Freeform 927"/>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0" name="Freeform 928"/>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1" name="Freeform 929"/>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2" name="Freeform 930"/>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3" name="Freeform 931"/>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4" name="Freeform 932"/>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31505" name="Group 933"/>
                <p:cNvGrpSpPr/>
                <p:nvPr/>
              </p:nvGrpSpPr>
              <p:grpSpPr bwMode="auto">
                <a:xfrm>
                  <a:off x="1709" y="3008"/>
                  <a:ext cx="507" cy="234"/>
                  <a:chOff x="1740" y="2642"/>
                  <a:chExt cx="752" cy="327"/>
                </a:xfrm>
              </p:grpSpPr>
              <p:sp>
                <p:nvSpPr>
                  <p:cNvPr id="231512" name="Freeform 93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3" name="Freeform 93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4" name="Freeform 93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5" name="Freeform 93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6" name="Freeform 93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7" name="Freeform 93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31506" name="Freeform 940"/>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7" name="Freeform 941"/>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8" name="Freeform 942"/>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09" name="Freeform 943"/>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0" name="Freeform 944"/>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31511" name="Freeform 945"/>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sp>
          <p:nvSpPr>
            <p:cNvPr id="231429" name="Line 1034"/>
            <p:cNvSpPr>
              <a:spLocks noChangeShapeType="1"/>
            </p:cNvSpPr>
            <p:nvPr/>
          </p:nvSpPr>
          <p:spPr bwMode="auto">
            <a:xfrm flipH="1">
              <a:off x="5783263" y="1597025"/>
              <a:ext cx="828675" cy="120332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1430" name="Line 1035"/>
            <p:cNvSpPr>
              <a:spLocks noChangeShapeType="1"/>
            </p:cNvSpPr>
            <p:nvPr/>
          </p:nvSpPr>
          <p:spPr bwMode="auto">
            <a:xfrm>
              <a:off x="5657850" y="3160713"/>
              <a:ext cx="30163" cy="15557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1431" name="Line 1036"/>
            <p:cNvSpPr>
              <a:spLocks noChangeShapeType="1"/>
            </p:cNvSpPr>
            <p:nvPr/>
          </p:nvSpPr>
          <p:spPr bwMode="auto">
            <a:xfrm>
              <a:off x="6118225" y="3260725"/>
              <a:ext cx="1296988" cy="20383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87" name="Rectangle 2"/>
          <p:cNvSpPr>
            <a:spLocks noGrp="1" noChangeArrowheads="1"/>
          </p:cNvSpPr>
          <p:nvPr>
            <p:ph type="title"/>
          </p:nvPr>
        </p:nvSpPr>
        <p:spPr>
          <a:xfrm>
            <a:off x="4430960" y="798509"/>
            <a:ext cx="3447803" cy="971819"/>
          </a:xfrm>
        </p:spPr>
        <p:txBody>
          <a:bodyPr/>
          <a:lstStyle/>
          <a:p>
            <a:pPr>
              <a:defRPr/>
            </a:pPr>
            <a:r>
              <a:rPr lang="zh-CN" altLang="en-US" sz="3600" b="1" dirty="0">
                <a:solidFill>
                  <a:schemeClr val="accent1"/>
                </a:solidFill>
                <a:latin typeface="+mn-lt"/>
                <a:ea typeface="+mn-ea"/>
                <a:cs typeface="+mn-ea"/>
              </a:rPr>
              <a:t>纯</a:t>
            </a: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架构</a:t>
            </a:r>
            <a:endParaRPr lang="zh-CN" altLang="en-US" sz="3600" b="1" dirty="0">
              <a:solidFill>
                <a:schemeClr val="accent1"/>
              </a:solidFill>
              <a:latin typeface="+mn-lt"/>
              <a:ea typeface="+mn-ea"/>
              <a:cs typeface="+mn-ea"/>
            </a:endParaRPr>
          </a:p>
        </p:txBody>
      </p:sp>
      <p:sp>
        <p:nvSpPr>
          <p:cNvPr id="38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500" fill="hold"/>
                                        <p:tgtEl>
                                          <p:spTgt spid="388"/>
                                        </p:tgtEl>
                                        <p:attrNameLst>
                                          <p:attrName>ppt_x</p:attrName>
                                        </p:attrNameLst>
                                      </p:cBhvr>
                                      <p:tavLst>
                                        <p:tav tm="0">
                                          <p:val>
                                            <p:strVal val="0-#ppt_w/2"/>
                                          </p:val>
                                        </p:tav>
                                        <p:tav tm="100000">
                                          <p:val>
                                            <p:strVal val="#ppt_x"/>
                                          </p:val>
                                        </p:tav>
                                      </p:tavLst>
                                    </p:anim>
                                    <p:anim calcmode="lin" valueType="num">
                                      <p:cBhvr additive="base">
                                        <p:cTn id="8" dur="500" fill="hold"/>
                                        <p:tgtEl>
                                          <p:spTgt spid="3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p:cNvSpPr>
            <a:spLocks noChangeArrowheads="1"/>
          </p:cNvSpPr>
          <p:nvPr/>
        </p:nvSpPr>
        <p:spPr bwMode="auto">
          <a:xfrm>
            <a:off x="3895725" y="646113"/>
            <a:ext cx="77724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P2P: </a:t>
            </a:r>
            <a:r>
              <a:rPr lang="zh-CN" altLang="en-US" sz="3600" dirty="0">
                <a:solidFill>
                  <a:schemeClr val="accent1"/>
                </a:solidFill>
                <a:latin typeface="+mn-lt"/>
                <a:ea typeface="+mn-ea"/>
                <a:cs typeface="+mn-ea"/>
              </a:rPr>
              <a:t>集中式目录</a:t>
            </a:r>
            <a:endParaRPr lang="zh-CN" altLang="en-US" sz="3600" dirty="0">
              <a:solidFill>
                <a:schemeClr val="accent1"/>
              </a:solidFill>
              <a:latin typeface="+mn-lt"/>
              <a:ea typeface="+mn-ea"/>
              <a:cs typeface="+mn-ea"/>
            </a:endParaRPr>
          </a:p>
        </p:txBody>
      </p:sp>
      <p:sp>
        <p:nvSpPr>
          <p:cNvPr id="233474" name="Rectangle 3"/>
          <p:cNvSpPr>
            <a:spLocks noChangeArrowheads="1"/>
          </p:cNvSpPr>
          <p:nvPr/>
        </p:nvSpPr>
        <p:spPr bwMode="auto">
          <a:xfrm>
            <a:off x="1370013" y="1976438"/>
            <a:ext cx="54879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800"/>
              <a:t>“Napster”</a:t>
            </a:r>
            <a:r>
              <a:rPr lang="zh-CN" altLang="en-US" sz="2800"/>
              <a:t>公司的设计</a:t>
            </a:r>
            <a:endParaRPr lang="zh-CN" altLang="en-US" sz="2800"/>
          </a:p>
          <a:p>
            <a:pPr eaLnBrk="1" hangingPunct="1">
              <a:buFontTx/>
              <a:buNone/>
            </a:pPr>
            <a:endParaRPr lang="zh-CN" altLang="en-US" sz="2800"/>
          </a:p>
          <a:p>
            <a:pPr eaLnBrk="1" hangingPunct="1">
              <a:buFontTx/>
              <a:buNone/>
            </a:pPr>
            <a:r>
              <a:rPr lang="en-US" altLang="zh-CN" sz="2800"/>
              <a:t>1)</a:t>
            </a:r>
            <a:r>
              <a:rPr lang="zh-CN" altLang="en-US" sz="2800"/>
              <a:t>当对等方启动时，它通知目录服务器以下信息</a:t>
            </a:r>
            <a:endParaRPr lang="zh-CN" altLang="en-US" sz="2800"/>
          </a:p>
          <a:p>
            <a:pPr lvl="1" eaLnBrk="1" hangingPunct="1">
              <a:buClr>
                <a:srgbClr val="3333CC"/>
              </a:buClr>
              <a:buSzPct val="85000"/>
              <a:buFont typeface="Wingdings" panose="05000000000000000000" pitchFamily="2" charset="2"/>
              <a:buChar char="m"/>
            </a:pPr>
            <a:r>
              <a:rPr lang="en-US" altLang="zh-CN" sz="2400"/>
              <a:t>IP</a:t>
            </a:r>
            <a:r>
              <a:rPr lang="zh-CN" altLang="en-US" sz="2400"/>
              <a:t>地址</a:t>
            </a:r>
            <a:endParaRPr lang="zh-CN" altLang="en-US" sz="2400"/>
          </a:p>
          <a:p>
            <a:pPr lvl="1" eaLnBrk="1" hangingPunct="1">
              <a:buClr>
                <a:srgbClr val="3333CC"/>
              </a:buClr>
              <a:buSzPct val="85000"/>
              <a:buFont typeface="Wingdings" panose="05000000000000000000" pitchFamily="2" charset="2"/>
              <a:buChar char="m"/>
            </a:pPr>
            <a:r>
              <a:rPr lang="zh-CN" altLang="en-US" sz="2400"/>
              <a:t>可供共享的对象名称 </a:t>
            </a:r>
            <a:endParaRPr lang="zh-CN" altLang="en-US" sz="2800"/>
          </a:p>
          <a:p>
            <a:pPr eaLnBrk="1" hangingPunct="1">
              <a:buFontTx/>
              <a:buNone/>
            </a:pPr>
            <a:r>
              <a:rPr lang="en-US" altLang="zh-CN" sz="2800"/>
              <a:t>2) Alice</a:t>
            </a:r>
            <a:r>
              <a:rPr lang="zh-CN" altLang="en-US" sz="2800"/>
              <a:t>查询文件“</a:t>
            </a:r>
            <a:r>
              <a:rPr lang="en-US" altLang="zh-CN" sz="2800"/>
              <a:t>Hey Jude”</a:t>
            </a:r>
            <a:endParaRPr lang="en-US" altLang="zh-CN" sz="2800"/>
          </a:p>
          <a:p>
            <a:pPr eaLnBrk="1" hangingPunct="1">
              <a:buFontTx/>
              <a:buNone/>
            </a:pPr>
            <a:r>
              <a:rPr lang="en-US" altLang="zh-CN" sz="2800"/>
              <a:t>3) Alice </a:t>
            </a:r>
            <a:r>
              <a:rPr lang="zh-CN" altLang="en-US" sz="2800"/>
              <a:t>向</a:t>
            </a:r>
            <a:r>
              <a:rPr lang="en-US" altLang="zh-CN" sz="2800"/>
              <a:t>Bob</a:t>
            </a:r>
            <a:r>
              <a:rPr lang="zh-CN" altLang="en-US" sz="2800"/>
              <a:t>请求文件</a:t>
            </a:r>
            <a:endParaRPr lang="zh-CN" altLang="en-US" sz="2800"/>
          </a:p>
          <a:p>
            <a:pPr eaLnBrk="1" hangingPunct="1">
              <a:buFontTx/>
              <a:buNone/>
            </a:pPr>
            <a:endParaRPr lang="en-US" altLang="zh-CN" sz="2800"/>
          </a:p>
        </p:txBody>
      </p:sp>
      <p:grpSp>
        <p:nvGrpSpPr>
          <p:cNvPr id="233475" name="Group 41"/>
          <p:cNvGrpSpPr/>
          <p:nvPr/>
        </p:nvGrpSpPr>
        <p:grpSpPr bwMode="auto">
          <a:xfrm>
            <a:off x="6496050" y="1282700"/>
            <a:ext cx="4619625" cy="5176838"/>
            <a:chOff x="2549" y="572"/>
            <a:chExt cx="2910" cy="3261"/>
          </a:xfrm>
        </p:grpSpPr>
        <p:graphicFrame>
          <p:nvGraphicFramePr>
            <p:cNvPr id="233476" name="Object 4"/>
            <p:cNvGraphicFramePr/>
            <p:nvPr/>
          </p:nvGraphicFramePr>
          <p:xfrm>
            <a:off x="3878" y="3010"/>
            <a:ext cx="533" cy="466"/>
          </p:xfrm>
          <a:graphic>
            <a:graphicData uri="http://schemas.openxmlformats.org/presentationml/2006/ole">
              <mc:AlternateContent xmlns:mc="http://schemas.openxmlformats.org/markup-compatibility/2006">
                <mc:Choice xmlns:v="urn:schemas-microsoft-com:vml" Requires="v">
                  <p:oleObj spid="_x0000_s0" name="Clip" r:id="rId1" imgW="5086350" imgH="4448175" progId="MS_ClipArt_Gallery.2">
                    <p:embed/>
                  </p:oleObj>
                </mc:Choice>
                <mc:Fallback>
                  <p:oleObj name="Clip" r:id="rId1" imgW="5086350" imgH="4448175"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 y="3010"/>
                          <a:ext cx="533"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3477" name="Group 13"/>
            <p:cNvGrpSpPr/>
            <p:nvPr/>
          </p:nvGrpSpPr>
          <p:grpSpPr bwMode="auto">
            <a:xfrm>
              <a:off x="3062" y="1632"/>
              <a:ext cx="234" cy="471"/>
              <a:chOff x="3062" y="1632"/>
              <a:chExt cx="234" cy="471"/>
            </a:xfrm>
          </p:grpSpPr>
          <p:sp>
            <p:nvSpPr>
              <p:cNvPr id="233505" name="AutoShape 5"/>
              <p:cNvSpPr>
                <a:spLocks noChangeArrowheads="1"/>
              </p:cNvSpPr>
              <p:nvPr/>
            </p:nvSpPr>
            <p:spPr bwMode="auto">
              <a:xfrm>
                <a:off x="3062" y="1994"/>
                <a:ext cx="234" cy="109"/>
              </a:xfrm>
              <a:prstGeom prst="parallelogram">
                <a:avLst>
                  <a:gd name="adj" fmla="val 8268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sp>
            <p:nvSpPr>
              <p:cNvPr id="233506" name="Rectangle 6"/>
              <p:cNvSpPr>
                <a:spLocks noChangeArrowheads="1"/>
              </p:cNvSpPr>
              <p:nvPr/>
            </p:nvSpPr>
            <p:spPr bwMode="auto">
              <a:xfrm>
                <a:off x="3181" y="1634"/>
                <a:ext cx="107" cy="3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sp>
            <p:nvSpPr>
              <p:cNvPr id="233507" name="Rectangle 7"/>
              <p:cNvSpPr>
                <a:spLocks noChangeArrowheads="1"/>
              </p:cNvSpPr>
              <p:nvPr/>
            </p:nvSpPr>
            <p:spPr bwMode="auto">
              <a:xfrm>
                <a:off x="3065" y="1738"/>
                <a:ext cx="146" cy="361"/>
              </a:xfrm>
              <a:prstGeom prst="rect">
                <a:avLst/>
              </a:prstGeom>
              <a:solidFill>
                <a:srgbClr val="33CCCC"/>
              </a:solidFill>
              <a:ln w="12700">
                <a:solidFill>
                  <a:srgbClr val="000000"/>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sp>
            <p:nvSpPr>
              <p:cNvPr id="233508" name="AutoShape 8"/>
              <p:cNvSpPr>
                <a:spLocks noChangeArrowheads="1"/>
              </p:cNvSpPr>
              <p:nvPr/>
            </p:nvSpPr>
            <p:spPr bwMode="auto">
              <a:xfrm>
                <a:off x="3063" y="1632"/>
                <a:ext cx="232" cy="107"/>
              </a:xfrm>
              <a:prstGeom prst="parallelogram">
                <a:avLst>
                  <a:gd name="adj" fmla="val 83507"/>
                </a:avLst>
              </a:prstGeom>
              <a:solidFill>
                <a:srgbClr val="33CCCC"/>
              </a:solidFill>
              <a:ln w="12700">
                <a:solidFill>
                  <a:srgbClr val="000000"/>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sp>
            <p:nvSpPr>
              <p:cNvPr id="233509" name="Line 9"/>
              <p:cNvSpPr>
                <a:spLocks noChangeShapeType="1"/>
              </p:cNvSpPr>
              <p:nvPr/>
            </p:nvSpPr>
            <p:spPr bwMode="auto">
              <a:xfrm>
                <a:off x="3296" y="1639"/>
                <a:ext cx="0" cy="35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3510" name="Line 10"/>
              <p:cNvSpPr>
                <a:spLocks noChangeShapeType="1"/>
              </p:cNvSpPr>
              <p:nvPr/>
            </p:nvSpPr>
            <p:spPr bwMode="auto">
              <a:xfrm flipH="1">
                <a:off x="3212" y="1994"/>
                <a:ext cx="84" cy="10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3511" name="Rectangle 11"/>
              <p:cNvSpPr>
                <a:spLocks noChangeArrowheads="1"/>
              </p:cNvSpPr>
              <p:nvPr/>
            </p:nvSpPr>
            <p:spPr bwMode="auto">
              <a:xfrm>
                <a:off x="3083" y="1786"/>
                <a:ext cx="97" cy="207"/>
              </a:xfrm>
              <a:prstGeom prst="rect">
                <a:avLst/>
              </a:prstGeom>
              <a:solidFill>
                <a:srgbClr val="3333CC"/>
              </a:solidFill>
              <a:ln w="12700">
                <a:solidFill>
                  <a:srgbClr val="000000"/>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sp>
            <p:nvSpPr>
              <p:cNvPr id="233512" name="Rectangle 12"/>
              <p:cNvSpPr>
                <a:spLocks noChangeArrowheads="1"/>
              </p:cNvSpPr>
              <p:nvPr/>
            </p:nvSpPr>
            <p:spPr bwMode="auto">
              <a:xfrm>
                <a:off x="3096" y="1848"/>
                <a:ext cx="75" cy="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600"/>
              </a:p>
            </p:txBody>
          </p:sp>
        </p:grpSp>
        <p:sp>
          <p:nvSpPr>
            <p:cNvPr id="233478" name="Rectangle 14"/>
            <p:cNvSpPr>
              <a:spLocks noChangeArrowheads="1"/>
            </p:cNvSpPr>
            <p:nvPr/>
          </p:nvSpPr>
          <p:spPr bwMode="auto">
            <a:xfrm>
              <a:off x="2984" y="3010"/>
              <a:ext cx="1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graphicFrame>
          <p:nvGraphicFramePr>
            <p:cNvPr id="233479" name="Object 15"/>
            <p:cNvGraphicFramePr/>
            <p:nvPr/>
          </p:nvGraphicFramePr>
          <p:xfrm>
            <a:off x="5030" y="1915"/>
            <a:ext cx="429" cy="375"/>
          </p:xfrm>
          <a:graphic>
            <a:graphicData uri="http://schemas.openxmlformats.org/presentationml/2006/ole">
              <mc:AlternateContent xmlns:mc="http://schemas.openxmlformats.org/markup-compatibility/2006">
                <mc:Choice xmlns:v="urn:schemas-microsoft-com:vml" Requires="v">
                  <p:oleObj spid="_x0000_s2" name="Clip" r:id="rId3" imgW="4095750" imgH="3581400" progId="MS_ClipArt_Gallery.2">
                    <p:embed/>
                  </p:oleObj>
                </mc:Choice>
                <mc:Fallback>
                  <p:oleObj name="Clip" r:id="rId3" imgW="4095750" imgH="3581400" progId="MS_ClipArt_Gallery.2">
                    <p:embed/>
                    <p:pic>
                      <p:nvPicPr>
                        <p:cNvPr id="0" name="Object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 y="1915"/>
                          <a:ext cx="429"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80" name="Object 16"/>
            <p:cNvGraphicFramePr/>
            <p:nvPr/>
          </p:nvGraphicFramePr>
          <p:xfrm>
            <a:off x="4640" y="2486"/>
            <a:ext cx="437" cy="382"/>
          </p:xfrm>
          <a:graphic>
            <a:graphicData uri="http://schemas.openxmlformats.org/presentationml/2006/ole">
              <mc:AlternateContent xmlns:mc="http://schemas.openxmlformats.org/markup-compatibility/2006">
                <mc:Choice xmlns:v="urn:schemas-microsoft-com:vml" Requires="v">
                  <p:oleObj spid="_x0000_s3" name="Clip" r:id="rId5" imgW="4171950" imgH="3648075" progId="MS_ClipArt_Gallery.2">
                    <p:embed/>
                  </p:oleObj>
                </mc:Choice>
                <mc:Fallback>
                  <p:oleObj name="Clip" r:id="rId5" imgW="4171950" imgH="3648075" progId="MS_ClipArt_Gallery.2">
                    <p:embed/>
                    <p:pic>
                      <p:nvPicPr>
                        <p:cNvPr id="0" name="Object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 y="2486"/>
                          <a:ext cx="437"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81" name="Object 17"/>
            <p:cNvGraphicFramePr/>
            <p:nvPr/>
          </p:nvGraphicFramePr>
          <p:xfrm>
            <a:off x="4569" y="1166"/>
            <a:ext cx="445" cy="390"/>
          </p:xfrm>
          <a:graphic>
            <a:graphicData uri="http://schemas.openxmlformats.org/presentationml/2006/ole">
              <mc:AlternateContent xmlns:mc="http://schemas.openxmlformats.org/markup-compatibility/2006">
                <mc:Choice xmlns:v="urn:schemas-microsoft-com:vml" Requires="v">
                  <p:oleObj spid="_x0000_s4" name="Clip" r:id="rId7" imgW="4248150" imgH="3724275" progId="MS_ClipArt_Gallery.2">
                    <p:embed/>
                  </p:oleObj>
                </mc:Choice>
                <mc:Fallback>
                  <p:oleObj name="Clip" r:id="rId7" imgW="4248150" imgH="3724275" progId="MS_ClipArt_Gallery.2">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9" y="1166"/>
                          <a:ext cx="445"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3482" name="Rectangle 18"/>
            <p:cNvSpPr>
              <a:spLocks noChangeArrowheads="1"/>
            </p:cNvSpPr>
            <p:nvPr/>
          </p:nvSpPr>
          <p:spPr bwMode="auto">
            <a:xfrm>
              <a:off x="2549" y="1188"/>
              <a:ext cx="128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solidFill>
                    <a:srgbClr val="000000"/>
                  </a:solidFill>
                </a:rPr>
                <a:t>centralized</a:t>
              </a:r>
              <a:endParaRPr lang="en-US" altLang="zh-CN" sz="1800" b="1">
                <a:solidFill>
                  <a:srgbClr val="000000"/>
                </a:solidFill>
              </a:endParaRPr>
            </a:p>
            <a:p>
              <a:pPr algn="ctr">
                <a:spcBef>
                  <a:spcPct val="0"/>
                </a:spcBef>
                <a:buFontTx/>
                <a:buNone/>
              </a:pPr>
              <a:r>
                <a:rPr lang="en-US" altLang="zh-CN" sz="1800" b="1">
                  <a:solidFill>
                    <a:srgbClr val="000000"/>
                  </a:solidFill>
                </a:rPr>
                <a:t>directory server</a:t>
              </a:r>
              <a:endParaRPr lang="en-US" altLang="zh-CN" sz="1800" b="1">
                <a:solidFill>
                  <a:srgbClr val="000000"/>
                </a:solidFill>
              </a:endParaRPr>
            </a:p>
          </p:txBody>
        </p:sp>
        <p:sp>
          <p:nvSpPr>
            <p:cNvPr id="233483" name="Rectangle 19"/>
            <p:cNvSpPr>
              <a:spLocks noChangeArrowheads="1"/>
            </p:cNvSpPr>
            <p:nvPr/>
          </p:nvSpPr>
          <p:spPr bwMode="auto">
            <a:xfrm>
              <a:off x="4785" y="1627"/>
              <a:ext cx="5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solidFill>
                    <a:srgbClr val="000000"/>
                  </a:solidFill>
                </a:rPr>
                <a:t>peers</a:t>
              </a:r>
              <a:endParaRPr lang="en-US" altLang="zh-CN" sz="1800" b="1">
                <a:solidFill>
                  <a:srgbClr val="000000"/>
                </a:solidFill>
              </a:endParaRPr>
            </a:p>
          </p:txBody>
        </p:sp>
        <p:sp>
          <p:nvSpPr>
            <p:cNvPr id="233484" name="Line 20"/>
            <p:cNvSpPr>
              <a:spLocks noChangeShapeType="1"/>
            </p:cNvSpPr>
            <p:nvPr/>
          </p:nvSpPr>
          <p:spPr bwMode="auto">
            <a:xfrm flipH="1">
              <a:off x="3417" y="1684"/>
              <a:ext cx="634" cy="1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5" name="Line 21"/>
            <p:cNvSpPr>
              <a:spLocks noChangeShapeType="1"/>
            </p:cNvSpPr>
            <p:nvPr/>
          </p:nvSpPr>
          <p:spPr bwMode="auto">
            <a:xfrm flipH="1" flipV="1">
              <a:off x="3360" y="1856"/>
              <a:ext cx="1612" cy="231"/>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86" name="Line 22"/>
            <p:cNvSpPr>
              <a:spLocks noChangeShapeType="1"/>
            </p:cNvSpPr>
            <p:nvPr/>
          </p:nvSpPr>
          <p:spPr bwMode="auto">
            <a:xfrm flipH="1">
              <a:off x="3417" y="1627"/>
              <a:ext cx="576" cy="11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7" name="Line 23"/>
            <p:cNvSpPr>
              <a:spLocks noChangeShapeType="1"/>
            </p:cNvSpPr>
            <p:nvPr/>
          </p:nvSpPr>
          <p:spPr bwMode="auto">
            <a:xfrm flipH="1">
              <a:off x="3417" y="1627"/>
              <a:ext cx="634" cy="11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8" name="Line 24"/>
            <p:cNvSpPr>
              <a:spLocks noChangeShapeType="1"/>
            </p:cNvSpPr>
            <p:nvPr/>
          </p:nvSpPr>
          <p:spPr bwMode="auto">
            <a:xfrm flipH="1" flipV="1">
              <a:off x="3359" y="2030"/>
              <a:ext cx="1267" cy="634"/>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89" name="Line 25"/>
            <p:cNvSpPr>
              <a:spLocks noChangeShapeType="1"/>
            </p:cNvSpPr>
            <p:nvPr/>
          </p:nvSpPr>
          <p:spPr bwMode="auto">
            <a:xfrm flipH="1">
              <a:off x="3360" y="1339"/>
              <a:ext cx="1152" cy="403"/>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0" name="Rectangle 26"/>
            <p:cNvSpPr>
              <a:spLocks noChangeArrowheads="1"/>
            </p:cNvSpPr>
            <p:nvPr/>
          </p:nvSpPr>
          <p:spPr bwMode="auto">
            <a:xfrm>
              <a:off x="3648" y="1627"/>
              <a:ext cx="979"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233491" name="Line 27"/>
            <p:cNvSpPr>
              <a:spLocks noChangeShapeType="1"/>
            </p:cNvSpPr>
            <p:nvPr/>
          </p:nvSpPr>
          <p:spPr bwMode="auto">
            <a:xfrm flipH="1" flipV="1">
              <a:off x="3301" y="2088"/>
              <a:ext cx="749" cy="864"/>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2" name="Line 28"/>
            <p:cNvSpPr>
              <a:spLocks noChangeShapeType="1"/>
            </p:cNvSpPr>
            <p:nvPr/>
          </p:nvSpPr>
          <p:spPr bwMode="auto">
            <a:xfrm>
              <a:off x="3187" y="2145"/>
              <a:ext cx="749" cy="922"/>
            </a:xfrm>
            <a:prstGeom prst="line">
              <a:avLst/>
            </a:prstGeom>
            <a:noFill/>
            <a:ln w="25400">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3" name="Line 29"/>
            <p:cNvSpPr>
              <a:spLocks noChangeShapeType="1"/>
            </p:cNvSpPr>
            <p:nvPr/>
          </p:nvSpPr>
          <p:spPr bwMode="auto">
            <a:xfrm flipH="1">
              <a:off x="4396" y="1569"/>
              <a:ext cx="346" cy="1498"/>
            </a:xfrm>
            <a:prstGeom prst="line">
              <a:avLst/>
            </a:prstGeom>
            <a:noFill/>
            <a:ln w="25400">
              <a:solidFill>
                <a:srgbClr val="FF66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4" name="Rectangle 30"/>
            <p:cNvSpPr>
              <a:spLocks noChangeArrowheads="1"/>
            </p:cNvSpPr>
            <p:nvPr/>
          </p:nvSpPr>
          <p:spPr bwMode="auto">
            <a:xfrm>
              <a:off x="4512" y="2952"/>
              <a:ext cx="575" cy="3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233495" name="Rectangle 31"/>
            <p:cNvSpPr>
              <a:spLocks noChangeArrowheads="1"/>
            </p:cNvSpPr>
            <p:nvPr/>
          </p:nvSpPr>
          <p:spPr bwMode="auto">
            <a:xfrm>
              <a:off x="4032" y="3478"/>
              <a:ext cx="403"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Alice</a:t>
              </a:r>
              <a:endParaRPr lang="en-US" altLang="zh-CN" sz="1800" b="1"/>
            </a:p>
          </p:txBody>
        </p:sp>
        <p:sp>
          <p:nvSpPr>
            <p:cNvPr id="233496" name="Rectangle 32"/>
            <p:cNvSpPr>
              <a:spLocks noChangeArrowheads="1"/>
            </p:cNvSpPr>
            <p:nvPr/>
          </p:nvSpPr>
          <p:spPr bwMode="auto">
            <a:xfrm>
              <a:off x="4887" y="993"/>
              <a:ext cx="403"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Bob</a:t>
              </a:r>
              <a:endParaRPr lang="en-US" altLang="zh-CN" sz="1800" b="1"/>
            </a:p>
          </p:txBody>
        </p:sp>
        <p:sp>
          <p:nvSpPr>
            <p:cNvPr id="233497" name="Oval 33"/>
            <p:cNvSpPr>
              <a:spLocks noChangeArrowheads="1"/>
            </p:cNvSpPr>
            <p:nvPr/>
          </p:nvSpPr>
          <p:spPr bwMode="auto">
            <a:xfrm>
              <a:off x="3868" y="1476"/>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endParaRPr lang="en-US" altLang="zh-CN" sz="1800"/>
            </a:p>
          </p:txBody>
        </p:sp>
        <p:sp>
          <p:nvSpPr>
            <p:cNvPr id="233498" name="Oval 34"/>
            <p:cNvSpPr>
              <a:spLocks noChangeArrowheads="1"/>
            </p:cNvSpPr>
            <p:nvPr/>
          </p:nvSpPr>
          <p:spPr bwMode="auto">
            <a:xfrm>
              <a:off x="3895" y="1849"/>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endParaRPr lang="en-US" altLang="zh-CN" sz="1800"/>
            </a:p>
          </p:txBody>
        </p:sp>
        <p:sp>
          <p:nvSpPr>
            <p:cNvPr id="233499" name="Oval 35"/>
            <p:cNvSpPr>
              <a:spLocks noChangeArrowheads="1"/>
            </p:cNvSpPr>
            <p:nvPr/>
          </p:nvSpPr>
          <p:spPr bwMode="auto">
            <a:xfrm>
              <a:off x="3898" y="2277"/>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endParaRPr lang="en-US" altLang="zh-CN" sz="1800"/>
            </a:p>
          </p:txBody>
        </p:sp>
        <p:sp>
          <p:nvSpPr>
            <p:cNvPr id="233500" name="Oval 36"/>
            <p:cNvSpPr>
              <a:spLocks noChangeArrowheads="1"/>
            </p:cNvSpPr>
            <p:nvPr/>
          </p:nvSpPr>
          <p:spPr bwMode="auto">
            <a:xfrm>
              <a:off x="3699" y="2553"/>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endParaRPr lang="en-US" altLang="zh-CN" sz="1800"/>
            </a:p>
          </p:txBody>
        </p:sp>
        <p:sp>
          <p:nvSpPr>
            <p:cNvPr id="233501" name="Oval 37"/>
            <p:cNvSpPr>
              <a:spLocks noChangeArrowheads="1"/>
            </p:cNvSpPr>
            <p:nvPr/>
          </p:nvSpPr>
          <p:spPr bwMode="auto">
            <a:xfrm>
              <a:off x="3452" y="2514"/>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2</a:t>
              </a:r>
              <a:endParaRPr lang="en-US" altLang="zh-CN" sz="1800"/>
            </a:p>
          </p:txBody>
        </p:sp>
        <p:sp>
          <p:nvSpPr>
            <p:cNvPr id="233502" name="Oval 38"/>
            <p:cNvSpPr>
              <a:spLocks noChangeArrowheads="1"/>
            </p:cNvSpPr>
            <p:nvPr/>
          </p:nvSpPr>
          <p:spPr bwMode="auto">
            <a:xfrm>
              <a:off x="4506" y="2230"/>
              <a:ext cx="153" cy="146"/>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3</a:t>
              </a:r>
              <a:endParaRPr lang="en-US" altLang="zh-CN" sz="1800"/>
            </a:p>
          </p:txBody>
        </p:sp>
        <p:pic>
          <p:nvPicPr>
            <p:cNvPr id="233503" name="Picture 3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0" y="572"/>
              <a:ext cx="43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504" name="Picture 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4" y="3388"/>
              <a:ext cx="36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4"/>
          <p:cNvSpPr>
            <a:spLocks noEditPoints="1"/>
          </p:cNvSpPr>
          <p:nvPr/>
        </p:nvSpPr>
        <p:spPr bwMode="auto">
          <a:xfrm>
            <a:off x="5925786" y="1995055"/>
            <a:ext cx="793005" cy="3123322"/>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3"/>
          </a:solidFill>
          <a:ln>
            <a:noFill/>
          </a:ln>
          <a:effectLst/>
        </p:spPr>
        <p:txBody>
          <a:bodyPr vert="horz" wrap="square" lIns="121920" tIns="60960" rIns="121920" bIns="60960" numCol="1" anchor="t" anchorCtr="0" compatLnSpc="1"/>
          <a:lstStyle/>
          <a:p>
            <a:endParaRPr lang="id-ID" sz="2400" dirty="0">
              <a:cs typeface="+mn-ea"/>
              <a:sym typeface="+mn-lt"/>
            </a:endParaRPr>
          </a:p>
        </p:txBody>
      </p:sp>
      <p:sp>
        <p:nvSpPr>
          <p:cNvPr id="3" name="Freeform 196"/>
          <p:cNvSpPr>
            <a:spLocks noEditPoints="1"/>
          </p:cNvSpPr>
          <p:nvPr/>
        </p:nvSpPr>
        <p:spPr bwMode="auto">
          <a:xfrm>
            <a:off x="6825422" y="2309419"/>
            <a:ext cx="1082926" cy="3309690"/>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2"/>
          </a:solidFill>
          <a:ln>
            <a:noFill/>
          </a:ln>
          <a:effectLst/>
        </p:spPr>
        <p:txBody>
          <a:bodyPr vert="horz" wrap="square" lIns="121920" tIns="60960" rIns="121920" bIns="60960" numCol="1" anchor="t" anchorCtr="0" compatLnSpc="1"/>
          <a:lstStyle/>
          <a:p>
            <a:endParaRPr lang="id-ID" sz="2400" dirty="0">
              <a:cs typeface="+mn-ea"/>
              <a:sym typeface="+mn-lt"/>
            </a:endParaRPr>
          </a:p>
        </p:txBody>
      </p:sp>
      <p:sp>
        <p:nvSpPr>
          <p:cNvPr id="4" name="Freeform 200"/>
          <p:cNvSpPr>
            <a:spLocks noEditPoints="1"/>
          </p:cNvSpPr>
          <p:nvPr/>
        </p:nvSpPr>
        <p:spPr bwMode="auto">
          <a:xfrm>
            <a:off x="10409599" y="2008210"/>
            <a:ext cx="1033001" cy="319998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4"/>
          </a:solidFill>
          <a:ln>
            <a:noFill/>
          </a:ln>
          <a:effectLst/>
        </p:spPr>
        <p:txBody>
          <a:bodyPr vert="horz" wrap="square" lIns="121920" tIns="60960" rIns="121920" bIns="60960" numCol="1" anchor="t" anchorCtr="0" compatLnSpc="1"/>
          <a:lstStyle/>
          <a:p>
            <a:endParaRPr lang="id-ID" sz="2400" dirty="0">
              <a:cs typeface="+mn-ea"/>
              <a:sym typeface="+mn-lt"/>
            </a:endParaRPr>
          </a:p>
        </p:txBody>
      </p:sp>
      <p:sp>
        <p:nvSpPr>
          <p:cNvPr id="5" name="Freeform 208"/>
          <p:cNvSpPr>
            <a:spLocks noEditPoints="1"/>
          </p:cNvSpPr>
          <p:nvPr/>
        </p:nvSpPr>
        <p:spPr bwMode="auto">
          <a:xfrm>
            <a:off x="9483886" y="2316981"/>
            <a:ext cx="920116" cy="3353767"/>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2"/>
          </a:solidFill>
          <a:ln>
            <a:noFill/>
          </a:ln>
          <a:effectLst/>
        </p:spPr>
        <p:txBody>
          <a:bodyPr vert="horz" wrap="square" lIns="121920" tIns="60960" rIns="121920" bIns="60960" numCol="1" anchor="t" anchorCtr="0" compatLnSpc="1"/>
          <a:lstStyle/>
          <a:p>
            <a:endParaRPr lang="id-ID" sz="2400" dirty="0">
              <a:cs typeface="+mn-ea"/>
              <a:sym typeface="+mn-lt"/>
            </a:endParaRPr>
          </a:p>
        </p:txBody>
      </p:sp>
      <p:sp>
        <p:nvSpPr>
          <p:cNvPr id="6" name="Freeform 192"/>
          <p:cNvSpPr>
            <a:spLocks noEditPoints="1"/>
          </p:cNvSpPr>
          <p:nvPr/>
        </p:nvSpPr>
        <p:spPr bwMode="auto">
          <a:xfrm>
            <a:off x="8108430" y="2434201"/>
            <a:ext cx="1519218" cy="3518932"/>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1"/>
          </a:solidFill>
          <a:ln>
            <a:noFill/>
          </a:ln>
          <a:effectLst/>
        </p:spPr>
        <p:txBody>
          <a:bodyPr vert="horz" wrap="square" lIns="121920" tIns="60960" rIns="121920" bIns="60960" numCol="1" anchor="t" anchorCtr="0" compatLnSpc="1"/>
          <a:lstStyle/>
          <a:p>
            <a:endParaRPr lang="id-ID" sz="2400" dirty="0">
              <a:cs typeface="+mn-ea"/>
              <a:sym typeface="+mn-lt"/>
            </a:endParaRPr>
          </a:p>
        </p:txBody>
      </p:sp>
      <p:sp>
        <p:nvSpPr>
          <p:cNvPr id="8" name="Rectangle 2"/>
          <p:cNvSpPr txBox="1">
            <a:spLocks noChangeArrowheads="1"/>
          </p:cNvSpPr>
          <p:nvPr/>
        </p:nvSpPr>
        <p:spPr>
          <a:xfrm>
            <a:off x="3339224" y="562159"/>
            <a:ext cx="8151812" cy="8969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a:solidFill>
                  <a:schemeClr val="accent1"/>
                </a:solidFill>
                <a:latin typeface="+mn-lt"/>
                <a:ea typeface="+mn-ea"/>
                <a:cs typeface="+mn-ea"/>
              </a:rPr>
              <a:t>P2P: </a:t>
            </a:r>
            <a:r>
              <a:rPr lang="zh-CN" altLang="en-US" sz="3600" b="1">
                <a:solidFill>
                  <a:schemeClr val="accent1"/>
                </a:solidFill>
                <a:latin typeface="+mn-lt"/>
                <a:ea typeface="+mn-ea"/>
                <a:cs typeface="+mn-ea"/>
              </a:rPr>
              <a:t>集中式目录的问题</a:t>
            </a:r>
            <a:endParaRPr lang="zh-CN" altLang="en-US" sz="3600" b="1" dirty="0">
              <a:solidFill>
                <a:schemeClr val="accent1"/>
              </a:solidFill>
              <a:latin typeface="+mn-lt"/>
              <a:ea typeface="+mn-ea"/>
              <a:cs typeface="+mn-ea"/>
            </a:endParaRPr>
          </a:p>
        </p:txBody>
      </p:sp>
      <p:sp>
        <p:nvSpPr>
          <p:cNvPr id="9" name="Rectangle 3"/>
          <p:cNvSpPr txBox="1">
            <a:spLocks noChangeArrowheads="1"/>
          </p:cNvSpPr>
          <p:nvPr/>
        </p:nvSpPr>
        <p:spPr>
          <a:xfrm>
            <a:off x="1347053" y="2008210"/>
            <a:ext cx="2977118" cy="1422752"/>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单点故障</a:t>
            </a:r>
            <a:endParaRPr lang="zh-CN" altLang="en-US" dirty="0"/>
          </a:p>
          <a:p>
            <a:r>
              <a:rPr lang="zh-CN" altLang="en-US" dirty="0"/>
              <a:t>性能瓶颈</a:t>
            </a:r>
            <a:endParaRPr lang="zh-CN" altLang="en-US" dirty="0"/>
          </a:p>
          <a:p>
            <a:r>
              <a:rPr lang="zh-CN" altLang="en-US" dirty="0"/>
              <a:t>侵犯版权</a:t>
            </a:r>
            <a:endParaRPr lang="zh-CN" altLang="en-US" dirty="0"/>
          </a:p>
          <a:p>
            <a:endParaRPr lang="en-US" altLang="zh-CN" dirty="0"/>
          </a:p>
        </p:txBody>
      </p:sp>
      <p:sp>
        <p:nvSpPr>
          <p:cNvPr id="11" name="Rectangle 4"/>
          <p:cNvSpPr txBox="1">
            <a:spLocks noChangeArrowheads="1"/>
          </p:cNvSpPr>
          <p:nvPr/>
        </p:nvSpPr>
        <p:spPr>
          <a:xfrm>
            <a:off x="1114725" y="4295258"/>
            <a:ext cx="3560436" cy="1646238"/>
          </a:xfrm>
          <a:noFill/>
          <a:ln w="25400" cap="flat">
            <a:solidFill>
              <a:schemeClr val="accent2"/>
            </a:soli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dirty="0">
                <a:solidFill>
                  <a:schemeClr val="accent2"/>
                </a:solidFill>
              </a:rPr>
              <a:t> </a:t>
            </a:r>
            <a:r>
              <a:rPr lang="zh-CN" altLang="en-US" dirty="0">
                <a:solidFill>
                  <a:schemeClr val="accent2"/>
                </a:solidFill>
              </a:rPr>
              <a:t>文件传输是分散的，但是定位内容的过程是高度集中的</a:t>
            </a:r>
            <a:endParaRPr lang="zh-CN" alt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28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2800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750" fill="hold"/>
                                        <p:tgtEl>
                                          <p:spTgt spid="2"/>
                                        </p:tgtEl>
                                        <p:attrNameLst>
                                          <p:attrName>ppt_x</p:attrName>
                                        </p:attrNameLst>
                                      </p:cBhvr>
                                      <p:tavLst>
                                        <p:tav tm="0">
                                          <p:val>
                                            <p:strVal val="#ppt_x"/>
                                          </p:val>
                                        </p:tav>
                                        <p:tav tm="100000">
                                          <p:val>
                                            <p:strVal val="#ppt_x"/>
                                          </p:val>
                                        </p:tav>
                                      </p:tavLst>
                                    </p:anim>
                                    <p:anim calcmode="lin" valueType="num">
                                      <p:cBhvr additive="base">
                                        <p:cTn id="22" dur="75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ppt_x"/>
                                          </p:val>
                                        </p:tav>
                                        <p:tav tm="100000">
                                          <p:val>
                                            <p:strVal val="#ppt_x"/>
                                          </p:val>
                                        </p:tav>
                                      </p:tavLst>
                                    </p:anim>
                                    <p:anim calcmode="lin" valueType="num">
                                      <p:cBhvr additive="base">
                                        <p:cTn id="26"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noChangeArrowheads="1"/>
          </p:cNvSpPr>
          <p:nvPr>
            <p:ph type="body" sz="half" idx="1"/>
          </p:nvPr>
        </p:nvSpPr>
        <p:spPr>
          <a:xfrm>
            <a:off x="1143000" y="2006600"/>
            <a:ext cx="4033838" cy="3154363"/>
          </a:xfrm>
          <a:noFill/>
        </p:spPr>
        <p:txBody>
          <a:bodyPr/>
          <a:lstStyle/>
          <a:p>
            <a:pPr eaLnBrk="1" hangingPunct="1"/>
            <a:r>
              <a:rPr lang="zh-CN" altLang="en-US" sz="2800" dirty="0"/>
              <a:t>全分布</a:t>
            </a:r>
            <a:endParaRPr lang="zh-CN" altLang="en-US" sz="2800" dirty="0"/>
          </a:p>
          <a:p>
            <a:pPr lvl="1" eaLnBrk="1" hangingPunct="1"/>
            <a:r>
              <a:rPr lang="zh-CN" altLang="en-US" sz="2400" dirty="0"/>
              <a:t>没有集中式服务器</a:t>
            </a:r>
            <a:endParaRPr lang="zh-CN" altLang="en-US" sz="2400" dirty="0"/>
          </a:p>
          <a:p>
            <a:pPr eaLnBrk="1" hangingPunct="1"/>
            <a:r>
              <a:rPr lang="zh-CN" altLang="en-US" sz="2800" dirty="0"/>
              <a:t>公共域协议</a:t>
            </a:r>
            <a:endParaRPr lang="zh-CN" altLang="en-US" sz="2800" dirty="0"/>
          </a:p>
          <a:p>
            <a:pPr eaLnBrk="1" hangingPunct="1"/>
            <a:r>
              <a:rPr lang="zh-CN" altLang="en-US" sz="2800" dirty="0"/>
              <a:t>许多</a:t>
            </a:r>
            <a:r>
              <a:rPr lang="en-US" altLang="zh-CN" sz="2800" dirty="0"/>
              <a:t>Gnutella</a:t>
            </a:r>
            <a:r>
              <a:rPr lang="zh-CN" altLang="en-US" sz="2800" dirty="0"/>
              <a:t>客户机实现</a:t>
            </a:r>
            <a:r>
              <a:rPr lang="en-US" altLang="zh-CN" sz="2800" dirty="0"/>
              <a:t>Gnutella</a:t>
            </a:r>
            <a:r>
              <a:rPr lang="zh-CN" altLang="en-US" sz="2800" dirty="0"/>
              <a:t>协议</a:t>
            </a:r>
            <a:endParaRPr lang="zh-CN" altLang="en-US" sz="2800" dirty="0"/>
          </a:p>
          <a:p>
            <a:pPr eaLnBrk="1" hangingPunct="1">
              <a:buFont typeface="Wingdings" panose="05000000000000000000" pitchFamily="2" charset="2"/>
              <a:buNone/>
            </a:pPr>
            <a:endParaRPr lang="zh-CN" altLang="en-US" sz="2800" dirty="0"/>
          </a:p>
          <a:p>
            <a:pPr eaLnBrk="1" hangingPunct="1">
              <a:buFont typeface="Wingdings" panose="05000000000000000000" pitchFamily="2" charset="2"/>
              <a:buNone/>
            </a:pPr>
            <a:endParaRPr lang="en-US" altLang="zh-CN" sz="2800" dirty="0"/>
          </a:p>
        </p:txBody>
      </p:sp>
      <p:sp>
        <p:nvSpPr>
          <p:cNvPr id="237571" name="Rectangle 4"/>
          <p:cNvSpPr>
            <a:spLocks noGrp="1" noChangeArrowheads="1"/>
          </p:cNvSpPr>
          <p:nvPr>
            <p:ph type="body" sz="half" idx="2"/>
          </p:nvPr>
        </p:nvSpPr>
        <p:spPr>
          <a:xfrm>
            <a:off x="5334000" y="1905000"/>
            <a:ext cx="5867400" cy="4525963"/>
          </a:xfrm>
          <a:noFill/>
        </p:spPr>
        <p:txBody>
          <a:bodyPr/>
          <a:lstStyle/>
          <a:p>
            <a:pPr eaLnBrk="1" hangingPunct="1">
              <a:buFont typeface="Wingdings" panose="05000000000000000000" pitchFamily="2" charset="2"/>
              <a:buNone/>
            </a:pPr>
            <a:r>
              <a:rPr lang="zh-CN" altLang="en-US" sz="2800" dirty="0">
                <a:solidFill>
                  <a:schemeClr val="accent2"/>
                </a:solidFill>
              </a:rPr>
              <a:t>覆盖网络</a:t>
            </a:r>
            <a:r>
              <a:rPr lang="en-US" altLang="zh-CN" sz="2800" dirty="0">
                <a:solidFill>
                  <a:schemeClr val="accent2"/>
                </a:solidFill>
              </a:rPr>
              <a:t>: graph</a:t>
            </a:r>
            <a:endParaRPr lang="en-US" altLang="zh-CN" sz="2800" dirty="0">
              <a:solidFill>
                <a:schemeClr val="accent2"/>
              </a:solidFill>
            </a:endParaRPr>
          </a:p>
          <a:p>
            <a:pPr eaLnBrk="1" hangingPunct="1"/>
            <a:r>
              <a:rPr lang="zh-CN" altLang="en-US" sz="2800" dirty="0"/>
              <a:t>如果对等方</a:t>
            </a:r>
            <a:r>
              <a:rPr lang="en-US" altLang="zh-CN" sz="2800" dirty="0"/>
              <a:t>X</a:t>
            </a:r>
            <a:r>
              <a:rPr lang="zh-CN" altLang="en-US" sz="2800" dirty="0"/>
              <a:t>和</a:t>
            </a:r>
            <a:r>
              <a:rPr lang="en-US" altLang="zh-CN" sz="2800" dirty="0"/>
              <a:t>Y</a:t>
            </a:r>
            <a:r>
              <a:rPr lang="zh-CN" altLang="en-US" sz="2800" dirty="0"/>
              <a:t>维护了一条</a:t>
            </a:r>
            <a:r>
              <a:rPr lang="en-US" altLang="zh-CN" sz="2800" dirty="0"/>
              <a:t>TCP</a:t>
            </a:r>
            <a:r>
              <a:rPr lang="zh-CN" altLang="en-US" sz="2800" dirty="0"/>
              <a:t>连接，则说</a:t>
            </a:r>
            <a:r>
              <a:rPr lang="en-US" altLang="zh-CN" sz="2800" dirty="0"/>
              <a:t>X</a:t>
            </a:r>
            <a:r>
              <a:rPr lang="zh-CN" altLang="en-US" sz="2800" dirty="0"/>
              <a:t>和</a:t>
            </a:r>
            <a:r>
              <a:rPr lang="en-US" altLang="zh-CN" sz="2800" dirty="0"/>
              <a:t>Y</a:t>
            </a:r>
            <a:r>
              <a:rPr lang="zh-CN" altLang="en-US" sz="2800" dirty="0"/>
              <a:t>之间有一条边</a:t>
            </a:r>
            <a:endParaRPr lang="zh-CN" altLang="en-US" sz="2800" dirty="0"/>
          </a:p>
          <a:p>
            <a:pPr eaLnBrk="1" hangingPunct="1"/>
            <a:r>
              <a:rPr lang="zh-CN" altLang="en-US" sz="2800" dirty="0"/>
              <a:t>所有活跃的对等方和边组成覆盖网络</a:t>
            </a:r>
            <a:endParaRPr lang="zh-CN" altLang="en-US" sz="2800" dirty="0"/>
          </a:p>
          <a:p>
            <a:pPr eaLnBrk="1" hangingPunct="1"/>
            <a:r>
              <a:rPr lang="zh-CN" altLang="en-US" sz="2800" dirty="0"/>
              <a:t>边不是物理通信链路</a:t>
            </a:r>
            <a:endParaRPr lang="zh-CN" altLang="en-US" sz="2800" dirty="0"/>
          </a:p>
          <a:p>
            <a:pPr eaLnBrk="1" hangingPunct="1"/>
            <a:r>
              <a:rPr lang="zh-CN" altLang="en-US" sz="2800" dirty="0"/>
              <a:t>给定对等方连接的覆盖网络路径中的节点少于</a:t>
            </a:r>
            <a:r>
              <a:rPr lang="en-US" altLang="zh-CN" sz="2800" dirty="0"/>
              <a:t>10</a:t>
            </a:r>
            <a:r>
              <a:rPr lang="zh-CN" altLang="en-US" sz="2800" dirty="0"/>
              <a:t>个</a:t>
            </a:r>
            <a:r>
              <a:rPr lang="en-US" altLang="zh-CN" sz="2800" dirty="0"/>
              <a:t>,</a:t>
            </a:r>
            <a:r>
              <a:rPr lang="zh-CN" altLang="en-US" sz="2800" dirty="0"/>
              <a:t>即</a:t>
            </a:r>
            <a:r>
              <a:rPr lang="en-US" altLang="zh-CN" sz="2800" dirty="0"/>
              <a:t>TTL</a:t>
            </a:r>
            <a:r>
              <a:rPr lang="zh-CN" altLang="en-US" sz="2800" dirty="0"/>
              <a:t>小于</a:t>
            </a:r>
            <a:r>
              <a:rPr lang="en-US" altLang="zh-CN" sz="2800" dirty="0"/>
              <a:t>10</a:t>
            </a:r>
            <a:endParaRPr lang="en-US" altLang="zh-CN" sz="2800" dirty="0"/>
          </a:p>
        </p:txBody>
      </p:sp>
      <p:sp>
        <p:nvSpPr>
          <p:cNvPr id="7" name="Rectangle 2"/>
          <p:cNvSpPr>
            <a:spLocks noGrp="1" noChangeArrowheads="1"/>
          </p:cNvSpPr>
          <p:nvPr>
            <p:ph type="title"/>
          </p:nvPr>
        </p:nvSpPr>
        <p:spPr>
          <a:xfrm>
            <a:off x="3662033" y="1008062"/>
            <a:ext cx="8151812" cy="896938"/>
          </a:xfrm>
        </p:spPr>
        <p:txBody>
          <a:bodyPr/>
          <a:lstStyle/>
          <a:p>
            <a:pPr>
              <a:defRPr/>
            </a:pPr>
            <a:r>
              <a:rPr lang="zh-CN" altLang="en-US" sz="3600" b="1" dirty="0">
                <a:solidFill>
                  <a:schemeClr val="accent1"/>
                </a:solidFill>
                <a:latin typeface="+mn-lt"/>
                <a:ea typeface="+mn-ea"/>
                <a:cs typeface="+mn-ea"/>
              </a:rPr>
              <a:t>查询洪泛：</a:t>
            </a:r>
            <a:r>
              <a:rPr lang="en-US" altLang="zh-CN" sz="3600" b="1" dirty="0">
                <a:solidFill>
                  <a:schemeClr val="accent1"/>
                </a:solidFill>
                <a:latin typeface="+mn-lt"/>
                <a:ea typeface="+mn-ea"/>
                <a:cs typeface="+mn-ea"/>
              </a:rPr>
              <a:t>Gnutella</a:t>
            </a:r>
            <a:endParaRPr lang="zh-CN" altLang="en-US" sz="3600" b="1" dirty="0">
              <a:solidFill>
                <a:schemeClr val="accent1"/>
              </a:solidFill>
              <a:latin typeface="+mn-lt"/>
              <a:ea typeface="+mn-ea"/>
              <a:cs typeface="+mn-ea"/>
            </a:endParaRPr>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3903663" y="651840"/>
            <a:ext cx="7772400" cy="1143000"/>
          </a:xfrm>
        </p:spPr>
        <p:txBody>
          <a:bodyPr/>
          <a:lstStyle/>
          <a:p>
            <a:pPr>
              <a:defRPr/>
            </a:pPr>
            <a:r>
              <a:rPr lang="en-US" altLang="zh-CN" sz="3600" b="1" dirty="0">
                <a:solidFill>
                  <a:schemeClr val="accent1"/>
                </a:solidFill>
                <a:latin typeface="+mn-lt"/>
                <a:ea typeface="+mn-ea"/>
                <a:cs typeface="+mn-ea"/>
              </a:rPr>
              <a:t>Gnutella</a:t>
            </a:r>
            <a:r>
              <a:rPr lang="zh-CN" altLang="en-US" sz="3600" b="1" dirty="0">
                <a:solidFill>
                  <a:schemeClr val="accent1"/>
                </a:solidFill>
                <a:latin typeface="+mn-lt"/>
                <a:ea typeface="+mn-ea"/>
                <a:cs typeface="+mn-ea"/>
              </a:rPr>
              <a:t>：协议</a:t>
            </a:r>
            <a:endParaRPr lang="zh-CN" altLang="en-US" sz="3600" b="1" dirty="0">
              <a:solidFill>
                <a:schemeClr val="accent1"/>
              </a:solidFill>
              <a:latin typeface="+mn-lt"/>
              <a:ea typeface="+mn-ea"/>
              <a:cs typeface="+mn-ea"/>
            </a:endParaRPr>
          </a:p>
        </p:txBody>
      </p:sp>
      <p:grpSp>
        <p:nvGrpSpPr>
          <p:cNvPr id="12" name="Group 26"/>
          <p:cNvGrpSpPr/>
          <p:nvPr/>
        </p:nvGrpSpPr>
        <p:grpSpPr bwMode="auto">
          <a:xfrm>
            <a:off x="3903663" y="1524000"/>
            <a:ext cx="6261100" cy="4991100"/>
            <a:chOff x="1474" y="1008"/>
            <a:chExt cx="3944" cy="3144"/>
          </a:xfrm>
        </p:grpSpPr>
        <p:graphicFrame>
          <p:nvGraphicFramePr>
            <p:cNvPr id="13" name="Object 3"/>
            <p:cNvGraphicFramePr/>
            <p:nvPr/>
          </p:nvGraphicFramePr>
          <p:xfrm>
            <a:off x="1474" y="2649"/>
            <a:ext cx="440" cy="351"/>
          </p:xfrm>
          <a:graphic>
            <a:graphicData uri="http://schemas.openxmlformats.org/presentationml/2006/ole">
              <mc:AlternateContent xmlns:mc="http://schemas.openxmlformats.org/markup-compatibility/2006">
                <mc:Choice xmlns:v="urn:schemas-microsoft-com:vml" Requires="v">
                  <p:oleObj spid="_x0000_s0" name="Clip" r:id="rId1" imgW="4200525" imgH="3352800" progId="MS_ClipArt_Gallery.2">
                    <p:embed/>
                  </p:oleObj>
                </mc:Choice>
                <mc:Fallback>
                  <p:oleObj name="Clip" r:id="rId1" imgW="4200525" imgH="3352800" progId="MS_ClipArt_Gallery.2">
                    <p:embed/>
                    <p:pic>
                      <p:nvPicPr>
                        <p:cNvPr id="0" name="Object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 y="26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4"/>
            <p:cNvGraphicFramePr/>
            <p:nvPr/>
          </p:nvGraphicFramePr>
          <p:xfrm>
            <a:off x="2866" y="3801"/>
            <a:ext cx="440" cy="351"/>
          </p:xfrm>
          <a:graphic>
            <a:graphicData uri="http://schemas.openxmlformats.org/presentationml/2006/ole">
              <mc:AlternateContent xmlns:mc="http://schemas.openxmlformats.org/markup-compatibility/2006">
                <mc:Choice xmlns:v="urn:schemas-microsoft-com:vml" Requires="v">
                  <p:oleObj spid="_x0000_s2" name="Clip" r:id="rId3" imgW="4200525" imgH="3352800" progId="MS_ClipArt_Gallery.2">
                    <p:embed/>
                  </p:oleObj>
                </mc:Choice>
                <mc:Fallback>
                  <p:oleObj name="Clip" r:id="rId3" imgW="4200525" imgH="3352800" progId="MS_ClipArt_Gallery.2">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 y="38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p:nvPr/>
          </p:nvGraphicFramePr>
          <p:xfrm>
            <a:off x="2866" y="2649"/>
            <a:ext cx="440" cy="351"/>
          </p:xfrm>
          <a:graphic>
            <a:graphicData uri="http://schemas.openxmlformats.org/presentationml/2006/ole">
              <mc:AlternateContent xmlns:mc="http://schemas.openxmlformats.org/markup-compatibility/2006">
                <mc:Choice xmlns:v="urn:schemas-microsoft-com:vml" Requires="v">
                  <p:oleObj spid="_x0000_s3" name="Clip" r:id="rId5" imgW="4200525" imgH="3352800" progId="MS_ClipArt_Gallery.2">
                    <p:embed/>
                  </p:oleObj>
                </mc:Choice>
                <mc:Fallback>
                  <p:oleObj name="Clip" r:id="rId5" imgW="4200525" imgH="3352800" progId="MS_ClipArt_Gallery.2">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 y="26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
            <p:cNvGraphicFramePr/>
            <p:nvPr/>
          </p:nvGraphicFramePr>
          <p:xfrm>
            <a:off x="2866" y="1449"/>
            <a:ext cx="440" cy="351"/>
          </p:xfrm>
          <a:graphic>
            <a:graphicData uri="http://schemas.openxmlformats.org/presentationml/2006/ole">
              <mc:AlternateContent xmlns:mc="http://schemas.openxmlformats.org/markup-compatibility/2006">
                <mc:Choice xmlns:v="urn:schemas-microsoft-com:vml" Requires="v">
                  <p:oleObj spid="_x0000_s4" name="Clip" r:id="rId7" imgW="4200525" imgH="3352800" progId="MS_ClipArt_Gallery.2">
                    <p:embed/>
                  </p:oleObj>
                </mc:Choice>
                <mc:Fallback>
                  <p:oleObj name="Clip" r:id="rId7" imgW="4200525" imgH="3352800" progId="MS_ClipArt_Gallery.2">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 y="14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
            <p:cNvGraphicFramePr/>
            <p:nvPr/>
          </p:nvGraphicFramePr>
          <p:xfrm>
            <a:off x="4978" y="2601"/>
            <a:ext cx="440" cy="351"/>
          </p:xfrm>
          <a:graphic>
            <a:graphicData uri="http://schemas.openxmlformats.org/presentationml/2006/ole">
              <mc:AlternateContent xmlns:mc="http://schemas.openxmlformats.org/markup-compatibility/2006">
                <mc:Choice xmlns:v="urn:schemas-microsoft-com:vml" Requires="v">
                  <p:oleObj spid="_x0000_s5" name="Clip" r:id="rId9" imgW="4200525" imgH="3352800" progId="MS_ClipArt_Gallery.2">
                    <p:embed/>
                  </p:oleObj>
                </mc:Choice>
                <mc:Fallback>
                  <p:oleObj name="Clip" r:id="rId9" imgW="4200525" imgH="3352800" progId="MS_ClipArt_Gallery.2">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8" y="26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8"/>
            <p:cNvGraphicFramePr/>
            <p:nvPr/>
          </p:nvGraphicFramePr>
          <p:xfrm>
            <a:off x="4978" y="1401"/>
            <a:ext cx="440" cy="351"/>
          </p:xfrm>
          <a:graphic>
            <a:graphicData uri="http://schemas.openxmlformats.org/presentationml/2006/ole">
              <mc:AlternateContent xmlns:mc="http://schemas.openxmlformats.org/markup-compatibility/2006">
                <mc:Choice xmlns:v="urn:schemas-microsoft-com:vml" Requires="v">
                  <p:oleObj spid="_x0000_s6" name="Clip" r:id="rId11" imgW="4200525" imgH="3352800" progId="MS_ClipArt_Gallery.2">
                    <p:embed/>
                  </p:oleObj>
                </mc:Choice>
                <mc:Fallback>
                  <p:oleObj name="Clip" r:id="rId11" imgW="4200525" imgH="3352800" progId="MS_ClipArt_Gallery.2">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8" y="14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Line 9"/>
            <p:cNvSpPr>
              <a:spLocks noChangeShapeType="1"/>
            </p:cNvSpPr>
            <p:nvPr/>
          </p:nvSpPr>
          <p:spPr bwMode="auto">
            <a:xfrm flipV="1">
              <a:off x="1810" y="1737"/>
              <a:ext cx="1104" cy="9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Line 10"/>
            <p:cNvSpPr>
              <a:spLocks noChangeShapeType="1"/>
            </p:cNvSpPr>
            <p:nvPr/>
          </p:nvSpPr>
          <p:spPr bwMode="auto">
            <a:xfrm>
              <a:off x="3250" y="1545"/>
              <a:ext cx="1776"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Line 11"/>
            <p:cNvSpPr>
              <a:spLocks noChangeShapeType="1"/>
            </p:cNvSpPr>
            <p:nvPr/>
          </p:nvSpPr>
          <p:spPr bwMode="auto">
            <a:xfrm>
              <a:off x="3298" y="1689"/>
              <a:ext cx="1728"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2" name="Line 12"/>
            <p:cNvSpPr>
              <a:spLocks noChangeShapeType="1"/>
            </p:cNvSpPr>
            <p:nvPr/>
          </p:nvSpPr>
          <p:spPr bwMode="auto">
            <a:xfrm flipH="1">
              <a:off x="1915" y="2841"/>
              <a:ext cx="999"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3"/>
            <p:cNvSpPr>
              <a:spLocks noChangeShapeType="1"/>
            </p:cNvSpPr>
            <p:nvPr/>
          </p:nvSpPr>
          <p:spPr bwMode="auto">
            <a:xfrm flipV="1">
              <a:off x="1858" y="2793"/>
              <a:ext cx="1056"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 name="Line 14"/>
            <p:cNvSpPr>
              <a:spLocks noChangeShapeType="1"/>
            </p:cNvSpPr>
            <p:nvPr/>
          </p:nvSpPr>
          <p:spPr bwMode="auto">
            <a:xfrm>
              <a:off x="1858" y="2937"/>
              <a:ext cx="1152" cy="86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5" name="Rectangle 15"/>
            <p:cNvSpPr>
              <a:spLocks noChangeArrowheads="1"/>
            </p:cNvSpPr>
            <p:nvPr/>
          </p:nvSpPr>
          <p:spPr bwMode="auto">
            <a:xfrm>
              <a:off x="2242" y="2601"/>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endParaRPr lang="en-US" altLang="zh-CN" sz="1800"/>
            </a:p>
          </p:txBody>
        </p:sp>
        <p:sp>
          <p:nvSpPr>
            <p:cNvPr id="26" name="Rectangle 16"/>
            <p:cNvSpPr>
              <a:spLocks noChangeArrowheads="1"/>
            </p:cNvSpPr>
            <p:nvPr/>
          </p:nvSpPr>
          <p:spPr bwMode="auto">
            <a:xfrm>
              <a:off x="2098" y="2841"/>
              <a:ext cx="7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endParaRPr lang="en-US" altLang="zh-CN" sz="1800"/>
            </a:p>
          </p:txBody>
        </p:sp>
        <p:sp>
          <p:nvSpPr>
            <p:cNvPr id="27" name="Rectangle 17"/>
            <p:cNvSpPr>
              <a:spLocks noChangeArrowheads="1"/>
            </p:cNvSpPr>
            <p:nvPr/>
          </p:nvSpPr>
          <p:spPr bwMode="auto">
            <a:xfrm>
              <a:off x="3922" y="1353"/>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endParaRPr lang="en-US" altLang="zh-CN" sz="1800"/>
            </a:p>
          </p:txBody>
        </p:sp>
        <p:sp>
          <p:nvSpPr>
            <p:cNvPr id="28" name="Rectangle 18"/>
            <p:cNvSpPr>
              <a:spLocks noChangeArrowheads="1"/>
            </p:cNvSpPr>
            <p:nvPr/>
          </p:nvSpPr>
          <p:spPr bwMode="auto">
            <a:xfrm rot="1800000">
              <a:off x="3982" y="2058"/>
              <a:ext cx="6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endParaRPr lang="en-US" altLang="zh-CN" sz="1800"/>
            </a:p>
          </p:txBody>
        </p:sp>
        <p:sp>
          <p:nvSpPr>
            <p:cNvPr id="29" name="Rectangle 19"/>
            <p:cNvSpPr>
              <a:spLocks noChangeArrowheads="1"/>
            </p:cNvSpPr>
            <p:nvPr/>
          </p:nvSpPr>
          <p:spPr bwMode="auto">
            <a:xfrm>
              <a:off x="3922" y="1593"/>
              <a:ext cx="7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endParaRPr lang="en-US" altLang="zh-CN" sz="1800"/>
            </a:p>
          </p:txBody>
        </p:sp>
        <p:sp>
          <p:nvSpPr>
            <p:cNvPr id="30" name="Rectangle 20"/>
            <p:cNvSpPr>
              <a:spLocks noChangeArrowheads="1"/>
            </p:cNvSpPr>
            <p:nvPr/>
          </p:nvSpPr>
          <p:spPr bwMode="auto">
            <a:xfrm rot="-2340000">
              <a:off x="2030" y="1969"/>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endParaRPr lang="en-US" altLang="zh-CN" sz="1800"/>
            </a:p>
          </p:txBody>
        </p:sp>
        <p:sp>
          <p:nvSpPr>
            <p:cNvPr id="31" name="Rectangle 21"/>
            <p:cNvSpPr>
              <a:spLocks noChangeArrowheads="1"/>
            </p:cNvSpPr>
            <p:nvPr/>
          </p:nvSpPr>
          <p:spPr bwMode="auto">
            <a:xfrm rot="2160000">
              <a:off x="2175" y="3368"/>
              <a:ext cx="5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endParaRPr lang="en-US" altLang="zh-CN" sz="1800"/>
            </a:p>
          </p:txBody>
        </p:sp>
        <p:sp>
          <p:nvSpPr>
            <p:cNvPr id="32" name="Line 22"/>
            <p:cNvSpPr>
              <a:spLocks noChangeShapeType="1"/>
            </p:cNvSpPr>
            <p:nvPr/>
          </p:nvSpPr>
          <p:spPr bwMode="auto">
            <a:xfrm flipH="1">
              <a:off x="1858" y="1737"/>
              <a:ext cx="1152"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3" name="Rectangle 23"/>
            <p:cNvSpPr>
              <a:spLocks noChangeArrowheads="1"/>
            </p:cNvSpPr>
            <p:nvPr/>
          </p:nvSpPr>
          <p:spPr bwMode="auto">
            <a:xfrm rot="-2220000">
              <a:off x="2165" y="2134"/>
              <a:ext cx="9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endParaRPr lang="en-US" altLang="zh-CN" sz="1800"/>
            </a:p>
          </p:txBody>
        </p:sp>
        <p:sp>
          <p:nvSpPr>
            <p:cNvPr id="34" name="Freeform 24"/>
            <p:cNvSpPr/>
            <p:nvPr/>
          </p:nvSpPr>
          <p:spPr bwMode="auto">
            <a:xfrm>
              <a:off x="1619" y="1008"/>
              <a:ext cx="3505" cy="1643"/>
            </a:xfrm>
            <a:custGeom>
              <a:avLst/>
              <a:gdLst>
                <a:gd name="T0" fmla="*/ 3504 w 3505"/>
                <a:gd name="T1" fmla="*/ 441 h 1643"/>
                <a:gd name="T2" fmla="*/ 3370 w 3505"/>
                <a:gd name="T3" fmla="*/ 358 h 1643"/>
                <a:gd name="T4" fmla="*/ 3221 w 3505"/>
                <a:gd name="T5" fmla="*/ 280 h 1643"/>
                <a:gd name="T6" fmla="*/ 3138 w 3505"/>
                <a:gd name="T7" fmla="*/ 244 h 1643"/>
                <a:gd name="T8" fmla="*/ 3048 w 3505"/>
                <a:gd name="T9" fmla="*/ 210 h 1643"/>
                <a:gd name="T10" fmla="*/ 2946 w 3505"/>
                <a:gd name="T11" fmla="*/ 180 h 1643"/>
                <a:gd name="T12" fmla="*/ 2832 w 3505"/>
                <a:gd name="T13" fmla="*/ 153 h 1643"/>
                <a:gd name="T14" fmla="*/ 2704 w 3505"/>
                <a:gd name="T15" fmla="*/ 125 h 1643"/>
                <a:gd name="T16" fmla="*/ 2562 w 3505"/>
                <a:gd name="T17" fmla="*/ 90 h 1643"/>
                <a:gd name="T18" fmla="*/ 2410 w 3505"/>
                <a:gd name="T19" fmla="*/ 55 h 1643"/>
                <a:gd name="T20" fmla="*/ 2251 w 3505"/>
                <a:gd name="T21" fmla="*/ 25 h 1643"/>
                <a:gd name="T22" fmla="*/ 2084 w 3505"/>
                <a:gd name="T23" fmla="*/ 4 h 1643"/>
                <a:gd name="T24" fmla="*/ 1916 w 3505"/>
                <a:gd name="T25" fmla="*/ 0 h 1643"/>
                <a:gd name="T26" fmla="*/ 1748 w 3505"/>
                <a:gd name="T27" fmla="*/ 15 h 1643"/>
                <a:gd name="T28" fmla="*/ 1583 w 3505"/>
                <a:gd name="T29" fmla="*/ 57 h 1643"/>
                <a:gd name="T30" fmla="*/ 1500 w 3505"/>
                <a:gd name="T31" fmla="*/ 91 h 1643"/>
                <a:gd name="T32" fmla="*/ 1412 w 3505"/>
                <a:gd name="T33" fmla="*/ 134 h 1643"/>
                <a:gd name="T34" fmla="*/ 1227 w 3505"/>
                <a:gd name="T35" fmla="*/ 242 h 1643"/>
                <a:gd name="T36" fmla="*/ 1038 w 3505"/>
                <a:gd name="T37" fmla="*/ 374 h 1643"/>
                <a:gd name="T38" fmla="*/ 848 w 3505"/>
                <a:gd name="T39" fmla="*/ 519 h 1643"/>
                <a:gd name="T40" fmla="*/ 667 w 3505"/>
                <a:gd name="T41" fmla="*/ 670 h 1643"/>
                <a:gd name="T42" fmla="*/ 501 w 3505"/>
                <a:gd name="T43" fmla="*/ 818 h 1643"/>
                <a:gd name="T44" fmla="*/ 355 w 3505"/>
                <a:gd name="T45" fmla="*/ 952 h 1643"/>
                <a:gd name="T46" fmla="*/ 293 w 3505"/>
                <a:gd name="T47" fmla="*/ 1011 h 1643"/>
                <a:gd name="T48" fmla="*/ 240 w 3505"/>
                <a:gd name="T49" fmla="*/ 1065 h 1643"/>
                <a:gd name="T50" fmla="*/ 155 w 3505"/>
                <a:gd name="T51" fmla="*/ 1162 h 1643"/>
                <a:gd name="T52" fmla="*/ 96 w 3505"/>
                <a:gd name="T53" fmla="*/ 1254 h 1643"/>
                <a:gd name="T54" fmla="*/ 58 w 3505"/>
                <a:gd name="T55" fmla="*/ 1339 h 1643"/>
                <a:gd name="T56" fmla="*/ 35 w 3505"/>
                <a:gd name="T57" fmla="*/ 1418 h 1643"/>
                <a:gd name="T58" fmla="*/ 24 w 3505"/>
                <a:gd name="T59" fmla="*/ 1487 h 1643"/>
                <a:gd name="T60" fmla="*/ 17 w 3505"/>
                <a:gd name="T61" fmla="*/ 1549 h 1643"/>
                <a:gd name="T62" fmla="*/ 11 w 3505"/>
                <a:gd name="T63" fmla="*/ 1601 h 1643"/>
                <a:gd name="T64" fmla="*/ 0 w 3505"/>
                <a:gd name="T65" fmla="*/ 1642 h 16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05"/>
                <a:gd name="T100" fmla="*/ 0 h 1643"/>
                <a:gd name="T101" fmla="*/ 3505 w 3505"/>
                <a:gd name="T102" fmla="*/ 1643 h 16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05" h="1643">
                  <a:moveTo>
                    <a:pt x="3504" y="441"/>
                  </a:moveTo>
                  <a:lnTo>
                    <a:pt x="3370" y="358"/>
                  </a:lnTo>
                  <a:lnTo>
                    <a:pt x="3221" y="280"/>
                  </a:lnTo>
                  <a:lnTo>
                    <a:pt x="3138" y="244"/>
                  </a:lnTo>
                  <a:lnTo>
                    <a:pt x="3048" y="210"/>
                  </a:lnTo>
                  <a:lnTo>
                    <a:pt x="2946" y="180"/>
                  </a:lnTo>
                  <a:lnTo>
                    <a:pt x="2832" y="153"/>
                  </a:lnTo>
                  <a:lnTo>
                    <a:pt x="2704" y="125"/>
                  </a:lnTo>
                  <a:lnTo>
                    <a:pt x="2562" y="90"/>
                  </a:lnTo>
                  <a:lnTo>
                    <a:pt x="2410" y="55"/>
                  </a:lnTo>
                  <a:lnTo>
                    <a:pt x="2251" y="25"/>
                  </a:lnTo>
                  <a:lnTo>
                    <a:pt x="2084" y="4"/>
                  </a:lnTo>
                  <a:lnTo>
                    <a:pt x="1916" y="0"/>
                  </a:lnTo>
                  <a:lnTo>
                    <a:pt x="1748" y="15"/>
                  </a:lnTo>
                  <a:lnTo>
                    <a:pt x="1583" y="57"/>
                  </a:lnTo>
                  <a:lnTo>
                    <a:pt x="1500" y="91"/>
                  </a:lnTo>
                  <a:lnTo>
                    <a:pt x="1412" y="134"/>
                  </a:lnTo>
                  <a:lnTo>
                    <a:pt x="1227" y="242"/>
                  </a:lnTo>
                  <a:lnTo>
                    <a:pt x="1038" y="374"/>
                  </a:lnTo>
                  <a:lnTo>
                    <a:pt x="848" y="519"/>
                  </a:lnTo>
                  <a:lnTo>
                    <a:pt x="667" y="670"/>
                  </a:lnTo>
                  <a:lnTo>
                    <a:pt x="501" y="818"/>
                  </a:lnTo>
                  <a:lnTo>
                    <a:pt x="355" y="952"/>
                  </a:lnTo>
                  <a:lnTo>
                    <a:pt x="293" y="1011"/>
                  </a:lnTo>
                  <a:lnTo>
                    <a:pt x="240" y="1065"/>
                  </a:lnTo>
                  <a:lnTo>
                    <a:pt x="155" y="1162"/>
                  </a:lnTo>
                  <a:lnTo>
                    <a:pt x="96" y="1254"/>
                  </a:lnTo>
                  <a:lnTo>
                    <a:pt x="58" y="1339"/>
                  </a:lnTo>
                  <a:lnTo>
                    <a:pt x="35" y="1418"/>
                  </a:lnTo>
                  <a:lnTo>
                    <a:pt x="24" y="1487"/>
                  </a:lnTo>
                  <a:lnTo>
                    <a:pt x="17" y="1549"/>
                  </a:lnTo>
                  <a:lnTo>
                    <a:pt x="11" y="1601"/>
                  </a:lnTo>
                  <a:lnTo>
                    <a:pt x="0" y="1642"/>
                  </a:lnTo>
                </a:path>
              </a:pathLst>
            </a:custGeom>
            <a:noFill/>
            <a:ln w="127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Line 25"/>
            <p:cNvSpPr>
              <a:spLocks noChangeShapeType="1"/>
            </p:cNvSpPr>
            <p:nvPr/>
          </p:nvSpPr>
          <p:spPr bwMode="auto">
            <a:xfrm flipH="1">
              <a:off x="3298" y="1641"/>
              <a:ext cx="1728"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36" name="Rectangle 27"/>
          <p:cNvSpPr>
            <a:spLocks noChangeArrowheads="1"/>
          </p:cNvSpPr>
          <p:nvPr/>
        </p:nvSpPr>
        <p:spPr bwMode="auto">
          <a:xfrm>
            <a:off x="8537575" y="711200"/>
            <a:ext cx="32543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en-US" altLang="zh-CN" sz="2400" dirty="0"/>
              <a:t>File transfer:</a:t>
            </a:r>
            <a:endParaRPr lang="en-US" altLang="zh-CN" sz="2400" dirty="0"/>
          </a:p>
          <a:p>
            <a:pPr>
              <a:buFontTx/>
              <a:buNone/>
            </a:pPr>
            <a:r>
              <a:rPr lang="en-US" altLang="zh-CN" sz="2400" dirty="0"/>
              <a:t>HTTP</a:t>
            </a:r>
            <a:endParaRPr lang="en-US" altLang="zh-CN" sz="2400" dirty="0"/>
          </a:p>
        </p:txBody>
      </p:sp>
      <p:sp>
        <p:nvSpPr>
          <p:cNvPr id="37" name="Rectangle 28"/>
          <p:cNvSpPr>
            <a:spLocks noChangeArrowheads="1"/>
          </p:cNvSpPr>
          <p:nvPr/>
        </p:nvSpPr>
        <p:spPr bwMode="auto">
          <a:xfrm>
            <a:off x="657225" y="1655763"/>
            <a:ext cx="56038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chemeClr val="accent2"/>
              </a:buClr>
              <a:buSzPct val="85000"/>
              <a:buFont typeface="ZapfDingbats" charset="2"/>
              <a:buChar char="r"/>
            </a:pPr>
            <a:r>
              <a:rPr lang="en-US" altLang="zh-CN" sz="2400"/>
              <a:t> </a:t>
            </a:r>
            <a:r>
              <a:rPr lang="zh-CN" altLang="en-US" sz="2400"/>
              <a:t>查询报文在已有的</a:t>
            </a:r>
            <a:r>
              <a:rPr lang="en-US" altLang="zh-CN" sz="2400"/>
              <a:t>TCP</a:t>
            </a:r>
            <a:r>
              <a:rPr lang="zh-CN" altLang="en-US" sz="2400"/>
              <a:t>连接上发送</a:t>
            </a:r>
            <a:endParaRPr lang="zh-CN" altLang="en-US" sz="2400"/>
          </a:p>
          <a:p>
            <a:pPr>
              <a:buClr>
                <a:schemeClr val="accent2"/>
              </a:buClr>
              <a:buSzPct val="85000"/>
              <a:buFont typeface="ZapfDingbats" charset="2"/>
              <a:buChar char="r"/>
            </a:pPr>
            <a:r>
              <a:rPr lang="zh-CN" altLang="en-US" sz="2400"/>
              <a:t>对等方转发报文</a:t>
            </a:r>
            <a:endParaRPr lang="zh-CN" altLang="en-US" sz="2400"/>
          </a:p>
          <a:p>
            <a:pPr>
              <a:buClr>
                <a:schemeClr val="accent2"/>
              </a:buClr>
              <a:buSzPct val="85000"/>
              <a:buFont typeface="ZapfDingbats" charset="2"/>
              <a:buChar char="r"/>
            </a:pPr>
            <a:r>
              <a:rPr lang="zh-CN" altLang="en-US" sz="2400"/>
              <a:t> </a:t>
            </a:r>
            <a:r>
              <a:rPr lang="en-US" altLang="zh-CN" sz="2400"/>
              <a:t>QueryHit </a:t>
            </a:r>
            <a:br>
              <a:rPr lang="en-US" altLang="zh-CN" sz="2400"/>
            </a:br>
            <a:r>
              <a:rPr lang="zh-CN" altLang="en-US" sz="2400"/>
              <a:t>报文按反向</a:t>
            </a:r>
            <a:endParaRPr lang="zh-CN" altLang="en-US" sz="2400"/>
          </a:p>
          <a:p>
            <a:pPr>
              <a:buFontTx/>
              <a:buNone/>
            </a:pPr>
            <a:r>
              <a:rPr lang="zh-CN" altLang="en-US" sz="2400"/>
              <a:t>路径传送</a:t>
            </a:r>
            <a:endParaRPr lang="zh-CN" altLang="en-US" sz="2400"/>
          </a:p>
        </p:txBody>
      </p:sp>
      <p:sp>
        <p:nvSpPr>
          <p:cNvPr id="38" name="Rectangle 29"/>
          <p:cNvSpPr>
            <a:spLocks noChangeArrowheads="1"/>
          </p:cNvSpPr>
          <p:nvPr/>
        </p:nvSpPr>
        <p:spPr bwMode="auto">
          <a:xfrm>
            <a:off x="1938338" y="4586288"/>
            <a:ext cx="1725612" cy="904875"/>
          </a:xfrm>
          <a:prstGeom prst="rect">
            <a:avLst/>
          </a:prstGeom>
          <a:noFill/>
          <a:ln w="127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zh-CN" altLang="en-US" sz="2400"/>
              <a:t>可扩展性</a:t>
            </a:r>
            <a:r>
              <a:rPr lang="en-US" altLang="zh-CN" sz="2400"/>
              <a:t>:</a:t>
            </a:r>
            <a:endParaRPr lang="en-US" altLang="zh-CN" sz="2400"/>
          </a:p>
          <a:p>
            <a:pPr>
              <a:buFontTx/>
              <a:buNone/>
            </a:pPr>
            <a:r>
              <a:rPr lang="zh-CN" altLang="en-US" sz="2400"/>
              <a:t>限范围泛洪</a:t>
            </a:r>
            <a:endParaRPr lang="zh-CN" altLang="en-US" sz="2400"/>
          </a:p>
        </p:txBody>
      </p:sp>
      <p:sp>
        <p:nvSpPr>
          <p:cNvPr id="3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3748644" y="813918"/>
            <a:ext cx="8229600" cy="922338"/>
          </a:xfrm>
        </p:spPr>
        <p:txBody>
          <a:bodyPr/>
          <a:lstStyle/>
          <a:p>
            <a:pPr>
              <a:defRPr/>
            </a:pPr>
            <a:r>
              <a:rPr lang="en-US" altLang="zh-CN" sz="3600" b="1" dirty="0">
                <a:solidFill>
                  <a:schemeClr val="accent1"/>
                </a:solidFill>
                <a:latin typeface="+mn-lt"/>
                <a:ea typeface="+mn-ea"/>
                <a:cs typeface="+mn-ea"/>
              </a:rPr>
              <a:t>Gnutella: </a:t>
            </a:r>
            <a:r>
              <a:rPr lang="zh-CN" altLang="en-US" sz="3600" b="1" dirty="0">
                <a:solidFill>
                  <a:schemeClr val="accent1"/>
                </a:solidFill>
                <a:latin typeface="+mn-lt"/>
                <a:ea typeface="+mn-ea"/>
                <a:cs typeface="+mn-ea"/>
              </a:rPr>
              <a:t>加入对等方</a:t>
            </a:r>
            <a:endParaRPr lang="zh-CN" altLang="en-US" sz="3600" b="1" dirty="0">
              <a:solidFill>
                <a:schemeClr val="accent1"/>
              </a:solidFill>
              <a:latin typeface="+mn-lt"/>
              <a:ea typeface="+mn-ea"/>
              <a:cs typeface="+mn-ea"/>
            </a:endParaRPr>
          </a:p>
        </p:txBody>
      </p:sp>
      <p:sp>
        <p:nvSpPr>
          <p:cNvPr id="12" name="Rectangle 3"/>
          <p:cNvSpPr txBox="1">
            <a:spLocks noChangeArrowheads="1"/>
          </p:cNvSpPr>
          <p:nvPr/>
        </p:nvSpPr>
        <p:spPr>
          <a:xfrm>
            <a:off x="2209800" y="1828800"/>
            <a:ext cx="8229600" cy="45259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buFont typeface="ZapfDingbats" charset="2"/>
              <a:buChar char="r"/>
            </a:pPr>
            <a:r>
              <a:rPr lang="zh-CN" altLang="en-US" sz="2800"/>
              <a:t>加入对等方</a:t>
            </a:r>
            <a:r>
              <a:rPr lang="en-US" altLang="zh-CN" sz="2800"/>
              <a:t>X</a:t>
            </a:r>
            <a:r>
              <a:rPr lang="zh-CN" altLang="en-US" sz="2800"/>
              <a:t>必须发现在</a:t>
            </a:r>
            <a:r>
              <a:rPr lang="en-US" altLang="zh-CN" sz="2800"/>
              <a:t>Gnutella</a:t>
            </a:r>
            <a:r>
              <a:rPr lang="zh-CN" altLang="en-US" sz="2800"/>
              <a:t>网络中的其他对等方：使用对等方列表 。</a:t>
            </a:r>
            <a:endParaRPr lang="zh-CN" altLang="en-US" sz="2800"/>
          </a:p>
          <a:p>
            <a:pPr marL="533400" indent="-533400">
              <a:buFont typeface="ZapfDingbats" charset="2"/>
              <a:buChar char="r"/>
            </a:pPr>
            <a:r>
              <a:rPr lang="en-US" altLang="zh-CN" sz="2800"/>
              <a:t>X</a:t>
            </a:r>
            <a:r>
              <a:rPr lang="zh-CN" altLang="en-US" sz="2800"/>
              <a:t>试图与该列表上的对等方建立一条</a:t>
            </a:r>
            <a:r>
              <a:rPr lang="en-US" altLang="zh-CN" sz="2800"/>
              <a:t>TCP</a:t>
            </a:r>
            <a:r>
              <a:rPr lang="zh-CN" altLang="en-US" sz="2800"/>
              <a:t>连接，直到与</a:t>
            </a:r>
            <a:r>
              <a:rPr lang="en-US" altLang="zh-CN" sz="2800"/>
              <a:t>Y</a:t>
            </a:r>
            <a:r>
              <a:rPr lang="zh-CN" altLang="en-US" sz="2800"/>
              <a:t>创建一条连接。</a:t>
            </a:r>
            <a:endParaRPr lang="zh-CN" altLang="en-US" sz="2800"/>
          </a:p>
          <a:p>
            <a:pPr marL="533400" indent="-533400">
              <a:buFont typeface="ZapfDingbats" charset="2"/>
              <a:buChar char="r"/>
            </a:pPr>
            <a:r>
              <a:rPr lang="en-US" altLang="zh-CN" sz="2800"/>
              <a:t>X</a:t>
            </a:r>
            <a:r>
              <a:rPr lang="zh-CN" altLang="en-US" sz="2800"/>
              <a:t>向</a:t>
            </a:r>
            <a:r>
              <a:rPr lang="en-US" altLang="zh-CN" sz="2800"/>
              <a:t>Y</a:t>
            </a:r>
            <a:r>
              <a:rPr lang="zh-CN" altLang="en-US" sz="2800"/>
              <a:t>发送一个</a:t>
            </a:r>
            <a:r>
              <a:rPr lang="en-US" altLang="zh-CN" sz="2800"/>
              <a:t>Ping</a:t>
            </a:r>
            <a:r>
              <a:rPr lang="zh-CN" altLang="en-US" sz="2800"/>
              <a:t>报文；</a:t>
            </a:r>
            <a:r>
              <a:rPr lang="en-US" altLang="zh-CN" sz="2800"/>
              <a:t>Y</a:t>
            </a:r>
            <a:r>
              <a:rPr lang="zh-CN" altLang="en-US" sz="2800"/>
              <a:t>转发该</a:t>
            </a:r>
            <a:r>
              <a:rPr lang="en-US" altLang="zh-CN" sz="2800"/>
              <a:t>Ping</a:t>
            </a:r>
            <a:r>
              <a:rPr lang="zh-CN" altLang="en-US" sz="2800"/>
              <a:t>报文。</a:t>
            </a:r>
            <a:endParaRPr lang="zh-CN" altLang="en-US" sz="2800"/>
          </a:p>
          <a:p>
            <a:pPr marL="533400" indent="-533400">
              <a:buFont typeface="ZapfDingbats" charset="2"/>
              <a:buChar char="r"/>
            </a:pPr>
            <a:r>
              <a:rPr lang="zh-CN" altLang="en-US" sz="2800"/>
              <a:t>所有的对等方接收</a:t>
            </a:r>
            <a:r>
              <a:rPr lang="en-US" altLang="zh-CN" sz="2800"/>
              <a:t>Ping</a:t>
            </a:r>
            <a:r>
              <a:rPr lang="zh-CN" altLang="en-US" sz="2800"/>
              <a:t>报文并响应一个</a:t>
            </a:r>
            <a:r>
              <a:rPr lang="en-US" altLang="zh-CN" sz="2800"/>
              <a:t>Pong</a:t>
            </a:r>
            <a:r>
              <a:rPr lang="zh-CN" altLang="en-US" sz="2800"/>
              <a:t>报文。</a:t>
            </a:r>
            <a:endParaRPr lang="zh-CN" altLang="en-US" sz="2800"/>
          </a:p>
          <a:p>
            <a:pPr marL="533400" indent="-533400">
              <a:buFont typeface="ZapfDingbats" charset="2"/>
              <a:buChar char="r"/>
            </a:pPr>
            <a:r>
              <a:rPr lang="en-US" altLang="zh-CN" sz="2800"/>
              <a:t>X</a:t>
            </a:r>
            <a:r>
              <a:rPr lang="zh-CN" altLang="en-US" sz="2800"/>
              <a:t>接收到许多</a:t>
            </a:r>
            <a:r>
              <a:rPr lang="en-US" altLang="zh-CN" sz="2800"/>
              <a:t>Pong</a:t>
            </a:r>
            <a:r>
              <a:rPr lang="zh-CN" altLang="en-US" sz="2800"/>
              <a:t>报文。然后能同某些其他对等方建立</a:t>
            </a:r>
            <a:r>
              <a:rPr lang="en-US" altLang="zh-CN" sz="2800"/>
              <a:t>TCP</a:t>
            </a:r>
            <a:r>
              <a:rPr lang="zh-CN" altLang="en-US" sz="2800"/>
              <a:t>连接。</a:t>
            </a:r>
            <a:endParaRPr lang="zh-CN" altLang="en-US" sz="2800" dirty="0"/>
          </a:p>
        </p:txBody>
      </p:sp>
      <p:sp>
        <p:nvSpPr>
          <p:cNvPr id="13"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829937" y="1113312"/>
            <a:ext cx="8229600" cy="9223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1"/>
                </a:solidFill>
                <a:latin typeface="+mn-lt"/>
                <a:ea typeface="+mn-ea"/>
                <a:cs typeface="+mn-ea"/>
              </a:rPr>
              <a:t>Gnutella: </a:t>
            </a:r>
            <a:r>
              <a:rPr lang="zh-CN" altLang="en-US" sz="3600" b="1" dirty="0">
                <a:solidFill>
                  <a:schemeClr val="accent1"/>
                </a:solidFill>
                <a:latin typeface="+mn-lt"/>
                <a:ea typeface="+mn-ea"/>
                <a:cs typeface="+mn-ea"/>
              </a:rPr>
              <a:t>对等方离开</a:t>
            </a:r>
            <a:endParaRPr lang="zh-CN" altLang="en-US" sz="3600" b="1" dirty="0">
              <a:solidFill>
                <a:schemeClr val="accent1"/>
              </a:solidFill>
              <a:latin typeface="+mn-lt"/>
              <a:ea typeface="+mn-ea"/>
              <a:cs typeface="+mn-ea"/>
            </a:endParaRPr>
          </a:p>
        </p:txBody>
      </p:sp>
      <p:sp>
        <p:nvSpPr>
          <p:cNvPr id="7" name="Rectangle 3"/>
          <p:cNvSpPr txBox="1">
            <a:spLocks noChangeArrowheads="1"/>
          </p:cNvSpPr>
          <p:nvPr/>
        </p:nvSpPr>
        <p:spPr>
          <a:xfrm>
            <a:off x="2048638" y="2189018"/>
            <a:ext cx="8229600" cy="34591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50000"/>
              </a:lnSpc>
              <a:buFont typeface="ZapfDingbats" charset="2"/>
              <a:buChar char="r"/>
            </a:pPr>
            <a:r>
              <a:rPr lang="zh-CN" altLang="en-US" sz="2800" dirty="0"/>
              <a:t>主动离开</a:t>
            </a:r>
            <a:r>
              <a:rPr lang="en-US" altLang="zh-CN" sz="2800" dirty="0"/>
              <a:t>:</a:t>
            </a:r>
            <a:r>
              <a:rPr lang="zh-CN" altLang="en-US" sz="2800" dirty="0"/>
              <a:t>离开接点的所有对等方都会刷新自身的激活对等方列表</a:t>
            </a:r>
            <a:r>
              <a:rPr lang="en-US" altLang="zh-CN" sz="2800" dirty="0"/>
              <a:t>,</a:t>
            </a:r>
            <a:r>
              <a:rPr lang="zh-CN" altLang="en-US" sz="2800" dirty="0"/>
              <a:t>并开始与列表中的新的对等方建立连接</a:t>
            </a:r>
            <a:endParaRPr lang="zh-CN" altLang="en-US" sz="2800" dirty="0"/>
          </a:p>
          <a:p>
            <a:pPr marL="533400" indent="-533400">
              <a:lnSpc>
                <a:spcPct val="150000"/>
              </a:lnSpc>
              <a:buFont typeface="ZapfDingbats" charset="2"/>
              <a:buChar char="r"/>
            </a:pPr>
            <a:r>
              <a:rPr lang="zh-CN" altLang="en-US" sz="2800" dirty="0"/>
              <a:t>断网</a:t>
            </a:r>
            <a:r>
              <a:rPr lang="en-US" altLang="zh-CN" sz="2800" dirty="0"/>
              <a:t>:</a:t>
            </a:r>
            <a:r>
              <a:rPr lang="zh-CN" altLang="en-US" sz="2800" dirty="0"/>
              <a:t>发送信息的时候对等方没有响应</a:t>
            </a:r>
            <a:r>
              <a:rPr lang="en-US" altLang="zh-CN" sz="2800" dirty="0"/>
              <a:t>,</a:t>
            </a:r>
            <a:r>
              <a:rPr lang="zh-CN" altLang="en-US" sz="2800" dirty="0"/>
              <a:t>则表明对等方离开</a:t>
            </a:r>
            <a:r>
              <a:rPr lang="en-US" altLang="zh-CN" sz="2800" dirty="0"/>
              <a:t>,</a:t>
            </a:r>
            <a:r>
              <a:rPr lang="zh-CN" altLang="en-US" sz="2800" dirty="0"/>
              <a:t>节点刷新自身的激活对等方列表</a:t>
            </a:r>
            <a:r>
              <a:rPr lang="en-US" altLang="zh-CN" sz="2800" dirty="0"/>
              <a:t>,</a:t>
            </a:r>
            <a:r>
              <a:rPr lang="zh-CN" altLang="en-US" sz="2800" dirty="0"/>
              <a:t>并开始与列表中的新的对等方建立连接</a:t>
            </a:r>
            <a:endParaRPr lang="zh-CN" altLang="en-US" sz="2800" dirty="0"/>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2"/>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245762" name="Rectangle 3"/>
          <p:cNvSpPr>
            <a:spLocks noGrp="1" noChangeArrowheads="1"/>
          </p:cNvSpPr>
          <p:nvPr>
            <p:ph type="body" sz="half" idx="1"/>
          </p:nvPr>
        </p:nvSpPr>
        <p:spPr>
          <a:xfrm>
            <a:off x="1756434" y="2059380"/>
            <a:ext cx="4238625" cy="4525963"/>
          </a:xfrm>
          <a:noFill/>
        </p:spPr>
        <p:txBody>
          <a:bodyPr/>
          <a:lstStyle/>
          <a:p>
            <a:pPr eaLnBrk="1" hangingPunct="1">
              <a:lnSpc>
                <a:spcPct val="100000"/>
              </a:lnSpc>
            </a:pPr>
            <a:r>
              <a:rPr lang="zh-CN" altLang="en-US" sz="2800" dirty="0"/>
              <a:t>每个对等方要不被指派为组长，要不被指派给一个组长</a:t>
            </a:r>
            <a:endParaRPr lang="zh-CN" altLang="en-US" sz="2800" dirty="0"/>
          </a:p>
          <a:p>
            <a:pPr lvl="1" eaLnBrk="1" hangingPunct="1">
              <a:lnSpc>
                <a:spcPct val="100000"/>
              </a:lnSpc>
            </a:pPr>
            <a:r>
              <a:rPr lang="zh-CN" altLang="en-US" sz="2400" dirty="0"/>
              <a:t>对等方和组长之间建立</a:t>
            </a:r>
            <a:r>
              <a:rPr lang="en-US" altLang="zh-CN" sz="2400" dirty="0"/>
              <a:t>TCP</a:t>
            </a:r>
            <a:r>
              <a:rPr lang="zh-CN" altLang="en-US" sz="2400" dirty="0"/>
              <a:t>连接</a:t>
            </a:r>
            <a:endParaRPr lang="zh-CN" altLang="en-US" sz="2400" dirty="0"/>
          </a:p>
          <a:p>
            <a:pPr lvl="1" eaLnBrk="1" hangingPunct="1">
              <a:lnSpc>
                <a:spcPct val="100000"/>
              </a:lnSpc>
            </a:pPr>
            <a:r>
              <a:rPr lang="zh-CN" altLang="en-US" sz="2400" dirty="0"/>
              <a:t>组长之间建立</a:t>
            </a:r>
            <a:r>
              <a:rPr lang="en-US" altLang="zh-CN" sz="2400" dirty="0"/>
              <a:t>TCP</a:t>
            </a:r>
            <a:r>
              <a:rPr lang="zh-CN" altLang="en-US" sz="2400" dirty="0"/>
              <a:t>连接</a:t>
            </a:r>
            <a:endParaRPr lang="zh-CN" altLang="en-US" sz="2400" dirty="0"/>
          </a:p>
          <a:p>
            <a:pPr eaLnBrk="1" hangingPunct="1">
              <a:lnSpc>
                <a:spcPct val="100000"/>
              </a:lnSpc>
            </a:pPr>
            <a:r>
              <a:rPr lang="zh-CN" altLang="en-US" sz="2800" dirty="0"/>
              <a:t>组长维护它的子对等方共享的内容</a:t>
            </a:r>
            <a:endParaRPr lang="zh-CN" altLang="en-US" sz="2800" dirty="0"/>
          </a:p>
          <a:p>
            <a:pPr eaLnBrk="1" hangingPunct="1">
              <a:buFont typeface="Wingdings" panose="05000000000000000000" pitchFamily="2" charset="2"/>
              <a:buNone/>
            </a:pPr>
            <a:endParaRPr lang="en-US" altLang="zh-CN" sz="2800" dirty="0"/>
          </a:p>
        </p:txBody>
      </p:sp>
      <p:graphicFrame>
        <p:nvGraphicFramePr>
          <p:cNvPr id="245763" name="Object 4"/>
          <p:cNvGraphicFramePr/>
          <p:nvPr/>
        </p:nvGraphicFramePr>
        <p:xfrm>
          <a:off x="7010400" y="1219200"/>
          <a:ext cx="3506788" cy="4929188"/>
        </p:xfrm>
        <a:graphic>
          <a:graphicData uri="http://schemas.openxmlformats.org/presentationml/2006/ole">
            <mc:AlternateContent xmlns:mc="http://schemas.openxmlformats.org/markup-compatibility/2006">
              <mc:Choice xmlns:v="urn:schemas-microsoft-com:vml" Requires="v">
                <p:oleObj spid="_x0000_s0" name="VISIO" r:id="rId1" imgW="21050250" imgH="29584650" progId="Visio.Drawing.5">
                  <p:embed/>
                </p:oleObj>
              </mc:Choice>
              <mc:Fallback>
                <p:oleObj name="VISIO" r:id="rId1" imgW="21050250" imgH="29584650" progId="Visio.Drawing.5">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219200"/>
                        <a:ext cx="3506788"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209800" y="2133600"/>
            <a:ext cx="8229600" cy="45259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每个文件有文件的散列码标识</a:t>
            </a:r>
            <a:endParaRPr lang="zh-CN" altLang="en-US" sz="2800"/>
          </a:p>
          <a:p>
            <a:r>
              <a:rPr lang="zh-CN" altLang="en-US" sz="2800"/>
              <a:t>客户机送向组长发送关键词的查询</a:t>
            </a:r>
            <a:endParaRPr lang="zh-CN" altLang="en-US" sz="2800"/>
          </a:p>
          <a:p>
            <a:r>
              <a:rPr lang="zh-CN" altLang="en-US" sz="2800"/>
              <a:t>组长响应匹配</a:t>
            </a:r>
            <a:endParaRPr lang="zh-CN" altLang="en-US" sz="2800"/>
          </a:p>
          <a:p>
            <a:pPr lvl="1"/>
            <a:r>
              <a:rPr lang="zh-CN" altLang="en-US" sz="2400"/>
              <a:t>逐项匹配：元数据，散列值，</a:t>
            </a:r>
            <a:r>
              <a:rPr lang="en-US" altLang="zh-CN" sz="2400"/>
              <a:t>IP</a:t>
            </a:r>
            <a:r>
              <a:rPr lang="zh-CN" altLang="en-US" sz="2400"/>
              <a:t>地址</a:t>
            </a:r>
            <a:endParaRPr lang="zh-CN" altLang="en-US" sz="2400"/>
          </a:p>
          <a:p>
            <a:r>
              <a:rPr lang="zh-CN" altLang="en-US" sz="2800"/>
              <a:t>如果组长转发查询给其他组长则其他组长响应匹配</a:t>
            </a:r>
            <a:endParaRPr lang="zh-CN" altLang="en-US" sz="2800"/>
          </a:p>
          <a:p>
            <a:r>
              <a:rPr lang="zh-CN" altLang="en-US" sz="2800"/>
              <a:t>客户端选择要下载的文件</a:t>
            </a:r>
            <a:endParaRPr lang="zh-CN" altLang="en-US" sz="1800">
              <a:solidFill>
                <a:srgbClr val="FF0000"/>
              </a:solidFill>
            </a:endParaRPr>
          </a:p>
        </p:txBody>
      </p:sp>
      <p:sp>
        <p:nvSpPr>
          <p:cNvPr id="5" name="Rectangle 2"/>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6" name="Rectangle 3"/>
          <p:cNvSpPr txBox="1">
            <a:spLocks noChangeArrowheads="1"/>
          </p:cNvSpPr>
          <p:nvPr/>
        </p:nvSpPr>
        <p:spPr>
          <a:xfrm>
            <a:off x="1219200" y="2438400"/>
            <a:ext cx="10210800" cy="2903538"/>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请求排队：限制对等方并行上载数量，新的请求进行排队。</a:t>
            </a:r>
            <a:endParaRPr lang="zh-CN" altLang="en-US" sz="2800"/>
          </a:p>
          <a:p>
            <a:r>
              <a:rPr lang="zh-CN" altLang="en-US" sz="2800"/>
              <a:t>激励优先权：根据不同的上载下载比例优先服务贡献大者。</a:t>
            </a:r>
            <a:endParaRPr lang="zh-CN" altLang="en-US" sz="2800"/>
          </a:p>
          <a:p>
            <a:r>
              <a:rPr lang="zh-CN" altLang="en-US" sz="2800"/>
              <a:t>并行下载：将一个文件分成若干段，从多个对等方并行下载。</a:t>
            </a:r>
            <a:endParaRPr lang="zh-CN" altLang="en-US" sz="280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 name="组合 2"/>
          <p:cNvGrpSpPr/>
          <p:nvPr/>
        </p:nvGrpSpPr>
        <p:grpSpPr>
          <a:xfrm>
            <a:off x="501651" y="1843085"/>
            <a:ext cx="6566290" cy="2027239"/>
            <a:chOff x="501651" y="1843085"/>
            <a:chExt cx="6566290" cy="2027239"/>
          </a:xfrm>
        </p:grpSpPr>
        <p:sp>
          <p:nvSpPr>
            <p:cNvPr id="2" name="圆角矩形 1"/>
            <p:cNvSpPr/>
            <p:nvPr/>
          </p:nvSpPr>
          <p:spPr>
            <a:xfrm>
              <a:off x="501651" y="1843085"/>
              <a:ext cx="6566290" cy="20272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891" name="Rectangle 3"/>
            <p:cNvSpPr>
              <a:spLocks noChangeArrowheads="1"/>
            </p:cNvSpPr>
            <p:nvPr/>
          </p:nvSpPr>
          <p:spPr bwMode="auto">
            <a:xfrm>
              <a:off x="672901" y="1917107"/>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进程通过它的套接字在网络上发送和接收报文</a:t>
              </a:r>
              <a:endParaRPr lang="zh-CN" altLang="en-US" sz="1800" dirty="0">
                <a:solidFill>
                  <a:schemeClr val="bg1"/>
                </a:solidFill>
                <a:latin typeface="+mn-lt"/>
                <a:ea typeface="+mn-ea"/>
                <a:cs typeface="+mn-ea"/>
                <a:sym typeface="+mn-lt"/>
              </a:endParaRPr>
            </a:p>
            <a:p>
              <a:pPr eaLnBrk="1" hangingPunct="1">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套接字类比于门户</a:t>
              </a:r>
              <a:endParaRPr lang="zh-CN" altLang="en-US" sz="1800" dirty="0">
                <a:solidFill>
                  <a:schemeClr val="bg1"/>
                </a:solidFill>
                <a:latin typeface="+mn-lt"/>
                <a:ea typeface="+mn-ea"/>
                <a:cs typeface="+mn-ea"/>
                <a:sym typeface="+mn-lt"/>
              </a:endParaRPr>
            </a:p>
            <a:p>
              <a:pPr lvl="1" eaLnBrk="1" hangingPunct="1">
                <a:lnSpc>
                  <a:spcPct val="12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发送进程把报文推出门户</a:t>
              </a:r>
              <a:endParaRPr lang="zh-CN" altLang="en-US" sz="1800" dirty="0">
                <a:solidFill>
                  <a:schemeClr val="bg1"/>
                </a:solidFill>
                <a:latin typeface="+mn-lt"/>
                <a:ea typeface="+mn-ea"/>
                <a:cs typeface="+mn-ea"/>
                <a:sym typeface="+mn-lt"/>
              </a:endParaRPr>
            </a:p>
            <a:p>
              <a:pPr lvl="1" eaLnBrk="1" hangingPunct="1">
                <a:lnSpc>
                  <a:spcPct val="12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发送进程假定门户到另外一侧之间有运输设施，该设施可以传送报文到接收进程</a:t>
              </a:r>
              <a:endParaRPr lang="zh-CN" altLang="en-US" sz="1800" dirty="0">
                <a:solidFill>
                  <a:schemeClr val="bg1"/>
                </a:solidFill>
                <a:latin typeface="+mn-lt"/>
                <a:ea typeface="+mn-ea"/>
                <a:cs typeface="+mn-ea"/>
                <a:sym typeface="+mn-lt"/>
              </a:endParaRPr>
            </a:p>
          </p:txBody>
        </p:sp>
      </p:grpSp>
      <p:grpSp>
        <p:nvGrpSpPr>
          <p:cNvPr id="37892" name="Group 38"/>
          <p:cNvGrpSpPr/>
          <p:nvPr/>
        </p:nvGrpSpPr>
        <p:grpSpPr bwMode="auto">
          <a:xfrm>
            <a:off x="7424738" y="2181224"/>
            <a:ext cx="4216400" cy="3522664"/>
            <a:chOff x="2957" y="919"/>
            <a:chExt cx="2656" cy="2219"/>
          </a:xfrm>
        </p:grpSpPr>
        <p:sp>
          <p:nvSpPr>
            <p:cNvPr id="37894" name="Rectangle 4"/>
            <p:cNvSpPr>
              <a:spLocks noChangeArrowheads="1"/>
            </p:cNvSpPr>
            <p:nvPr/>
          </p:nvSpPr>
          <p:spPr bwMode="auto">
            <a:xfrm>
              <a:off x="3477" y="2932"/>
              <a:ext cx="9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chemeClr val="accent2"/>
                  </a:solidFill>
                  <a:latin typeface="+mn-lt"/>
                  <a:ea typeface="+mn-ea"/>
                  <a:cs typeface="+mn-ea"/>
                  <a:sym typeface="+mn-lt"/>
                </a:rPr>
                <a:t>由操作系统控制</a:t>
              </a:r>
              <a:endParaRPr lang="zh-CN" altLang="en-US" sz="1400" b="1">
                <a:solidFill>
                  <a:schemeClr val="accent2"/>
                </a:solidFill>
                <a:latin typeface="+mn-lt"/>
                <a:ea typeface="+mn-ea"/>
                <a:cs typeface="+mn-ea"/>
                <a:sym typeface="+mn-lt"/>
              </a:endParaRPr>
            </a:p>
          </p:txBody>
        </p:sp>
        <p:grpSp>
          <p:nvGrpSpPr>
            <p:cNvPr id="37895" name="Group 37"/>
            <p:cNvGrpSpPr/>
            <p:nvPr/>
          </p:nvGrpSpPr>
          <p:grpSpPr bwMode="auto">
            <a:xfrm>
              <a:off x="2957" y="919"/>
              <a:ext cx="2656" cy="2219"/>
              <a:chOff x="2957" y="919"/>
              <a:chExt cx="2656" cy="2219"/>
            </a:xfrm>
          </p:grpSpPr>
          <p:sp>
            <p:nvSpPr>
              <p:cNvPr id="37896" name="Freeform 5"/>
              <p:cNvSpPr/>
              <p:nvPr/>
            </p:nvSpPr>
            <p:spPr bwMode="auto">
              <a:xfrm>
                <a:off x="3746" y="2242"/>
                <a:ext cx="1103" cy="612"/>
              </a:xfrm>
              <a:custGeom>
                <a:avLst/>
                <a:gdLst>
                  <a:gd name="T0" fmla="*/ 2 w 1103"/>
                  <a:gd name="T1" fmla="*/ 205 h 612"/>
                  <a:gd name="T2" fmla="*/ 0 w 1103"/>
                  <a:gd name="T3" fmla="*/ 140 h 612"/>
                  <a:gd name="T4" fmla="*/ 7 w 1103"/>
                  <a:gd name="T5" fmla="*/ 74 h 612"/>
                  <a:gd name="T6" fmla="*/ 28 w 1103"/>
                  <a:gd name="T7" fmla="*/ 22 h 612"/>
                  <a:gd name="T8" fmla="*/ 71 w 1103"/>
                  <a:gd name="T9" fmla="*/ 0 h 612"/>
                  <a:gd name="T10" fmla="*/ 138 w 1103"/>
                  <a:gd name="T11" fmla="*/ 8 h 612"/>
                  <a:gd name="T12" fmla="*/ 261 w 1103"/>
                  <a:gd name="T13" fmla="*/ 42 h 612"/>
                  <a:gd name="T14" fmla="*/ 341 w 1103"/>
                  <a:gd name="T15" fmla="*/ 54 h 612"/>
                  <a:gd name="T16" fmla="*/ 411 w 1103"/>
                  <a:gd name="T17" fmla="*/ 47 h 612"/>
                  <a:gd name="T18" fmla="*/ 515 w 1103"/>
                  <a:gd name="T19" fmla="*/ 23 h 612"/>
                  <a:gd name="T20" fmla="*/ 592 w 1103"/>
                  <a:gd name="T21" fmla="*/ 14 h 612"/>
                  <a:gd name="T22" fmla="*/ 685 w 1103"/>
                  <a:gd name="T23" fmla="*/ 23 h 612"/>
                  <a:gd name="T24" fmla="*/ 803 w 1103"/>
                  <a:gd name="T25" fmla="*/ 42 h 612"/>
                  <a:gd name="T26" fmla="*/ 924 w 1103"/>
                  <a:gd name="T27" fmla="*/ 72 h 612"/>
                  <a:gd name="T28" fmla="*/ 1003 w 1103"/>
                  <a:gd name="T29" fmla="*/ 101 h 612"/>
                  <a:gd name="T30" fmla="*/ 1043 w 1103"/>
                  <a:gd name="T31" fmla="*/ 123 h 612"/>
                  <a:gd name="T32" fmla="*/ 1080 w 1103"/>
                  <a:gd name="T33" fmla="*/ 164 h 612"/>
                  <a:gd name="T34" fmla="*/ 1101 w 1103"/>
                  <a:gd name="T35" fmla="*/ 236 h 612"/>
                  <a:gd name="T36" fmla="*/ 1097 w 1103"/>
                  <a:gd name="T37" fmla="*/ 317 h 612"/>
                  <a:gd name="T38" fmla="*/ 1077 w 1103"/>
                  <a:gd name="T39" fmla="*/ 393 h 612"/>
                  <a:gd name="T40" fmla="*/ 1048 w 1103"/>
                  <a:gd name="T41" fmla="*/ 454 h 612"/>
                  <a:gd name="T42" fmla="*/ 1003 w 1103"/>
                  <a:gd name="T43" fmla="*/ 509 h 612"/>
                  <a:gd name="T44" fmla="*/ 943 w 1103"/>
                  <a:gd name="T45" fmla="*/ 556 h 612"/>
                  <a:gd name="T46" fmla="*/ 873 w 1103"/>
                  <a:gd name="T47" fmla="*/ 591 h 612"/>
                  <a:gd name="T48" fmla="*/ 789 w 1103"/>
                  <a:gd name="T49" fmla="*/ 609 h 612"/>
                  <a:gd name="T50" fmla="*/ 682 w 1103"/>
                  <a:gd name="T51" fmla="*/ 609 h 612"/>
                  <a:gd name="T52" fmla="*/ 568 w 1103"/>
                  <a:gd name="T53" fmla="*/ 596 h 612"/>
                  <a:gd name="T54" fmla="*/ 465 w 1103"/>
                  <a:gd name="T55" fmla="*/ 579 h 612"/>
                  <a:gd name="T56" fmla="*/ 392 w 1103"/>
                  <a:gd name="T57" fmla="*/ 561 h 612"/>
                  <a:gd name="T58" fmla="*/ 344 w 1103"/>
                  <a:gd name="T59" fmla="*/ 538 h 612"/>
                  <a:gd name="T60" fmla="*/ 293 w 1103"/>
                  <a:gd name="T61" fmla="*/ 498 h 612"/>
                  <a:gd name="T62" fmla="*/ 257 w 1103"/>
                  <a:gd name="T63" fmla="*/ 474 h 612"/>
                  <a:gd name="T64" fmla="*/ 167 w 1103"/>
                  <a:gd name="T65" fmla="*/ 438 h 612"/>
                  <a:gd name="T66" fmla="*/ 105 w 1103"/>
                  <a:gd name="T67" fmla="*/ 408 h 612"/>
                  <a:gd name="T68" fmla="*/ 57 w 1103"/>
                  <a:gd name="T69" fmla="*/ 361 h 612"/>
                  <a:gd name="T70" fmla="*/ 20 w 1103"/>
                  <a:gd name="T71" fmla="*/ 302 h 612"/>
                  <a:gd name="T72" fmla="*/ 6 w 1103"/>
                  <a:gd name="T73" fmla="*/ 257 h 6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3"/>
                  <a:gd name="T112" fmla="*/ 0 h 612"/>
                  <a:gd name="T113" fmla="*/ 1103 w 1103"/>
                  <a:gd name="T114" fmla="*/ 612 h 6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3" h="612">
                    <a:moveTo>
                      <a:pt x="4" y="232"/>
                    </a:moveTo>
                    <a:lnTo>
                      <a:pt x="2" y="205"/>
                    </a:lnTo>
                    <a:lnTo>
                      <a:pt x="0" y="174"/>
                    </a:lnTo>
                    <a:lnTo>
                      <a:pt x="0" y="140"/>
                    </a:lnTo>
                    <a:lnTo>
                      <a:pt x="2" y="107"/>
                    </a:lnTo>
                    <a:lnTo>
                      <a:pt x="7" y="74"/>
                    </a:lnTo>
                    <a:lnTo>
                      <a:pt x="15" y="46"/>
                    </a:lnTo>
                    <a:lnTo>
                      <a:pt x="28" y="22"/>
                    </a:lnTo>
                    <a:lnTo>
                      <a:pt x="46" y="7"/>
                    </a:lnTo>
                    <a:lnTo>
                      <a:pt x="71" y="0"/>
                    </a:lnTo>
                    <a:lnTo>
                      <a:pt x="102" y="1"/>
                    </a:lnTo>
                    <a:lnTo>
                      <a:pt x="138" y="8"/>
                    </a:lnTo>
                    <a:lnTo>
                      <a:pt x="178" y="19"/>
                    </a:lnTo>
                    <a:lnTo>
                      <a:pt x="261" y="42"/>
                    </a:lnTo>
                    <a:lnTo>
                      <a:pt x="302" y="50"/>
                    </a:lnTo>
                    <a:lnTo>
                      <a:pt x="341" y="54"/>
                    </a:lnTo>
                    <a:lnTo>
                      <a:pt x="377" y="52"/>
                    </a:lnTo>
                    <a:lnTo>
                      <a:pt x="411" y="47"/>
                    </a:lnTo>
                    <a:lnTo>
                      <a:pt x="480" y="31"/>
                    </a:lnTo>
                    <a:lnTo>
                      <a:pt x="515" y="23"/>
                    </a:lnTo>
                    <a:lnTo>
                      <a:pt x="553" y="17"/>
                    </a:lnTo>
                    <a:lnTo>
                      <a:pt x="592" y="14"/>
                    </a:lnTo>
                    <a:lnTo>
                      <a:pt x="635" y="16"/>
                    </a:lnTo>
                    <a:lnTo>
                      <a:pt x="685" y="23"/>
                    </a:lnTo>
                    <a:lnTo>
                      <a:pt x="742" y="31"/>
                    </a:lnTo>
                    <a:lnTo>
                      <a:pt x="803" y="42"/>
                    </a:lnTo>
                    <a:lnTo>
                      <a:pt x="865" y="56"/>
                    </a:lnTo>
                    <a:lnTo>
                      <a:pt x="924" y="72"/>
                    </a:lnTo>
                    <a:lnTo>
                      <a:pt x="979" y="90"/>
                    </a:lnTo>
                    <a:lnTo>
                      <a:pt x="1003" y="101"/>
                    </a:lnTo>
                    <a:lnTo>
                      <a:pt x="1024" y="112"/>
                    </a:lnTo>
                    <a:lnTo>
                      <a:pt x="1043" y="123"/>
                    </a:lnTo>
                    <a:lnTo>
                      <a:pt x="1058" y="136"/>
                    </a:lnTo>
                    <a:lnTo>
                      <a:pt x="1080" y="164"/>
                    </a:lnTo>
                    <a:lnTo>
                      <a:pt x="1094" y="199"/>
                    </a:lnTo>
                    <a:lnTo>
                      <a:pt x="1101" y="236"/>
                    </a:lnTo>
                    <a:lnTo>
                      <a:pt x="1102" y="277"/>
                    </a:lnTo>
                    <a:lnTo>
                      <a:pt x="1097" y="317"/>
                    </a:lnTo>
                    <a:lnTo>
                      <a:pt x="1089" y="356"/>
                    </a:lnTo>
                    <a:lnTo>
                      <a:pt x="1077" y="393"/>
                    </a:lnTo>
                    <a:lnTo>
                      <a:pt x="1064" y="425"/>
                    </a:lnTo>
                    <a:lnTo>
                      <a:pt x="1048" y="454"/>
                    </a:lnTo>
                    <a:lnTo>
                      <a:pt x="1027" y="482"/>
                    </a:lnTo>
                    <a:lnTo>
                      <a:pt x="1003" y="509"/>
                    </a:lnTo>
                    <a:lnTo>
                      <a:pt x="975" y="534"/>
                    </a:lnTo>
                    <a:lnTo>
                      <a:pt x="943" y="556"/>
                    </a:lnTo>
                    <a:lnTo>
                      <a:pt x="909" y="576"/>
                    </a:lnTo>
                    <a:lnTo>
                      <a:pt x="873" y="591"/>
                    </a:lnTo>
                    <a:lnTo>
                      <a:pt x="834" y="603"/>
                    </a:lnTo>
                    <a:lnTo>
                      <a:pt x="789" y="609"/>
                    </a:lnTo>
                    <a:lnTo>
                      <a:pt x="738" y="611"/>
                    </a:lnTo>
                    <a:lnTo>
                      <a:pt x="682" y="609"/>
                    </a:lnTo>
                    <a:lnTo>
                      <a:pt x="625" y="604"/>
                    </a:lnTo>
                    <a:lnTo>
                      <a:pt x="568" y="596"/>
                    </a:lnTo>
                    <a:lnTo>
                      <a:pt x="513" y="588"/>
                    </a:lnTo>
                    <a:lnTo>
                      <a:pt x="465" y="579"/>
                    </a:lnTo>
                    <a:lnTo>
                      <a:pt x="424" y="570"/>
                    </a:lnTo>
                    <a:lnTo>
                      <a:pt x="392" y="561"/>
                    </a:lnTo>
                    <a:lnTo>
                      <a:pt x="365" y="550"/>
                    </a:lnTo>
                    <a:lnTo>
                      <a:pt x="344" y="538"/>
                    </a:lnTo>
                    <a:lnTo>
                      <a:pt x="326" y="525"/>
                    </a:lnTo>
                    <a:lnTo>
                      <a:pt x="293" y="498"/>
                    </a:lnTo>
                    <a:lnTo>
                      <a:pt x="276" y="486"/>
                    </a:lnTo>
                    <a:lnTo>
                      <a:pt x="257" y="474"/>
                    </a:lnTo>
                    <a:lnTo>
                      <a:pt x="213" y="455"/>
                    </a:lnTo>
                    <a:lnTo>
                      <a:pt x="167" y="438"/>
                    </a:lnTo>
                    <a:lnTo>
                      <a:pt x="124" y="419"/>
                    </a:lnTo>
                    <a:lnTo>
                      <a:pt x="105" y="408"/>
                    </a:lnTo>
                    <a:lnTo>
                      <a:pt x="88" y="394"/>
                    </a:lnTo>
                    <a:lnTo>
                      <a:pt x="57" y="361"/>
                    </a:lnTo>
                    <a:lnTo>
                      <a:pt x="30" y="323"/>
                    </a:lnTo>
                    <a:lnTo>
                      <a:pt x="20" y="302"/>
                    </a:lnTo>
                    <a:lnTo>
                      <a:pt x="11" y="279"/>
                    </a:lnTo>
                    <a:lnTo>
                      <a:pt x="6" y="257"/>
                    </a:lnTo>
                    <a:lnTo>
                      <a:pt x="4" y="232"/>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0">
                  <a:solidFill>
                    <a:srgbClr val="575757"/>
                  </a:solidFill>
                  <a:cs typeface="+mn-ea"/>
                  <a:sym typeface="+mn-lt"/>
                </a:endParaRPr>
              </a:p>
            </p:txBody>
          </p:sp>
          <p:grpSp>
            <p:nvGrpSpPr>
              <p:cNvPr id="37897" name="Group 18"/>
              <p:cNvGrpSpPr/>
              <p:nvPr/>
            </p:nvGrpSpPr>
            <p:grpSpPr bwMode="auto">
              <a:xfrm>
                <a:off x="2957" y="932"/>
                <a:ext cx="667" cy="2206"/>
                <a:chOff x="2957" y="932"/>
                <a:chExt cx="667" cy="2206"/>
              </a:xfrm>
            </p:grpSpPr>
            <p:sp>
              <p:nvSpPr>
                <p:cNvPr id="37916" name="Rectangle 6"/>
                <p:cNvSpPr>
                  <a:spLocks noChangeArrowheads="1"/>
                </p:cNvSpPr>
                <p:nvPr/>
              </p:nvSpPr>
              <p:spPr bwMode="auto">
                <a:xfrm>
                  <a:off x="3383" y="2924"/>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37917" name="Object 7"/>
                <p:cNvGraphicFramePr/>
                <p:nvPr/>
              </p:nvGraphicFramePr>
              <p:xfrm>
                <a:off x="3062" y="1320"/>
                <a:ext cx="413" cy="329"/>
              </p:xfrm>
              <a:graphic>
                <a:graphicData uri="http://schemas.openxmlformats.org/presentationml/2006/ole">
                  <mc:AlternateContent xmlns:mc="http://schemas.openxmlformats.org/markup-compatibility/2006">
                    <mc:Choice xmlns:v="urn:schemas-microsoft-com:vml" Requires="v">
                      <p:oleObj spid="_x0000_s0" name="Clip" r:id="rId1" imgW="2838450" imgH="2266950" progId="MS_ClipArt_Gallery.2">
                        <p:embed/>
                      </p:oleObj>
                    </mc:Choice>
                    <mc:Fallback>
                      <p:oleObj name="Clip" r:id="rId1" imgW="2838450" imgH="2266950" progId="MS_ClipArt_Gallery.2">
                        <p:embed/>
                        <p:pic>
                          <p:nvPicPr>
                            <p:cNvPr id="0" name="Object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 y="1320"/>
                              <a:ext cx="413" cy="329"/>
                            </a:xfrm>
                            <a:prstGeom prst="rect">
                              <a:avLst/>
                            </a:prstGeom>
                            <a:noFill/>
                            <a:ln>
                              <a:noFill/>
                            </a:ln>
                            <a:effectLst/>
                          </p:spPr>
                        </p:pic>
                      </p:oleObj>
                    </mc:Fallback>
                  </mc:AlternateContent>
                </a:graphicData>
              </a:graphic>
            </p:graphicFrame>
            <p:grpSp>
              <p:nvGrpSpPr>
                <p:cNvPr id="37918" name="Group 10"/>
                <p:cNvGrpSpPr/>
                <p:nvPr/>
              </p:nvGrpSpPr>
              <p:grpSpPr bwMode="auto">
                <a:xfrm>
                  <a:off x="2957" y="1648"/>
                  <a:ext cx="667" cy="351"/>
                  <a:chOff x="2957" y="1648"/>
                  <a:chExt cx="667" cy="351"/>
                </a:xfrm>
              </p:grpSpPr>
              <p:sp>
                <p:nvSpPr>
                  <p:cNvPr id="37926" name="Oval 8"/>
                  <p:cNvSpPr>
                    <a:spLocks noChangeArrowheads="1"/>
                  </p:cNvSpPr>
                  <p:nvPr/>
                </p:nvSpPr>
                <p:spPr bwMode="auto">
                  <a:xfrm>
                    <a:off x="2957" y="1648"/>
                    <a:ext cx="667" cy="351"/>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27" name="Rectangle 9"/>
                  <p:cNvSpPr>
                    <a:spLocks noChangeArrowheads="1"/>
                  </p:cNvSpPr>
                  <p:nvPr/>
                </p:nvSpPr>
                <p:spPr bwMode="auto">
                  <a:xfrm>
                    <a:off x="3126" y="1709"/>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rgbClr val="575757"/>
                        </a:solidFill>
                        <a:latin typeface="+mn-lt"/>
                        <a:ea typeface="+mn-ea"/>
                        <a:cs typeface="+mn-ea"/>
                        <a:sym typeface="+mn-lt"/>
                      </a:rPr>
                      <a:t>进程</a:t>
                    </a:r>
                    <a:endParaRPr lang="zh-CN" altLang="en-US" sz="1400" b="1" dirty="0">
                      <a:solidFill>
                        <a:srgbClr val="575757"/>
                      </a:solidFill>
                      <a:latin typeface="+mn-lt"/>
                      <a:ea typeface="+mn-ea"/>
                      <a:cs typeface="+mn-ea"/>
                      <a:sym typeface="+mn-lt"/>
                    </a:endParaRPr>
                  </a:p>
                </p:txBody>
              </p:sp>
            </p:grpSp>
            <p:grpSp>
              <p:nvGrpSpPr>
                <p:cNvPr id="37919" name="Group 13"/>
                <p:cNvGrpSpPr/>
                <p:nvPr/>
              </p:nvGrpSpPr>
              <p:grpSpPr bwMode="auto">
                <a:xfrm>
                  <a:off x="2988" y="2284"/>
                  <a:ext cx="591" cy="628"/>
                  <a:chOff x="2988" y="2284"/>
                  <a:chExt cx="591" cy="628"/>
                </a:xfrm>
              </p:grpSpPr>
              <p:sp>
                <p:nvSpPr>
                  <p:cNvPr id="37924" name="Rectangle 11"/>
                  <p:cNvSpPr>
                    <a:spLocks noChangeArrowheads="1"/>
                  </p:cNvSpPr>
                  <p:nvPr/>
                </p:nvSpPr>
                <p:spPr bwMode="auto">
                  <a:xfrm>
                    <a:off x="2988" y="2284"/>
                    <a:ext cx="591" cy="628"/>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25" name="Rectangle 12"/>
                  <p:cNvSpPr>
                    <a:spLocks noChangeArrowheads="1"/>
                  </p:cNvSpPr>
                  <p:nvPr/>
                </p:nvSpPr>
                <p:spPr bwMode="auto">
                  <a:xfrm>
                    <a:off x="2988" y="2362"/>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endParaRPr lang="zh-CN" altLang="en-US" sz="1400" b="1" dirty="0">
                      <a:solidFill>
                        <a:srgbClr val="575757"/>
                      </a:solidFill>
                      <a:latin typeface="+mn-lt"/>
                      <a:ea typeface="+mn-ea"/>
                      <a:cs typeface="+mn-ea"/>
                      <a:sym typeface="+mn-lt"/>
                    </a:endParaRPr>
                  </a:p>
                  <a:p>
                    <a:pPr>
                      <a:spcBef>
                        <a:spcPct val="0"/>
                      </a:spcBef>
                      <a:buFontTx/>
                      <a:buNone/>
                    </a:pPr>
                    <a:r>
                      <a:rPr lang="zh-CN" altLang="en-US" sz="1400" b="1" dirty="0">
                        <a:solidFill>
                          <a:srgbClr val="575757"/>
                        </a:solidFill>
                        <a:latin typeface="+mn-lt"/>
                        <a:ea typeface="+mn-ea"/>
                        <a:cs typeface="+mn-ea"/>
                        <a:sym typeface="+mn-lt"/>
                      </a:rPr>
                      <a:t>、变量的</a:t>
                    </a:r>
                    <a:endParaRPr lang="zh-CN" altLang="en-US" sz="1400" b="1" dirty="0">
                      <a:solidFill>
                        <a:srgbClr val="575757"/>
                      </a:solidFill>
                      <a:latin typeface="+mn-lt"/>
                      <a:ea typeface="+mn-ea"/>
                      <a:cs typeface="+mn-ea"/>
                      <a:sym typeface="+mn-lt"/>
                    </a:endParaRPr>
                  </a:p>
                  <a:p>
                    <a:pPr>
                      <a:spcBef>
                        <a:spcPct val="0"/>
                      </a:spcBef>
                      <a:buFontTx/>
                      <a:buNone/>
                    </a:pPr>
                    <a:r>
                      <a:rPr lang="en-US" altLang="zh-CN" sz="1400" b="1" dirty="0">
                        <a:solidFill>
                          <a:srgbClr val="575757"/>
                        </a:solidFill>
                        <a:latin typeface="+mn-lt"/>
                        <a:ea typeface="+mn-ea"/>
                        <a:cs typeface="+mn-ea"/>
                        <a:sym typeface="+mn-lt"/>
                      </a:rPr>
                      <a:t>TCP</a:t>
                    </a:r>
                    <a:endParaRPr lang="en-US" altLang="zh-CN" sz="1400" b="1" dirty="0">
                      <a:solidFill>
                        <a:srgbClr val="575757"/>
                      </a:solidFill>
                      <a:latin typeface="+mn-lt"/>
                      <a:ea typeface="+mn-ea"/>
                      <a:cs typeface="+mn-ea"/>
                      <a:sym typeface="+mn-lt"/>
                    </a:endParaRPr>
                  </a:p>
                </p:txBody>
              </p:sp>
            </p:grpSp>
            <p:sp>
              <p:nvSpPr>
                <p:cNvPr id="37920" name="Rectangle 14"/>
                <p:cNvSpPr>
                  <a:spLocks noChangeArrowheads="1"/>
                </p:cNvSpPr>
                <p:nvPr/>
              </p:nvSpPr>
              <p:spPr bwMode="auto">
                <a:xfrm>
                  <a:off x="3068" y="2009"/>
                  <a:ext cx="471" cy="162"/>
                </a:xfrm>
                <a:prstGeom prst="rect">
                  <a:avLst/>
                </a:prstGeom>
                <a:solidFill>
                  <a:schemeClr val="accent1"/>
                </a:solidFill>
                <a:ln w="12700">
                  <a:no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endParaRPr lang="zh-CN" altLang="en-US" sz="1400" b="1" dirty="0">
                    <a:solidFill>
                      <a:schemeClr val="bg1"/>
                    </a:solidFill>
                    <a:latin typeface="+mn-lt"/>
                    <a:ea typeface="+mn-ea"/>
                    <a:cs typeface="+mn-ea"/>
                    <a:sym typeface="+mn-lt"/>
                  </a:endParaRPr>
                </a:p>
              </p:txBody>
            </p:sp>
            <p:sp>
              <p:nvSpPr>
                <p:cNvPr id="37921" name="Line 15"/>
                <p:cNvSpPr>
                  <a:spLocks noChangeShapeType="1"/>
                </p:cNvSpPr>
                <p:nvPr/>
              </p:nvSpPr>
              <p:spPr bwMode="auto">
                <a:xfrm flipV="1">
                  <a:off x="3284" y="1884"/>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22" name="Line 16"/>
                <p:cNvSpPr>
                  <a:spLocks noChangeShapeType="1"/>
                </p:cNvSpPr>
                <p:nvPr/>
              </p:nvSpPr>
              <p:spPr bwMode="auto">
                <a:xfrm>
                  <a:off x="3292" y="2147"/>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23" name="Rectangle 17"/>
                <p:cNvSpPr>
                  <a:spLocks noChangeArrowheads="1"/>
                </p:cNvSpPr>
                <p:nvPr/>
              </p:nvSpPr>
              <p:spPr bwMode="auto">
                <a:xfrm>
                  <a:off x="3051" y="932"/>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主机或</a:t>
                  </a:r>
                  <a:endParaRPr lang="zh-CN" altLang="en-US" sz="1400" b="1" dirty="0">
                    <a:solidFill>
                      <a:srgbClr val="575757"/>
                    </a:solidFill>
                    <a:latin typeface="+mn-lt"/>
                    <a:ea typeface="+mn-ea"/>
                    <a:cs typeface="+mn-ea"/>
                    <a:sym typeface="+mn-lt"/>
                  </a:endParaRPr>
                </a:p>
                <a:p>
                  <a:pPr>
                    <a:spcBef>
                      <a:spcPct val="0"/>
                    </a:spcBef>
                    <a:buFontTx/>
                    <a:buNone/>
                  </a:pPr>
                  <a:r>
                    <a:rPr lang="zh-CN" altLang="en-US" sz="1400" b="1" dirty="0">
                      <a:solidFill>
                        <a:srgbClr val="575757"/>
                      </a:solidFill>
                      <a:latin typeface="+mn-lt"/>
                      <a:ea typeface="+mn-ea"/>
                      <a:cs typeface="+mn-ea"/>
                      <a:sym typeface="+mn-lt"/>
                    </a:rPr>
                    <a:t>服务器</a:t>
                  </a:r>
                  <a:endParaRPr lang="zh-CN" altLang="en-US" sz="1400" b="1" dirty="0">
                    <a:solidFill>
                      <a:srgbClr val="575757"/>
                    </a:solidFill>
                    <a:latin typeface="+mn-lt"/>
                    <a:ea typeface="+mn-ea"/>
                    <a:cs typeface="+mn-ea"/>
                    <a:sym typeface="+mn-lt"/>
                  </a:endParaRPr>
                </a:p>
              </p:txBody>
            </p:sp>
          </p:grpSp>
          <p:grpSp>
            <p:nvGrpSpPr>
              <p:cNvPr id="37898" name="Group 31"/>
              <p:cNvGrpSpPr/>
              <p:nvPr/>
            </p:nvGrpSpPr>
            <p:grpSpPr bwMode="auto">
              <a:xfrm>
                <a:off x="4946" y="919"/>
                <a:ext cx="667" cy="2206"/>
                <a:chOff x="4946" y="919"/>
                <a:chExt cx="667" cy="2206"/>
              </a:xfrm>
            </p:grpSpPr>
            <p:sp>
              <p:nvSpPr>
                <p:cNvPr id="37904" name="Rectangle 19"/>
                <p:cNvSpPr>
                  <a:spLocks noChangeArrowheads="1"/>
                </p:cNvSpPr>
                <p:nvPr/>
              </p:nvSpPr>
              <p:spPr bwMode="auto">
                <a:xfrm>
                  <a:off x="5372" y="2911"/>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37905" name="Object 20"/>
                <p:cNvGraphicFramePr/>
                <p:nvPr/>
              </p:nvGraphicFramePr>
              <p:xfrm>
                <a:off x="5051" y="1307"/>
                <a:ext cx="413" cy="329"/>
              </p:xfrm>
              <a:graphic>
                <a:graphicData uri="http://schemas.openxmlformats.org/presentationml/2006/ole">
                  <mc:AlternateContent xmlns:mc="http://schemas.openxmlformats.org/markup-compatibility/2006">
                    <mc:Choice xmlns:v="urn:schemas-microsoft-com:vml" Requires="v">
                      <p:oleObj spid="_x0000_s4" name="Clip" r:id="rId3" imgW="2838450" imgH="2266950" progId="MS_ClipArt_Gallery.2">
                        <p:embed/>
                      </p:oleObj>
                    </mc:Choice>
                    <mc:Fallback>
                      <p:oleObj name="Clip" r:id="rId3" imgW="2838450" imgH="2266950" progId="MS_ClipArt_Gallery.2">
                        <p:embed/>
                        <p:pic>
                          <p:nvPicPr>
                            <p:cNvPr id="0"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 y="1307"/>
                              <a:ext cx="41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906" name="Group 23"/>
                <p:cNvGrpSpPr/>
                <p:nvPr/>
              </p:nvGrpSpPr>
              <p:grpSpPr bwMode="auto">
                <a:xfrm>
                  <a:off x="4946" y="1635"/>
                  <a:ext cx="667" cy="351"/>
                  <a:chOff x="4946" y="1635"/>
                  <a:chExt cx="667" cy="351"/>
                </a:xfrm>
              </p:grpSpPr>
              <p:sp>
                <p:nvSpPr>
                  <p:cNvPr id="37914" name="Oval 21"/>
                  <p:cNvSpPr>
                    <a:spLocks noChangeArrowheads="1"/>
                  </p:cNvSpPr>
                  <p:nvPr/>
                </p:nvSpPr>
                <p:spPr bwMode="auto">
                  <a:xfrm>
                    <a:off x="4946" y="1635"/>
                    <a:ext cx="667" cy="351"/>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15" name="Rectangle 22"/>
                  <p:cNvSpPr>
                    <a:spLocks noChangeArrowheads="1"/>
                  </p:cNvSpPr>
                  <p:nvPr/>
                </p:nvSpPr>
                <p:spPr bwMode="auto">
                  <a:xfrm>
                    <a:off x="5101" y="169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rgbClr val="575757"/>
                        </a:solidFill>
                        <a:latin typeface="+mn-lt"/>
                        <a:ea typeface="+mn-ea"/>
                        <a:cs typeface="+mn-ea"/>
                        <a:sym typeface="+mn-lt"/>
                      </a:rPr>
                      <a:t>进程</a:t>
                    </a:r>
                    <a:endParaRPr lang="zh-CN" altLang="en-US" sz="1400" b="1">
                      <a:solidFill>
                        <a:srgbClr val="575757"/>
                      </a:solidFill>
                      <a:latin typeface="+mn-lt"/>
                      <a:ea typeface="+mn-ea"/>
                      <a:cs typeface="+mn-ea"/>
                      <a:sym typeface="+mn-lt"/>
                    </a:endParaRPr>
                  </a:p>
                </p:txBody>
              </p:sp>
            </p:grpSp>
            <p:grpSp>
              <p:nvGrpSpPr>
                <p:cNvPr id="37907" name="Group 26"/>
                <p:cNvGrpSpPr/>
                <p:nvPr/>
              </p:nvGrpSpPr>
              <p:grpSpPr bwMode="auto">
                <a:xfrm>
                  <a:off x="4973" y="2271"/>
                  <a:ext cx="595" cy="628"/>
                  <a:chOff x="4973" y="2271"/>
                  <a:chExt cx="595" cy="628"/>
                </a:xfrm>
              </p:grpSpPr>
              <p:sp>
                <p:nvSpPr>
                  <p:cNvPr id="37912" name="Rectangle 24"/>
                  <p:cNvSpPr>
                    <a:spLocks noChangeArrowheads="1"/>
                  </p:cNvSpPr>
                  <p:nvPr/>
                </p:nvSpPr>
                <p:spPr bwMode="auto">
                  <a:xfrm>
                    <a:off x="4977" y="2271"/>
                    <a:ext cx="591" cy="628"/>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13" name="Rectangle 25"/>
                  <p:cNvSpPr>
                    <a:spLocks noChangeArrowheads="1"/>
                  </p:cNvSpPr>
                  <p:nvPr/>
                </p:nvSpPr>
                <p:spPr bwMode="auto">
                  <a:xfrm>
                    <a:off x="4973" y="2347"/>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endParaRPr lang="zh-CN" altLang="en-US" sz="1400" b="1" dirty="0">
                      <a:solidFill>
                        <a:srgbClr val="575757"/>
                      </a:solidFill>
                      <a:latin typeface="+mn-lt"/>
                      <a:ea typeface="+mn-ea"/>
                      <a:cs typeface="+mn-ea"/>
                      <a:sym typeface="+mn-lt"/>
                    </a:endParaRPr>
                  </a:p>
                  <a:p>
                    <a:pPr>
                      <a:spcBef>
                        <a:spcPct val="0"/>
                      </a:spcBef>
                      <a:buFontTx/>
                      <a:buNone/>
                    </a:pPr>
                    <a:r>
                      <a:rPr lang="zh-CN" altLang="en-US" sz="1400" b="1" dirty="0">
                        <a:solidFill>
                          <a:srgbClr val="575757"/>
                        </a:solidFill>
                        <a:latin typeface="+mn-lt"/>
                        <a:ea typeface="+mn-ea"/>
                        <a:cs typeface="+mn-ea"/>
                        <a:sym typeface="+mn-lt"/>
                      </a:rPr>
                      <a:t>、变量的</a:t>
                    </a:r>
                    <a:endParaRPr lang="zh-CN" altLang="en-US" sz="1400" b="1" dirty="0">
                      <a:solidFill>
                        <a:srgbClr val="575757"/>
                      </a:solidFill>
                      <a:latin typeface="+mn-lt"/>
                      <a:ea typeface="+mn-ea"/>
                      <a:cs typeface="+mn-ea"/>
                      <a:sym typeface="+mn-lt"/>
                    </a:endParaRPr>
                  </a:p>
                  <a:p>
                    <a:pPr>
                      <a:spcBef>
                        <a:spcPct val="0"/>
                      </a:spcBef>
                      <a:buFontTx/>
                      <a:buNone/>
                    </a:pPr>
                    <a:r>
                      <a:rPr lang="en-US" altLang="zh-CN" sz="1400" b="1" dirty="0">
                        <a:solidFill>
                          <a:srgbClr val="575757"/>
                        </a:solidFill>
                        <a:latin typeface="+mn-lt"/>
                        <a:ea typeface="+mn-ea"/>
                        <a:cs typeface="+mn-ea"/>
                        <a:sym typeface="+mn-lt"/>
                      </a:rPr>
                      <a:t>TCP</a:t>
                    </a:r>
                    <a:endParaRPr lang="en-US" altLang="zh-CN" sz="1400" b="1" dirty="0">
                      <a:solidFill>
                        <a:srgbClr val="575757"/>
                      </a:solidFill>
                      <a:latin typeface="+mn-lt"/>
                      <a:ea typeface="+mn-ea"/>
                      <a:cs typeface="+mn-ea"/>
                      <a:sym typeface="+mn-lt"/>
                    </a:endParaRPr>
                  </a:p>
                </p:txBody>
              </p:sp>
            </p:grpSp>
            <p:sp>
              <p:nvSpPr>
                <p:cNvPr id="37908" name="Rectangle 27"/>
                <p:cNvSpPr>
                  <a:spLocks noChangeArrowheads="1"/>
                </p:cNvSpPr>
                <p:nvPr/>
              </p:nvSpPr>
              <p:spPr bwMode="auto">
                <a:xfrm>
                  <a:off x="5057" y="1996"/>
                  <a:ext cx="471" cy="162"/>
                </a:xfrm>
                <a:prstGeom prst="rect">
                  <a:avLst/>
                </a:prstGeom>
                <a:solidFill>
                  <a:schemeClr val="accent1"/>
                </a:solidFill>
                <a:ln w="12700">
                  <a:no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endParaRPr lang="zh-CN" altLang="en-US" sz="1400" b="1" dirty="0">
                    <a:solidFill>
                      <a:schemeClr val="bg1"/>
                    </a:solidFill>
                    <a:latin typeface="+mn-lt"/>
                    <a:ea typeface="+mn-ea"/>
                    <a:cs typeface="+mn-ea"/>
                    <a:sym typeface="+mn-lt"/>
                  </a:endParaRPr>
                </a:p>
              </p:txBody>
            </p:sp>
            <p:sp>
              <p:nvSpPr>
                <p:cNvPr id="37909" name="Line 28"/>
                <p:cNvSpPr>
                  <a:spLocks noChangeShapeType="1"/>
                </p:cNvSpPr>
                <p:nvPr/>
              </p:nvSpPr>
              <p:spPr bwMode="auto">
                <a:xfrm flipV="1">
                  <a:off x="5273" y="1871"/>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10" name="Line 29"/>
                <p:cNvSpPr>
                  <a:spLocks noChangeShapeType="1"/>
                </p:cNvSpPr>
                <p:nvPr/>
              </p:nvSpPr>
              <p:spPr bwMode="auto">
                <a:xfrm>
                  <a:off x="5281" y="2134"/>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11" name="Rectangle 30"/>
                <p:cNvSpPr>
                  <a:spLocks noChangeArrowheads="1"/>
                </p:cNvSpPr>
                <p:nvPr/>
              </p:nvSpPr>
              <p:spPr bwMode="auto">
                <a:xfrm>
                  <a:off x="5040" y="919"/>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rgbClr val="575757"/>
                      </a:solidFill>
                      <a:latin typeface="+mn-lt"/>
                      <a:ea typeface="+mn-ea"/>
                      <a:cs typeface="+mn-ea"/>
                      <a:sym typeface="+mn-lt"/>
                    </a:rPr>
                    <a:t>主机或</a:t>
                  </a:r>
                  <a:endParaRPr lang="zh-CN" altLang="en-US" sz="1400" b="1">
                    <a:solidFill>
                      <a:srgbClr val="575757"/>
                    </a:solidFill>
                    <a:latin typeface="+mn-lt"/>
                    <a:ea typeface="+mn-ea"/>
                    <a:cs typeface="+mn-ea"/>
                    <a:sym typeface="+mn-lt"/>
                  </a:endParaRPr>
                </a:p>
                <a:p>
                  <a:pPr>
                    <a:spcBef>
                      <a:spcPct val="0"/>
                    </a:spcBef>
                    <a:buFontTx/>
                    <a:buNone/>
                  </a:pPr>
                  <a:r>
                    <a:rPr lang="zh-CN" altLang="en-US" sz="1400" b="1">
                      <a:solidFill>
                        <a:srgbClr val="575757"/>
                      </a:solidFill>
                      <a:latin typeface="+mn-lt"/>
                      <a:ea typeface="+mn-ea"/>
                      <a:cs typeface="+mn-ea"/>
                      <a:sym typeface="+mn-lt"/>
                    </a:rPr>
                    <a:t>服务器</a:t>
                  </a:r>
                  <a:endParaRPr lang="zh-CN" altLang="en-US" sz="1400" b="1">
                    <a:solidFill>
                      <a:srgbClr val="575757"/>
                    </a:solidFill>
                    <a:latin typeface="+mn-lt"/>
                    <a:ea typeface="+mn-ea"/>
                    <a:cs typeface="+mn-ea"/>
                    <a:sym typeface="+mn-lt"/>
                  </a:endParaRPr>
                </a:p>
              </p:txBody>
            </p:sp>
          </p:grpSp>
          <p:sp>
            <p:nvSpPr>
              <p:cNvPr id="37899" name="Rectangle 32"/>
              <p:cNvSpPr>
                <a:spLocks noChangeArrowheads="1"/>
              </p:cNvSpPr>
              <p:nvPr/>
            </p:nvSpPr>
            <p:spPr bwMode="auto">
              <a:xfrm>
                <a:off x="4038" y="2302"/>
                <a:ext cx="4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400">
                    <a:solidFill>
                      <a:srgbClr val="575757"/>
                    </a:solidFill>
                    <a:latin typeface="+mn-lt"/>
                    <a:ea typeface="+mn-ea"/>
                    <a:cs typeface="+mn-ea"/>
                    <a:sym typeface="+mn-lt"/>
                  </a:rPr>
                  <a:t>Internet</a:t>
                </a:r>
                <a:endParaRPr lang="en-US" altLang="zh-CN" sz="1400">
                  <a:solidFill>
                    <a:srgbClr val="575757"/>
                  </a:solidFill>
                  <a:latin typeface="+mn-lt"/>
                  <a:ea typeface="+mn-ea"/>
                  <a:cs typeface="+mn-ea"/>
                  <a:sym typeface="+mn-lt"/>
                </a:endParaRPr>
              </a:p>
            </p:txBody>
          </p:sp>
          <p:sp>
            <p:nvSpPr>
              <p:cNvPr id="37900" name="Line 33"/>
              <p:cNvSpPr>
                <a:spLocks noChangeShapeType="1"/>
              </p:cNvSpPr>
              <p:nvPr/>
            </p:nvSpPr>
            <p:spPr bwMode="auto">
              <a:xfrm>
                <a:off x="3584" y="2561"/>
                <a:ext cx="1393"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01" name="Line 34"/>
              <p:cNvSpPr>
                <a:spLocks noChangeShapeType="1"/>
              </p:cNvSpPr>
              <p:nvPr/>
            </p:nvSpPr>
            <p:spPr bwMode="auto">
              <a:xfrm flipH="1" flipV="1">
                <a:off x="3446" y="2800"/>
                <a:ext cx="154" cy="20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02" name="Rectangle 35"/>
              <p:cNvSpPr>
                <a:spLocks noChangeArrowheads="1"/>
              </p:cNvSpPr>
              <p:nvPr/>
            </p:nvSpPr>
            <p:spPr bwMode="auto">
              <a:xfrm>
                <a:off x="3721" y="1445"/>
                <a:ext cx="10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chemeClr val="accent2"/>
                    </a:solidFill>
                    <a:latin typeface="+mn-lt"/>
                    <a:ea typeface="+mn-ea"/>
                    <a:cs typeface="+mn-ea"/>
                    <a:sym typeface="+mn-lt"/>
                  </a:rPr>
                  <a:t>由应用开发者控制</a:t>
                </a:r>
                <a:endParaRPr lang="zh-CN" altLang="en-US" sz="1400" b="1" dirty="0">
                  <a:solidFill>
                    <a:schemeClr val="accent2"/>
                  </a:solidFill>
                  <a:latin typeface="+mn-lt"/>
                  <a:ea typeface="+mn-ea"/>
                  <a:cs typeface="+mn-ea"/>
                  <a:sym typeface="+mn-lt"/>
                </a:endParaRPr>
              </a:p>
            </p:txBody>
          </p:sp>
          <p:sp>
            <p:nvSpPr>
              <p:cNvPr id="37903" name="Line 36"/>
              <p:cNvSpPr>
                <a:spLocks noChangeShapeType="1"/>
              </p:cNvSpPr>
              <p:nvPr/>
            </p:nvSpPr>
            <p:spPr bwMode="auto">
              <a:xfrm flipH="1">
                <a:off x="3577" y="1631"/>
                <a:ext cx="138" cy="84"/>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grpSp>
      </p:grpSp>
      <p:grpSp>
        <p:nvGrpSpPr>
          <p:cNvPr id="5" name="组合 4"/>
          <p:cNvGrpSpPr/>
          <p:nvPr/>
        </p:nvGrpSpPr>
        <p:grpSpPr>
          <a:xfrm>
            <a:off x="445294" y="4198143"/>
            <a:ext cx="7104063" cy="2027239"/>
            <a:chOff x="445294" y="4198143"/>
            <a:chExt cx="7104063" cy="2027239"/>
          </a:xfrm>
        </p:grpSpPr>
        <p:sp>
          <p:nvSpPr>
            <p:cNvPr id="43" name="圆角矩形 42"/>
            <p:cNvSpPr/>
            <p:nvPr/>
          </p:nvSpPr>
          <p:spPr>
            <a:xfrm>
              <a:off x="515549" y="419814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Rectangle 3"/>
            <p:cNvSpPr>
              <a:spLocks noChangeArrowheads="1"/>
            </p:cNvSpPr>
            <p:nvPr/>
          </p:nvSpPr>
          <p:spPr bwMode="auto">
            <a:xfrm>
              <a:off x="686799" y="4350543"/>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套接字又叫做应用程序编程接口</a:t>
              </a:r>
              <a:r>
                <a:rPr lang="en-US" altLang="zh-CN" sz="1800" dirty="0">
                  <a:solidFill>
                    <a:schemeClr val="bg1"/>
                  </a:solidFill>
                  <a:latin typeface="+mn-lt"/>
                  <a:ea typeface="+mn-ea"/>
                  <a:cs typeface="+mn-ea"/>
                  <a:sym typeface="+mn-lt"/>
                </a:rPr>
                <a:t>API </a:t>
              </a:r>
              <a:endParaRPr lang="en-US" altLang="zh-CN" sz="1800" dirty="0">
                <a:solidFill>
                  <a:schemeClr val="bg1"/>
                </a:solidFill>
                <a:latin typeface="+mn-lt"/>
                <a:ea typeface="+mn-ea"/>
                <a:cs typeface="+mn-ea"/>
                <a:sym typeface="+mn-lt"/>
              </a:endParaRPr>
            </a:p>
            <a:p>
              <a:pPr>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用户通过</a:t>
              </a:r>
              <a:r>
                <a:rPr lang="en-US" altLang="zh-CN" sz="1800" dirty="0">
                  <a:solidFill>
                    <a:schemeClr val="bg1"/>
                  </a:solidFill>
                  <a:latin typeface="+mn-lt"/>
                  <a:ea typeface="+mn-ea"/>
                  <a:cs typeface="+mn-ea"/>
                  <a:sym typeface="+mn-lt"/>
                </a:rPr>
                <a:t>API</a:t>
              </a:r>
              <a:r>
                <a:rPr lang="zh-CN" altLang="en-US" sz="1800" dirty="0">
                  <a:solidFill>
                    <a:schemeClr val="bg1"/>
                  </a:solidFill>
                  <a:latin typeface="+mn-lt"/>
                  <a:ea typeface="+mn-ea"/>
                  <a:cs typeface="+mn-ea"/>
                  <a:sym typeface="+mn-lt"/>
                </a:rPr>
                <a:t>对传输层的控制仅限于：</a:t>
              </a:r>
              <a:endParaRPr lang="zh-CN" altLang="en-US" sz="1800" dirty="0">
                <a:solidFill>
                  <a:schemeClr val="bg1"/>
                </a:solidFill>
                <a:latin typeface="+mn-lt"/>
                <a:ea typeface="+mn-ea"/>
                <a:cs typeface="+mn-ea"/>
                <a:sym typeface="+mn-lt"/>
              </a:endParaRPr>
            </a:p>
            <a:p>
              <a:pPr>
                <a:lnSpc>
                  <a:spcPct val="12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      (1) </a:t>
              </a:r>
              <a:r>
                <a:rPr lang="zh-CN" altLang="en-US" sz="1800" dirty="0">
                  <a:solidFill>
                    <a:schemeClr val="bg1"/>
                  </a:solidFill>
                  <a:latin typeface="+mn-lt"/>
                  <a:ea typeface="+mn-ea"/>
                  <a:cs typeface="+mn-ea"/>
                  <a:sym typeface="+mn-lt"/>
                </a:rPr>
                <a:t>选择传输协议</a:t>
              </a:r>
              <a:r>
                <a:rPr lang="en-US" altLang="zh-CN" sz="1800" dirty="0">
                  <a:solidFill>
                    <a:schemeClr val="bg1"/>
                  </a:solidFill>
                  <a:latin typeface="+mn-lt"/>
                  <a:ea typeface="+mn-ea"/>
                  <a:cs typeface="+mn-ea"/>
                  <a:sym typeface="+mn-lt"/>
                </a:rPr>
                <a:t>; </a:t>
              </a:r>
              <a:endParaRPr lang="en-US" altLang="zh-CN" sz="1800" dirty="0">
                <a:solidFill>
                  <a:schemeClr val="bg1"/>
                </a:solidFill>
                <a:latin typeface="+mn-lt"/>
                <a:ea typeface="+mn-ea"/>
                <a:cs typeface="+mn-ea"/>
                <a:sym typeface="+mn-lt"/>
              </a:endParaRPr>
            </a:p>
            <a:p>
              <a:pPr>
                <a:lnSpc>
                  <a:spcPct val="12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      (2) </a:t>
              </a:r>
              <a:r>
                <a:rPr lang="zh-CN" altLang="en-US" sz="1800" dirty="0">
                  <a:solidFill>
                    <a:schemeClr val="bg1"/>
                  </a:solidFill>
                  <a:latin typeface="+mn-lt"/>
                  <a:ea typeface="+mn-ea"/>
                  <a:cs typeface="+mn-ea"/>
                  <a:sym typeface="+mn-lt"/>
                </a:rPr>
                <a:t>能设定几个参数</a:t>
              </a:r>
              <a:endParaRPr lang="zh-CN" altLang="en-US" sz="1800" dirty="0">
                <a:solidFill>
                  <a:schemeClr val="bg1"/>
                </a:solidFill>
                <a:latin typeface="+mn-lt"/>
                <a:ea typeface="+mn-ea"/>
                <a:cs typeface="+mn-ea"/>
                <a:sym typeface="+mn-lt"/>
              </a:endParaRPr>
            </a:p>
          </p:txBody>
        </p:sp>
        <p:sp>
          <p:nvSpPr>
            <p:cNvPr id="37893" name="Rectangle 39"/>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4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41" name="矩形 40"/>
          <p:cNvSpPr/>
          <p:nvPr/>
        </p:nvSpPr>
        <p:spPr>
          <a:xfrm>
            <a:off x="2695070" y="710268"/>
            <a:ext cx="6801862" cy="646331"/>
          </a:xfrm>
          <a:prstGeom prst="rect">
            <a:avLst/>
          </a:prstGeom>
        </p:spPr>
        <p:txBody>
          <a:bodyPr wrap="none">
            <a:spAutoFit/>
          </a:bodyPr>
          <a:lstStyle/>
          <a:p>
            <a:pPr algn="ctr"/>
            <a:r>
              <a:rPr lang="zh-CN" altLang="en-US" sz="3600" b="1" dirty="0">
                <a:solidFill>
                  <a:schemeClr val="accent1"/>
                </a:solidFill>
                <a:cs typeface="+mn-ea"/>
                <a:sym typeface="+mn-lt"/>
              </a:rPr>
              <a:t>进程与计算机网络的接口</a:t>
            </a:r>
            <a:r>
              <a:rPr lang="en-US" altLang="zh-CN" sz="3600" b="1" dirty="0">
                <a:solidFill>
                  <a:schemeClr val="accent1"/>
                </a:solidFill>
                <a:cs typeface="+mn-ea"/>
                <a:sym typeface="+mn-lt"/>
              </a:rPr>
              <a:t>-</a:t>
            </a:r>
            <a:r>
              <a:rPr lang="zh-CN" altLang="en-US" sz="3600" b="1" dirty="0">
                <a:solidFill>
                  <a:schemeClr val="accent1"/>
                </a:solidFill>
                <a:cs typeface="+mn-ea"/>
                <a:sym typeface="+mn-lt"/>
              </a:rPr>
              <a:t>套接字</a:t>
            </a:r>
            <a:endParaRPr lang="zh-CN" altLang="en-US" sz="3600" b="1" dirty="0">
              <a:solidFill>
                <a:schemeClr val="accent1"/>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7892"/>
                                        </p:tgtEl>
                                        <p:attrNameLst>
                                          <p:attrName>style.visibility</p:attrName>
                                        </p:attrNameLst>
                                      </p:cBhvr>
                                      <p:to>
                                        <p:strVal val="visible"/>
                                      </p:to>
                                    </p:set>
                                    <p:anim calcmode="lin" valueType="num">
                                      <p:cBhvr>
                                        <p:cTn id="23" dur="500" fill="hold"/>
                                        <p:tgtEl>
                                          <p:spTgt spid="37892"/>
                                        </p:tgtEl>
                                        <p:attrNameLst>
                                          <p:attrName>ppt_w</p:attrName>
                                        </p:attrNameLst>
                                      </p:cBhvr>
                                      <p:tavLst>
                                        <p:tav tm="0">
                                          <p:val>
                                            <p:fltVal val="0"/>
                                          </p:val>
                                        </p:tav>
                                        <p:tav tm="100000">
                                          <p:val>
                                            <p:strVal val="#ppt_w"/>
                                          </p:val>
                                        </p:tav>
                                      </p:tavLst>
                                    </p:anim>
                                    <p:anim calcmode="lin" valueType="num">
                                      <p:cBhvr>
                                        <p:cTn id="24" dur="500" fill="hold"/>
                                        <p:tgtEl>
                                          <p:spTgt spid="37892"/>
                                        </p:tgtEl>
                                        <p:attrNameLst>
                                          <p:attrName>ppt_h</p:attrName>
                                        </p:attrNameLst>
                                      </p:cBhvr>
                                      <p:tavLst>
                                        <p:tav tm="0">
                                          <p:val>
                                            <p:fltVal val="0"/>
                                          </p:val>
                                        </p:tav>
                                        <p:tav tm="100000">
                                          <p:val>
                                            <p:strVal val="#ppt_h"/>
                                          </p:val>
                                        </p:tav>
                                      </p:tavLst>
                                    </p:anim>
                                    <p:animEffect transition="in" filter="fade">
                                      <p:cBhvr>
                                        <p:cTn id="25"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98223" y="647700"/>
            <a:ext cx="5973289"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4" name="Rectangle 3"/>
          <p:cNvSpPr txBox="1">
            <a:spLocks noChangeArrowheads="1"/>
          </p:cNvSpPr>
          <p:nvPr/>
        </p:nvSpPr>
        <p:spPr>
          <a:xfrm>
            <a:off x="914400" y="2362200"/>
            <a:ext cx="10363200" cy="3124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err="1"/>
              <a:t>BitTorrent</a:t>
            </a:r>
            <a:r>
              <a:rPr lang="zh-CN" altLang="en-US" sz="2800" dirty="0"/>
              <a:t>是一种用于文件分发的流行</a:t>
            </a:r>
            <a:r>
              <a:rPr lang="en-US" altLang="zh-CN" sz="2800" dirty="0"/>
              <a:t>P2P</a:t>
            </a:r>
            <a:r>
              <a:rPr lang="zh-CN" altLang="en-US" sz="2800" dirty="0"/>
              <a:t>协议。</a:t>
            </a:r>
            <a:endParaRPr lang="en-US" altLang="zh-CN" sz="2800" dirty="0"/>
          </a:p>
          <a:p>
            <a:r>
              <a:rPr lang="zh-CN" altLang="en-US" sz="2800" dirty="0"/>
              <a:t>参与一个特定文件分发的所有对等方的集合被称为一个洪流（</a:t>
            </a:r>
            <a:r>
              <a:rPr lang="en-US" altLang="zh-CN" sz="2800" dirty="0"/>
              <a:t>torrent</a:t>
            </a:r>
            <a:r>
              <a:rPr lang="zh-CN" altLang="en-US" sz="2800" dirty="0"/>
              <a:t>）。</a:t>
            </a:r>
            <a:endParaRPr lang="en-US" altLang="zh-CN" sz="2800" dirty="0"/>
          </a:p>
          <a:p>
            <a:r>
              <a:rPr lang="zh-CN" altLang="en-US" sz="2800" dirty="0"/>
              <a:t>一个洪流中的对等方彼此下载等长度的文件块（</a:t>
            </a:r>
            <a:r>
              <a:rPr lang="en-US" altLang="zh-CN" sz="2800" dirty="0"/>
              <a:t>chunk</a:t>
            </a:r>
            <a:r>
              <a:rPr lang="zh-CN" altLang="en-US" sz="2800" dirty="0"/>
              <a:t>），典型块长度为</a:t>
            </a:r>
            <a:r>
              <a:rPr lang="en-US" altLang="zh-CN" sz="2800" dirty="0"/>
              <a:t>256KB</a:t>
            </a:r>
            <a:r>
              <a:rPr lang="zh-CN" altLang="en-US" sz="2800" dirty="0"/>
              <a:t>。</a:t>
            </a:r>
            <a:endParaRPr lang="en-US" altLang="zh-CN" sz="280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98223" y="647700"/>
            <a:ext cx="5664530"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6" name="Text Box 37"/>
          <p:cNvSpPr txBox="1">
            <a:spLocks noChangeArrowheads="1"/>
          </p:cNvSpPr>
          <p:nvPr/>
        </p:nvSpPr>
        <p:spPr bwMode="auto">
          <a:xfrm>
            <a:off x="1062038" y="1466850"/>
            <a:ext cx="705961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0"/>
              </a:spcBef>
              <a:buClrTx/>
              <a:buSzTx/>
              <a:buFontTx/>
              <a:buNone/>
              <a:defRPr/>
            </a:pPr>
            <a:r>
              <a:rPr lang="zh-CN" altLang="en-US" sz="2800" dirty="0">
                <a:solidFill>
                  <a:schemeClr val="accent2"/>
                </a:solidFill>
                <a:latin typeface="微软雅黑" panose="020B0503020204020204" pitchFamily="34" charset="-122"/>
                <a:ea typeface="微软雅黑" panose="020B0503020204020204" pitchFamily="34" charset="-122"/>
              </a:rPr>
              <a:t>追踪器</a:t>
            </a:r>
            <a:r>
              <a:rPr lang="en-US" altLang="zh-CN" sz="2800" dirty="0">
                <a:solidFill>
                  <a:schemeClr val="accent2"/>
                </a:solidFill>
                <a:latin typeface="微软雅黑" panose="020B0503020204020204" pitchFamily="34" charset="-122"/>
                <a:ea typeface="微软雅黑" panose="020B0503020204020204" pitchFamily="34" charset="-122"/>
              </a:rPr>
              <a:t>tracker: </a:t>
            </a:r>
            <a:r>
              <a:rPr lang="zh-CN" altLang="en-US" sz="2800" dirty="0">
                <a:solidFill>
                  <a:schemeClr val="accent2"/>
                </a:solidFill>
                <a:latin typeface="微软雅黑" panose="020B0503020204020204" pitchFamily="34" charset="-122"/>
                <a:ea typeface="微软雅黑" panose="020B0503020204020204" pitchFamily="34" charset="-122"/>
              </a:rPr>
              <a:t>跟踪参与洪流的所有对等方</a:t>
            </a:r>
            <a:endParaRPr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7" name="Text Box 41"/>
          <p:cNvSpPr txBox="1">
            <a:spLocks noChangeArrowheads="1"/>
          </p:cNvSpPr>
          <p:nvPr/>
        </p:nvSpPr>
        <p:spPr bwMode="auto">
          <a:xfrm>
            <a:off x="9099550" y="2179638"/>
            <a:ext cx="1577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5000"/>
              </a:lnSpc>
              <a:buFont typeface="Wingdings" panose="05000000000000000000" pitchFamily="2" charset="2"/>
              <a:buNone/>
              <a:defRPr/>
            </a:pPr>
            <a:r>
              <a:rPr lang="en-US" altLang="zh-CN" sz="2800" i="1" dirty="0">
                <a:solidFill>
                  <a:schemeClr val="accent2"/>
                </a:solidFill>
                <a:latin typeface="微软雅黑" panose="020B0503020204020204" pitchFamily="34" charset="-122"/>
                <a:ea typeface="微软雅黑" panose="020B0503020204020204" pitchFamily="34" charset="-122"/>
              </a:rPr>
              <a:t>torrent</a:t>
            </a:r>
            <a:endParaRPr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8" name="Line 21"/>
          <p:cNvSpPr>
            <a:spLocks noChangeShapeType="1"/>
          </p:cNvSpPr>
          <p:nvPr/>
        </p:nvSpPr>
        <p:spPr bwMode="auto">
          <a:xfrm>
            <a:off x="4408488" y="3046413"/>
            <a:ext cx="1587" cy="536575"/>
          </a:xfrm>
          <a:prstGeom prst="line">
            <a:avLst/>
          </a:prstGeom>
          <a:noFill/>
          <a:ln w="1905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25"/>
          <p:cNvSpPr>
            <a:spLocks noChangeShapeType="1"/>
          </p:cNvSpPr>
          <p:nvPr/>
        </p:nvSpPr>
        <p:spPr bwMode="auto">
          <a:xfrm>
            <a:off x="5754688" y="2774950"/>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26"/>
          <p:cNvSpPr>
            <a:spLocks noChangeShapeType="1"/>
          </p:cNvSpPr>
          <p:nvPr/>
        </p:nvSpPr>
        <p:spPr bwMode="auto">
          <a:xfrm>
            <a:off x="5551488" y="2925763"/>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27"/>
          <p:cNvSpPr>
            <a:spLocks noChangeShapeType="1"/>
          </p:cNvSpPr>
          <p:nvPr/>
        </p:nvSpPr>
        <p:spPr bwMode="auto">
          <a:xfrm flipH="1" flipV="1">
            <a:off x="7191375" y="2686050"/>
            <a:ext cx="1168400" cy="306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8"/>
          <p:cNvSpPr>
            <a:spLocks noChangeShapeType="1"/>
          </p:cNvSpPr>
          <p:nvPr/>
        </p:nvSpPr>
        <p:spPr bwMode="auto">
          <a:xfrm flipH="1">
            <a:off x="6375400" y="3222625"/>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9"/>
          <p:cNvSpPr>
            <a:spLocks noChangeShapeType="1"/>
          </p:cNvSpPr>
          <p:nvPr/>
        </p:nvSpPr>
        <p:spPr bwMode="auto">
          <a:xfrm flipH="1">
            <a:off x="6462713" y="5187950"/>
            <a:ext cx="739775" cy="16351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30"/>
          <p:cNvSpPr>
            <a:spLocks noChangeShapeType="1"/>
          </p:cNvSpPr>
          <p:nvPr/>
        </p:nvSpPr>
        <p:spPr bwMode="auto">
          <a:xfrm flipH="1">
            <a:off x="5981700" y="2884488"/>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31"/>
          <p:cNvSpPr>
            <a:spLocks noChangeShapeType="1"/>
          </p:cNvSpPr>
          <p:nvPr/>
        </p:nvSpPr>
        <p:spPr bwMode="auto">
          <a:xfrm flipV="1">
            <a:off x="6146800" y="4270375"/>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32"/>
          <p:cNvSpPr>
            <a:spLocks noChangeShapeType="1"/>
          </p:cNvSpPr>
          <p:nvPr/>
        </p:nvSpPr>
        <p:spPr bwMode="auto">
          <a:xfrm>
            <a:off x="7146925" y="2828925"/>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3"/>
          <p:cNvSpPr>
            <a:spLocks noChangeShapeType="1"/>
          </p:cNvSpPr>
          <p:nvPr/>
        </p:nvSpPr>
        <p:spPr bwMode="auto">
          <a:xfrm>
            <a:off x="7589838" y="5210175"/>
            <a:ext cx="376237" cy="217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4"/>
          <p:cNvSpPr>
            <a:spLocks noChangeShapeType="1"/>
          </p:cNvSpPr>
          <p:nvPr/>
        </p:nvSpPr>
        <p:spPr bwMode="auto">
          <a:xfrm>
            <a:off x="6475413" y="5505450"/>
            <a:ext cx="1490662" cy="15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35"/>
          <p:cNvSpPr txBox="1">
            <a:spLocks noChangeArrowheads="1"/>
          </p:cNvSpPr>
          <p:nvPr/>
        </p:nvSpPr>
        <p:spPr bwMode="auto">
          <a:xfrm>
            <a:off x="2073275" y="404653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Alice </a:t>
            </a:r>
            <a:r>
              <a:rPr lang="zh-CN" altLang="en-US" sz="2400" b="1"/>
              <a:t>加入</a:t>
            </a:r>
            <a:r>
              <a:rPr lang="en-US" altLang="zh-CN" sz="2400" b="1"/>
              <a:t> …</a:t>
            </a:r>
            <a:endParaRPr lang="en-US" altLang="zh-CN" sz="2400" b="1"/>
          </a:p>
        </p:txBody>
      </p:sp>
      <p:sp>
        <p:nvSpPr>
          <p:cNvPr id="20" name="Line 38"/>
          <p:cNvSpPr>
            <a:spLocks noChangeShapeType="1"/>
          </p:cNvSpPr>
          <p:nvPr/>
        </p:nvSpPr>
        <p:spPr bwMode="auto">
          <a:xfrm flipH="1">
            <a:off x="8140700" y="4445000"/>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1" name="Picture 39" descr="Ali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0938" y="3644900"/>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42"/>
          <p:cNvSpPr>
            <a:spLocks noChangeShapeType="1"/>
          </p:cNvSpPr>
          <p:nvPr/>
        </p:nvSpPr>
        <p:spPr bwMode="auto">
          <a:xfrm>
            <a:off x="3624263" y="2403475"/>
            <a:ext cx="476250" cy="258763"/>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en-US"/>
          </a:p>
        </p:txBody>
      </p:sp>
      <p:sp>
        <p:nvSpPr>
          <p:cNvPr id="23" name="Text Box 35"/>
          <p:cNvSpPr txBox="1">
            <a:spLocks noChangeArrowheads="1"/>
          </p:cNvSpPr>
          <p:nvPr/>
        </p:nvSpPr>
        <p:spPr bwMode="auto">
          <a:xfrm>
            <a:off x="1479550" y="4613275"/>
            <a:ext cx="3957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 </a:t>
            </a:r>
            <a:r>
              <a:rPr lang="zh-CN" altLang="en-US" sz="2400" b="1"/>
              <a:t>从追踪器获得对等方列表</a:t>
            </a:r>
            <a:endParaRPr lang="en-US" altLang="zh-CN" sz="2400" b="1"/>
          </a:p>
        </p:txBody>
      </p:sp>
      <p:grpSp>
        <p:nvGrpSpPr>
          <p:cNvPr id="24" name="Group 68"/>
          <p:cNvGrpSpPr/>
          <p:nvPr/>
        </p:nvGrpSpPr>
        <p:grpSpPr bwMode="auto">
          <a:xfrm>
            <a:off x="4787900" y="2852738"/>
            <a:ext cx="3492500" cy="2163762"/>
            <a:chOff x="1752" y="2166"/>
            <a:chExt cx="2200" cy="1363"/>
          </a:xfrm>
        </p:grpSpPr>
        <p:sp>
          <p:nvSpPr>
            <p:cNvPr id="25" name="Line 22"/>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3"/>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4"/>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8" name="Text Box 35"/>
          <p:cNvSpPr txBox="1">
            <a:spLocks noChangeArrowheads="1"/>
          </p:cNvSpPr>
          <p:nvPr/>
        </p:nvSpPr>
        <p:spPr bwMode="auto">
          <a:xfrm>
            <a:off x="1801813" y="5272088"/>
            <a:ext cx="2897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 </a:t>
            </a:r>
            <a:r>
              <a:rPr lang="zh-CN" altLang="en-US" sz="2400" b="1"/>
              <a:t>与</a:t>
            </a:r>
            <a:r>
              <a:rPr lang="en-US" altLang="zh-CN" sz="2400" b="1"/>
              <a:t>torrent</a:t>
            </a:r>
            <a:r>
              <a:rPr lang="zh-CN" altLang="en-US" sz="2400" b="1"/>
              <a:t>中的其它对等方交换块</a:t>
            </a:r>
            <a:endParaRPr lang="en-US" altLang="zh-CN" sz="2400" b="1"/>
          </a:p>
        </p:txBody>
      </p:sp>
      <p:grpSp>
        <p:nvGrpSpPr>
          <p:cNvPr id="29" name="Group 71"/>
          <p:cNvGrpSpPr/>
          <p:nvPr/>
        </p:nvGrpSpPr>
        <p:grpSpPr bwMode="auto">
          <a:xfrm>
            <a:off x="4191000" y="2362200"/>
            <a:ext cx="379413" cy="604838"/>
            <a:chOff x="4140" y="429"/>
            <a:chExt cx="1425" cy="2396"/>
          </a:xfrm>
        </p:grpSpPr>
        <p:sp>
          <p:nvSpPr>
            <p:cNvPr id="30" name="Freeform 72"/>
            <p:cNvSpPr/>
            <p:nvPr/>
          </p:nvSpPr>
          <p:spPr bwMode="auto">
            <a:xfrm>
              <a:off x="5268" y="433"/>
              <a:ext cx="283" cy="2286"/>
            </a:xfrm>
            <a:custGeom>
              <a:avLst/>
              <a:gdLst>
                <a:gd name="T0" fmla="*/ 2 w 354"/>
                <a:gd name="T1" fmla="*/ 0 h 2742"/>
                <a:gd name="T2" fmla="*/ 2 w 354"/>
                <a:gd name="T3" fmla="*/ 3 h 2742"/>
                <a:gd name="T4" fmla="*/ 2 w 354"/>
                <a:gd name="T5" fmla="*/ 11 h 2742"/>
                <a:gd name="T6" fmla="*/ 0 w 354"/>
                <a:gd name="T7" fmla="*/ 1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 name="Rectangle 73"/>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32" name="Freeform 74"/>
            <p:cNvSpPr/>
            <p:nvPr/>
          </p:nvSpPr>
          <p:spPr bwMode="auto">
            <a:xfrm>
              <a:off x="5321" y="570"/>
              <a:ext cx="169" cy="2115"/>
            </a:xfrm>
            <a:custGeom>
              <a:avLst/>
              <a:gdLst>
                <a:gd name="T0" fmla="*/ 2 w 211"/>
                <a:gd name="T1" fmla="*/ 0 h 2537"/>
                <a:gd name="T2" fmla="*/ 2 w 211"/>
                <a:gd name="T3" fmla="*/ 3 h 2537"/>
                <a:gd name="T4" fmla="*/ 2 w 211"/>
                <a:gd name="T5" fmla="*/ 11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 name="Freeform 75"/>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4" name="Rectangle 76"/>
            <p:cNvSpPr>
              <a:spLocks noChangeArrowheads="1"/>
            </p:cNvSpPr>
            <p:nvPr/>
          </p:nvSpPr>
          <p:spPr bwMode="auto">
            <a:xfrm>
              <a:off x="4212" y="693"/>
              <a:ext cx="596" cy="44"/>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nvGrpSpPr>
            <p:cNvPr id="35" name="Group 77"/>
            <p:cNvGrpSpPr/>
            <p:nvPr/>
          </p:nvGrpSpPr>
          <p:grpSpPr bwMode="auto">
            <a:xfrm>
              <a:off x="4749" y="668"/>
              <a:ext cx="581" cy="145"/>
              <a:chOff x="614" y="2568"/>
              <a:chExt cx="725" cy="139"/>
            </a:xfrm>
          </p:grpSpPr>
          <p:sp>
            <p:nvSpPr>
              <p:cNvPr id="60" name="AutoShape 78"/>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61" name="AutoShape 79"/>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sp>
          <p:nvSpPr>
            <p:cNvPr id="36" name="Rectangle 80"/>
            <p:cNvSpPr>
              <a:spLocks noChangeArrowheads="1"/>
            </p:cNvSpPr>
            <p:nvPr/>
          </p:nvSpPr>
          <p:spPr bwMode="auto">
            <a:xfrm>
              <a:off x="4223" y="1020"/>
              <a:ext cx="596" cy="44"/>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nvGrpSpPr>
            <p:cNvPr id="37" name="Group 81"/>
            <p:cNvGrpSpPr/>
            <p:nvPr/>
          </p:nvGrpSpPr>
          <p:grpSpPr bwMode="auto">
            <a:xfrm>
              <a:off x="4747" y="994"/>
              <a:ext cx="581" cy="134"/>
              <a:chOff x="614" y="2568"/>
              <a:chExt cx="725" cy="139"/>
            </a:xfrm>
          </p:grpSpPr>
          <p:sp>
            <p:nvSpPr>
              <p:cNvPr id="58" name="AutoShape 82"/>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9" name="AutoShape 83"/>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sp>
          <p:nvSpPr>
            <p:cNvPr id="38" name="Rectangle 84"/>
            <p:cNvSpPr>
              <a:spLocks noChangeArrowheads="1"/>
            </p:cNvSpPr>
            <p:nvPr/>
          </p:nvSpPr>
          <p:spPr bwMode="auto">
            <a:xfrm>
              <a:off x="4218" y="1360"/>
              <a:ext cx="596" cy="44"/>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39" name="Rectangle 85"/>
            <p:cNvSpPr>
              <a:spLocks noChangeArrowheads="1"/>
            </p:cNvSpPr>
            <p:nvPr/>
          </p:nvSpPr>
          <p:spPr bwMode="auto">
            <a:xfrm>
              <a:off x="4229" y="1655"/>
              <a:ext cx="596" cy="44"/>
            </a:xfrm>
            <a:prstGeom prst="rect">
              <a:avLst/>
            </a:prstGeom>
            <a:solidFill>
              <a:schemeClr val="tx1"/>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nvGrpSpPr>
            <p:cNvPr id="40" name="Group 86"/>
            <p:cNvGrpSpPr/>
            <p:nvPr/>
          </p:nvGrpSpPr>
          <p:grpSpPr bwMode="auto">
            <a:xfrm>
              <a:off x="4735" y="1627"/>
              <a:ext cx="582" cy="151"/>
              <a:chOff x="614" y="2568"/>
              <a:chExt cx="725" cy="139"/>
            </a:xfrm>
          </p:grpSpPr>
          <p:sp>
            <p:nvSpPr>
              <p:cNvPr id="56" name="AutoShape 87"/>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7" name="AutoShape 88"/>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sp>
          <p:nvSpPr>
            <p:cNvPr id="41" name="Freeform 89"/>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2" name="Group 90"/>
            <p:cNvGrpSpPr/>
            <p:nvPr/>
          </p:nvGrpSpPr>
          <p:grpSpPr bwMode="auto">
            <a:xfrm>
              <a:off x="4739" y="1327"/>
              <a:ext cx="582" cy="139"/>
              <a:chOff x="614" y="2568"/>
              <a:chExt cx="725" cy="139"/>
            </a:xfrm>
          </p:grpSpPr>
          <p:sp>
            <p:nvSpPr>
              <p:cNvPr id="54" name="AutoShape 9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5" name="AutoShape 92"/>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sp>
          <p:nvSpPr>
            <p:cNvPr id="43" name="Rectangle 93"/>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44" name="Freeform 94"/>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5" name="Freeform 95"/>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6" name="Oval 96"/>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47" name="Freeform 97"/>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 name="AutoShape 98"/>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49" name="AutoShape 99"/>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0" name="Oval 100"/>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1" name="Oval 101"/>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cs typeface="Arial" panose="020B0604020202020204" pitchFamily="34" charset="0"/>
              </a:endParaRPr>
            </a:p>
          </p:txBody>
        </p:sp>
        <p:sp>
          <p:nvSpPr>
            <p:cNvPr id="52" name="Oval 102"/>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sp>
          <p:nvSpPr>
            <p:cNvPr id="53" name="Rectangle 103"/>
            <p:cNvSpPr>
              <a:spLocks noChangeArrowheads="1"/>
            </p:cNvSpPr>
            <p:nvPr/>
          </p:nvSpPr>
          <p:spPr bwMode="auto">
            <a:xfrm>
              <a:off x="5064" y="1838"/>
              <a:ext cx="83" cy="761"/>
            </a:xfrm>
            <a:prstGeom prst="rect">
              <a:avLst/>
            </a:prstGeom>
            <a:solidFill>
              <a:srgbClr val="292929"/>
            </a:solidFill>
            <a:ln w="9525">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000"/>
            </a:p>
          </p:txBody>
        </p:sp>
      </p:grpSp>
      <p:grpSp>
        <p:nvGrpSpPr>
          <p:cNvPr id="62" name="Group 104"/>
          <p:cNvGrpSpPr/>
          <p:nvPr/>
        </p:nvGrpSpPr>
        <p:grpSpPr bwMode="auto">
          <a:xfrm>
            <a:off x="3979863" y="3681413"/>
            <a:ext cx="685800" cy="588962"/>
            <a:chOff x="-44" y="1473"/>
            <a:chExt cx="981" cy="1105"/>
          </a:xfrm>
        </p:grpSpPr>
        <p:pic>
          <p:nvPicPr>
            <p:cNvPr id="63" name="Picture 10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106"/>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65" name="Group 107"/>
          <p:cNvGrpSpPr/>
          <p:nvPr/>
        </p:nvGrpSpPr>
        <p:grpSpPr bwMode="auto">
          <a:xfrm>
            <a:off x="5349875" y="4694238"/>
            <a:ext cx="728663" cy="620712"/>
            <a:chOff x="-44" y="1473"/>
            <a:chExt cx="981" cy="1105"/>
          </a:xfrm>
        </p:grpSpPr>
        <p:pic>
          <p:nvPicPr>
            <p:cNvPr id="66" name="Picture 10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109"/>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68" name="Group 110"/>
          <p:cNvGrpSpPr/>
          <p:nvPr/>
        </p:nvGrpSpPr>
        <p:grpSpPr bwMode="auto">
          <a:xfrm>
            <a:off x="5737225" y="5192713"/>
            <a:ext cx="728663" cy="620712"/>
            <a:chOff x="-44" y="1473"/>
            <a:chExt cx="981" cy="1105"/>
          </a:xfrm>
        </p:grpSpPr>
        <p:pic>
          <p:nvPicPr>
            <p:cNvPr id="69" name="Picture 11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12"/>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71" name="Group 113"/>
          <p:cNvGrpSpPr/>
          <p:nvPr/>
        </p:nvGrpSpPr>
        <p:grpSpPr bwMode="auto">
          <a:xfrm flipH="1">
            <a:off x="8370888" y="4038600"/>
            <a:ext cx="728662" cy="620713"/>
            <a:chOff x="-44" y="1473"/>
            <a:chExt cx="981" cy="1105"/>
          </a:xfrm>
        </p:grpSpPr>
        <p:pic>
          <p:nvPicPr>
            <p:cNvPr id="72"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5"/>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74" name="Group 116"/>
          <p:cNvGrpSpPr/>
          <p:nvPr/>
        </p:nvGrpSpPr>
        <p:grpSpPr bwMode="auto">
          <a:xfrm flipH="1">
            <a:off x="8023225" y="5376863"/>
            <a:ext cx="728663" cy="620712"/>
            <a:chOff x="-44" y="1473"/>
            <a:chExt cx="981" cy="1105"/>
          </a:xfrm>
        </p:grpSpPr>
        <p:pic>
          <p:nvPicPr>
            <p:cNvPr id="75"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8"/>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77" name="Group 119"/>
          <p:cNvGrpSpPr/>
          <p:nvPr/>
        </p:nvGrpSpPr>
        <p:grpSpPr bwMode="auto">
          <a:xfrm flipH="1">
            <a:off x="8424863" y="2851150"/>
            <a:ext cx="728662" cy="620713"/>
            <a:chOff x="-44" y="1473"/>
            <a:chExt cx="981" cy="1105"/>
          </a:xfrm>
        </p:grpSpPr>
        <p:pic>
          <p:nvPicPr>
            <p:cNvPr id="78"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21"/>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80" name="Group 122"/>
          <p:cNvGrpSpPr/>
          <p:nvPr/>
        </p:nvGrpSpPr>
        <p:grpSpPr bwMode="auto">
          <a:xfrm flipH="1">
            <a:off x="6627813" y="2317750"/>
            <a:ext cx="641350" cy="620713"/>
            <a:chOff x="-44" y="1473"/>
            <a:chExt cx="981" cy="1105"/>
          </a:xfrm>
        </p:grpSpPr>
        <p:pic>
          <p:nvPicPr>
            <p:cNvPr id="81"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4"/>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83" name="Group 125"/>
          <p:cNvGrpSpPr/>
          <p:nvPr/>
        </p:nvGrpSpPr>
        <p:grpSpPr bwMode="auto">
          <a:xfrm>
            <a:off x="5018088" y="2308225"/>
            <a:ext cx="728662" cy="620713"/>
            <a:chOff x="-44" y="1473"/>
            <a:chExt cx="981" cy="1105"/>
          </a:xfrm>
        </p:grpSpPr>
        <p:pic>
          <p:nvPicPr>
            <p:cNvPr id="84"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7"/>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86" name="Group 129"/>
          <p:cNvGrpSpPr/>
          <p:nvPr/>
        </p:nvGrpSpPr>
        <p:grpSpPr bwMode="auto">
          <a:xfrm>
            <a:off x="7118350" y="4921250"/>
            <a:ext cx="490538" cy="412750"/>
            <a:chOff x="-44" y="1473"/>
            <a:chExt cx="981" cy="1105"/>
          </a:xfrm>
        </p:grpSpPr>
        <p:pic>
          <p:nvPicPr>
            <p:cNvPr id="87"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31"/>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sp>
        <p:nvSpPr>
          <p:cNvPr id="8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1000"/>
                                        <p:tgtEl>
                                          <p:spTgt spid="23"/>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1000"/>
                                        <p:tgtEl>
                                          <p:spTgt spid="2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1000"/>
                                        <p:tgtEl>
                                          <p:spTgt spid="28"/>
                                        </p:tgtEl>
                                      </p:cBhvr>
                                    </p:animEffect>
                                  </p:childTnLst>
                                </p:cTn>
                              </p:par>
                              <p:par>
                                <p:cTn id="30" presetID="9" presetClass="exit" presetSubtype="0" fill="hold" nodeType="with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0-#ppt_w/2"/>
                                          </p:val>
                                        </p:tav>
                                        <p:tav tm="100000">
                                          <p:val>
                                            <p:strVal val="#ppt_x"/>
                                          </p:val>
                                        </p:tav>
                                      </p:tavLst>
                                    </p:anim>
                                    <p:anim calcmode="lin" valueType="num">
                                      <p:cBhvr additive="base">
                                        <p:cTn id="38"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8" grpId="0"/>
      <p:bldP spid="8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98223" y="647700"/>
            <a:ext cx="5332021"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6" name="Rectangle 3"/>
          <p:cNvSpPr txBox="1">
            <a:spLocks noChangeArrowheads="1"/>
          </p:cNvSpPr>
          <p:nvPr/>
        </p:nvSpPr>
        <p:spPr bwMode="auto">
          <a:xfrm>
            <a:off x="1905000" y="1676400"/>
            <a:ext cx="85725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rgbClr val="3333CC"/>
              </a:buClr>
              <a:buSzPct val="85000"/>
              <a:buFont typeface="Wingdings" panose="05000000000000000000" pitchFamily="2" charset="2"/>
              <a:buChar char="r"/>
            </a:pPr>
            <a:r>
              <a:rPr lang="zh-CN" altLang="en-US" sz="2800" dirty="0"/>
              <a:t>对等方加入</a:t>
            </a:r>
            <a:r>
              <a:rPr lang="en-US" altLang="zh-CN" sz="2800" dirty="0"/>
              <a:t> torrent: </a:t>
            </a:r>
            <a:endParaRPr lang="en-US" altLang="zh-CN" sz="2800" dirty="0"/>
          </a:p>
          <a:p>
            <a:pPr lvl="1">
              <a:buClr>
                <a:srgbClr val="3333CC"/>
              </a:buClr>
              <a:buSzPct val="85000"/>
              <a:buFont typeface="Wingdings" panose="05000000000000000000" pitchFamily="2" charset="2"/>
              <a:buChar char="m"/>
            </a:pPr>
            <a:r>
              <a:rPr lang="zh-CN" altLang="en-US" sz="2400" dirty="0"/>
              <a:t>没有文件块，但会随着时间流逝从其它对等方处累积文件块</a:t>
            </a:r>
            <a:endParaRPr lang="en-US" altLang="zh-CN" sz="2400" dirty="0"/>
          </a:p>
          <a:p>
            <a:pPr lvl="1">
              <a:buClr>
                <a:srgbClr val="3333CC"/>
              </a:buClr>
              <a:buSzPct val="85000"/>
              <a:buFont typeface="Wingdings" panose="05000000000000000000" pitchFamily="2" charset="2"/>
              <a:buChar char="m"/>
            </a:pPr>
            <a:r>
              <a:rPr lang="zh-CN" altLang="en-US" sz="2400" dirty="0"/>
              <a:t>在</a:t>
            </a:r>
            <a:r>
              <a:rPr lang="en-US" altLang="zh-CN" sz="2400" dirty="0"/>
              <a:t>tracker</a:t>
            </a:r>
            <a:r>
              <a:rPr lang="zh-CN" altLang="en-US" sz="2400" dirty="0"/>
              <a:t>处注册，取得对等方列表，连到所有对等方的一个子集（邻居）</a:t>
            </a:r>
            <a:endParaRPr lang="en-US" altLang="ja-JP" sz="2400" dirty="0"/>
          </a:p>
          <a:p>
            <a:pPr eaLnBrk="1" hangingPunct="1">
              <a:buClr>
                <a:srgbClr val="000099"/>
              </a:buClr>
              <a:buSzPct val="65000"/>
              <a:buFont typeface="Wingdings" panose="05000000000000000000" pitchFamily="2" charset="2"/>
              <a:buChar char="v"/>
            </a:pPr>
            <a:r>
              <a:rPr lang="zh-CN" altLang="en-US" sz="2800" dirty="0"/>
              <a:t>在下载的同时给其它对等方上传文件块</a:t>
            </a:r>
            <a:endParaRPr lang="en-US" altLang="zh-CN" sz="2800" dirty="0"/>
          </a:p>
          <a:p>
            <a:pPr eaLnBrk="1" hangingPunct="1">
              <a:buClr>
                <a:srgbClr val="000099"/>
              </a:buClr>
              <a:buSzPct val="65000"/>
              <a:buFont typeface="Wingdings" panose="05000000000000000000" pitchFamily="2" charset="2"/>
              <a:buChar char="v"/>
            </a:pPr>
            <a:r>
              <a:rPr lang="zh-CN" altLang="en-US" sz="2800" dirty="0"/>
              <a:t>对等方可能改变和其交换文件块的对象</a:t>
            </a:r>
            <a:endParaRPr lang="en-US" altLang="zh-CN" sz="2800" dirty="0"/>
          </a:p>
          <a:p>
            <a:pPr eaLnBrk="1" hangingPunct="1">
              <a:buClr>
                <a:srgbClr val="000099"/>
              </a:buClr>
              <a:buSzPct val="65000"/>
              <a:buFont typeface="Wingdings" panose="05000000000000000000" pitchFamily="2" charset="2"/>
              <a:buChar char="v"/>
            </a:pPr>
            <a:r>
              <a:rPr lang="zh-CN" altLang="en-US" sz="2800" dirty="0"/>
              <a:t>对等方会不断进入或者离开</a:t>
            </a:r>
            <a:endParaRPr lang="en-US" altLang="zh-CN" sz="2800" dirty="0"/>
          </a:p>
          <a:p>
            <a:pPr eaLnBrk="1" hangingPunct="1">
              <a:buClr>
                <a:srgbClr val="000099"/>
              </a:buClr>
              <a:buSzPct val="65000"/>
              <a:buFont typeface="Wingdings" panose="05000000000000000000" pitchFamily="2" charset="2"/>
              <a:buChar char="v"/>
            </a:pPr>
            <a:r>
              <a:rPr lang="zh-CN" altLang="en-US" sz="2800" dirty="0"/>
              <a:t>一旦某对等方下载完了整个文件，它可以离开（自私）或者继续留在</a:t>
            </a:r>
            <a:r>
              <a:rPr lang="en-US" altLang="zh-CN" sz="2800" dirty="0"/>
              <a:t>torrent</a:t>
            </a:r>
            <a:r>
              <a:rPr lang="zh-CN" altLang="en-US" sz="2800" dirty="0"/>
              <a:t>系统里（无私）</a:t>
            </a:r>
            <a:endParaRPr lang="en-US" altLang="zh-CN" sz="2800" dirty="0"/>
          </a:p>
          <a:p>
            <a:pPr lvl="1">
              <a:buClr>
                <a:srgbClr val="3333CC"/>
              </a:buClr>
              <a:buSzPct val="85000"/>
              <a:buFont typeface="Wingdings" panose="05000000000000000000" pitchFamily="2" charset="2"/>
              <a:buNone/>
            </a:pPr>
            <a:endParaRPr lang="en-US" altLang="ja-JP" sz="240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98223" y="647700"/>
            <a:ext cx="5545777" cy="1143000"/>
          </a:xfrm>
        </p:spPr>
        <p:txBody>
          <a:bodyPr/>
          <a:lstStyle/>
          <a:p>
            <a:pPr>
              <a:defRPr/>
            </a:pPr>
            <a:r>
              <a:rPr lang="en-US" altLang="zh-CN" sz="3600" b="1" dirty="0" err="1">
                <a:solidFill>
                  <a:schemeClr val="accent1"/>
                </a:solidFill>
                <a:latin typeface="+mn-lt"/>
                <a:ea typeface="+mn-ea"/>
                <a:cs typeface="+mn-ea"/>
              </a:rPr>
              <a:t>BitTorrent</a:t>
            </a:r>
            <a:r>
              <a:rPr lang="zh-CN" altLang="en-US" sz="3600" b="1" dirty="0">
                <a:solidFill>
                  <a:schemeClr val="accent1"/>
                </a:solidFill>
                <a:latin typeface="+mn-lt"/>
                <a:ea typeface="+mn-ea"/>
                <a:cs typeface="+mn-ea"/>
              </a:rPr>
              <a:t>：请求、发送</a:t>
            </a:r>
            <a:endParaRPr lang="en-US" altLang="zh-CN" sz="3600" b="1" dirty="0">
              <a:solidFill>
                <a:schemeClr val="accent1"/>
              </a:solidFill>
              <a:latin typeface="+mn-lt"/>
              <a:ea typeface="+mn-ea"/>
              <a:cs typeface="+mn-ea"/>
            </a:endParaRPr>
          </a:p>
        </p:txBody>
      </p:sp>
      <p:sp>
        <p:nvSpPr>
          <p:cNvPr id="4" name="Rectangle 4"/>
          <p:cNvSpPr>
            <a:spLocks noGrp="1" noChangeArrowheads="1"/>
          </p:cNvSpPr>
          <p:nvPr/>
        </p:nvSpPr>
        <p:spPr bwMode="auto">
          <a:xfrm>
            <a:off x="935038" y="1981200"/>
            <a:ext cx="4675187"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85000"/>
              </a:lnSpc>
              <a:buClr>
                <a:srgbClr val="000099"/>
              </a:buClr>
              <a:buSzPct val="65000"/>
              <a:buFont typeface="Wingdings" panose="05000000000000000000" pitchFamily="2" charset="2"/>
              <a:buChar char="r"/>
              <a:defRPr/>
            </a:pPr>
            <a:r>
              <a:rPr lang="zh-CN" altLang="en-US" sz="2800" b="1" dirty="0">
                <a:solidFill>
                  <a:schemeClr val="accent2"/>
                </a:solidFill>
              </a:rPr>
              <a:t>请求文件块</a:t>
            </a:r>
            <a:endParaRPr lang="en-US" altLang="zh-CN" sz="2800" b="1" dirty="0">
              <a:solidFill>
                <a:schemeClr val="accent2"/>
              </a:solidFill>
            </a:endParaRPr>
          </a:p>
          <a:p>
            <a:pPr>
              <a:lnSpc>
                <a:spcPct val="85000"/>
              </a:lnSpc>
              <a:buClr>
                <a:srgbClr val="000099"/>
              </a:buClr>
              <a:buSzPct val="65000"/>
              <a:buFont typeface="Wingdings" panose="05000000000000000000" pitchFamily="2" charset="2"/>
              <a:buChar char="v"/>
              <a:defRPr/>
            </a:pPr>
            <a:r>
              <a:rPr lang="zh-CN" altLang="en-US" sz="2800" dirty="0"/>
              <a:t>在任何给定的时刻，不同的对等方拥有不同的文件块子集</a:t>
            </a:r>
            <a:endParaRPr lang="en-US" altLang="zh-CN" sz="2800" dirty="0"/>
          </a:p>
          <a:p>
            <a:pPr>
              <a:lnSpc>
                <a:spcPct val="85000"/>
              </a:lnSpc>
              <a:buClr>
                <a:srgbClr val="000099"/>
              </a:buClr>
              <a:buSzPct val="65000"/>
              <a:buFont typeface="Wingdings" panose="05000000000000000000" pitchFamily="2" charset="2"/>
              <a:buChar char="v"/>
              <a:defRPr/>
            </a:pPr>
            <a:r>
              <a:rPr lang="zh-CN" altLang="en-US" sz="2800" dirty="0"/>
              <a:t>每个对等方会周期性的询问其它每个它连接的对等方当前所拥有的文件块列表</a:t>
            </a:r>
            <a:endParaRPr lang="en-US" altLang="zh-CN" sz="2800" dirty="0"/>
          </a:p>
          <a:p>
            <a:pPr>
              <a:lnSpc>
                <a:spcPct val="85000"/>
              </a:lnSpc>
              <a:buClr>
                <a:srgbClr val="000099"/>
              </a:buClr>
              <a:buSzPct val="65000"/>
              <a:buFont typeface="Wingdings" panose="05000000000000000000" pitchFamily="2" charset="2"/>
              <a:buChar char="v"/>
              <a:defRPr/>
            </a:pPr>
            <a:r>
              <a:rPr lang="zh-CN" altLang="en-US" sz="2800" dirty="0"/>
              <a:t>对等方将请求下载最稀缺的文件块</a:t>
            </a:r>
            <a:endParaRPr lang="en-US" altLang="zh-CN" sz="2800" dirty="0"/>
          </a:p>
        </p:txBody>
      </p:sp>
      <p:sp>
        <p:nvSpPr>
          <p:cNvPr id="7" name="Rectangle 6"/>
          <p:cNvSpPr>
            <a:spLocks noChangeArrowheads="1"/>
          </p:cNvSpPr>
          <p:nvPr/>
        </p:nvSpPr>
        <p:spPr bwMode="auto">
          <a:xfrm>
            <a:off x="6477000" y="1846263"/>
            <a:ext cx="452120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chemeClr val="accent2"/>
              </a:buClr>
              <a:buSzPct val="85000"/>
              <a:buFont typeface="ZapfDingbats" charset="2"/>
              <a:buChar char="r"/>
              <a:defRPr/>
            </a:pPr>
            <a:r>
              <a:rPr lang="zh-CN" altLang="en-US" sz="2800" b="1" dirty="0">
                <a:solidFill>
                  <a:schemeClr val="accent2"/>
                </a:solidFill>
              </a:rPr>
              <a:t>发送文件块</a:t>
            </a:r>
            <a:r>
              <a:rPr lang="en-US" altLang="zh-CN" sz="2800" b="1" dirty="0">
                <a:solidFill>
                  <a:schemeClr val="accent2"/>
                </a:solidFill>
              </a:rPr>
              <a:t>: tit-for-tat(</a:t>
            </a:r>
            <a:r>
              <a:rPr lang="zh-CN" altLang="en-US" sz="2800" b="1" dirty="0">
                <a:solidFill>
                  <a:schemeClr val="accent2"/>
                </a:solidFill>
              </a:rPr>
              <a:t>一报还一报）</a:t>
            </a:r>
            <a:endParaRPr lang="en-US" altLang="zh-CN" sz="2800" b="1" dirty="0">
              <a:solidFill>
                <a:schemeClr val="accent2"/>
              </a:solidFill>
            </a:endParaRPr>
          </a:p>
          <a:p>
            <a:pPr>
              <a:lnSpc>
                <a:spcPct val="85000"/>
              </a:lnSpc>
              <a:buClr>
                <a:srgbClr val="000099"/>
              </a:buClr>
              <a:buSzPct val="75000"/>
              <a:buFont typeface="Wingdings" panose="05000000000000000000" pitchFamily="2" charset="2"/>
              <a:buChar char="v"/>
              <a:defRPr/>
            </a:pPr>
            <a:r>
              <a:rPr lang="en-US" altLang="zh-CN" sz="2800" dirty="0">
                <a:solidFill>
                  <a:schemeClr val="accent2"/>
                </a:solidFill>
              </a:rPr>
              <a:t>Alice</a:t>
            </a:r>
            <a:r>
              <a:rPr lang="zh-CN" altLang="en-US" sz="2800" dirty="0">
                <a:solidFill>
                  <a:schemeClr val="accent2"/>
                </a:solidFill>
              </a:rPr>
              <a:t>发送文件块的对</a:t>
            </a:r>
            <a:r>
              <a:rPr lang="zh-CN" altLang="en-US" sz="2800" dirty="0"/>
              <a:t>象是所有邻居中向自己发送速率最快的</a:t>
            </a:r>
            <a:r>
              <a:rPr lang="en-US" altLang="zh-CN" sz="2800" dirty="0"/>
              <a:t>4</a:t>
            </a:r>
            <a:r>
              <a:rPr lang="zh-CN" altLang="en-US" sz="2800" dirty="0"/>
              <a:t>个</a:t>
            </a:r>
            <a:r>
              <a:rPr lang="en-US" altLang="zh-CN" sz="2800" dirty="0"/>
              <a:t> </a:t>
            </a:r>
            <a:endParaRPr lang="en-US" altLang="zh-CN" sz="2800" dirty="0"/>
          </a:p>
          <a:p>
            <a:pPr lvl="1">
              <a:lnSpc>
                <a:spcPct val="85000"/>
              </a:lnSpc>
              <a:buClr>
                <a:srgbClr val="000099"/>
              </a:buClr>
              <a:buFont typeface="Wingdings" panose="05000000000000000000" pitchFamily="2" charset="2"/>
              <a:buChar char="§"/>
              <a:defRPr/>
            </a:pPr>
            <a:r>
              <a:rPr lang="zh-CN" altLang="en-US" sz="2800" dirty="0"/>
              <a:t>其它邻居被阻塞</a:t>
            </a:r>
            <a:endParaRPr lang="en-US" altLang="zh-CN" sz="2800" dirty="0"/>
          </a:p>
          <a:p>
            <a:pPr lvl="1">
              <a:lnSpc>
                <a:spcPct val="85000"/>
              </a:lnSpc>
              <a:buClr>
                <a:srgbClr val="000099"/>
              </a:buClr>
              <a:buFont typeface="Wingdings" panose="05000000000000000000" pitchFamily="2" charset="2"/>
              <a:buChar char="§"/>
              <a:defRPr/>
            </a:pPr>
            <a:r>
              <a:rPr lang="zh-CN" altLang="en-US" sz="2800" dirty="0"/>
              <a:t>每</a:t>
            </a:r>
            <a:r>
              <a:rPr lang="en-US" altLang="zh-CN" sz="2800" dirty="0"/>
              <a:t>10</a:t>
            </a:r>
            <a:r>
              <a:rPr lang="zh-CN" altLang="en-US" sz="2800" dirty="0"/>
              <a:t>秒重新计算速率</a:t>
            </a:r>
            <a:endParaRPr lang="en-US" altLang="zh-CN" sz="2800" dirty="0"/>
          </a:p>
          <a:p>
            <a:pPr>
              <a:lnSpc>
                <a:spcPct val="85000"/>
              </a:lnSpc>
              <a:buClr>
                <a:srgbClr val="000099"/>
              </a:buClr>
              <a:buSzPct val="75000"/>
              <a:buFont typeface="Wingdings" panose="05000000000000000000" pitchFamily="2" charset="2"/>
              <a:buChar char="v"/>
              <a:defRPr/>
            </a:pPr>
            <a:r>
              <a:rPr lang="zh-CN" altLang="en-US" sz="2800" dirty="0"/>
              <a:t>每</a:t>
            </a:r>
            <a:r>
              <a:rPr lang="en-US" altLang="zh-CN" sz="2800" dirty="0"/>
              <a:t>30</a:t>
            </a:r>
            <a:r>
              <a:rPr lang="zh-CN" altLang="en-US" sz="2800" dirty="0"/>
              <a:t>秒，随机选择一个其他邻居，发送文件块</a:t>
            </a:r>
            <a:endParaRPr lang="en-US" altLang="zh-CN" sz="2800" dirty="0"/>
          </a:p>
          <a:p>
            <a:pPr>
              <a:buClr>
                <a:srgbClr val="000099"/>
              </a:buClr>
              <a:buFont typeface="Wingdings" panose="05000000000000000000" pitchFamily="2" charset="2"/>
              <a:buNone/>
              <a:defRPr/>
            </a:pPr>
            <a:endParaRPr lang="en-US" altLang="zh-CN" sz="2000" dirty="0"/>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98223" y="647700"/>
            <a:ext cx="4785756" cy="1143000"/>
          </a:xfrm>
        </p:spPr>
        <p:txBody>
          <a:bodyPr/>
          <a:lstStyle/>
          <a:p>
            <a:pPr>
              <a:defRPr/>
            </a:pPr>
            <a:r>
              <a:rPr lang="en-US" altLang="zh-CN" sz="3600" b="1" dirty="0">
                <a:solidFill>
                  <a:schemeClr val="accent1"/>
                </a:solidFill>
                <a:latin typeface="+mn-lt"/>
                <a:ea typeface="+mn-ea"/>
                <a:cs typeface="+mn-ea"/>
              </a:rPr>
              <a:t>DHT(</a:t>
            </a:r>
            <a:r>
              <a:rPr lang="zh-CN" altLang="en-US" sz="3600" b="1" dirty="0">
                <a:solidFill>
                  <a:schemeClr val="accent1"/>
                </a:solidFill>
                <a:latin typeface="+mn-lt"/>
                <a:ea typeface="+mn-ea"/>
                <a:cs typeface="+mn-ea"/>
              </a:rPr>
              <a:t>分布式</a:t>
            </a:r>
            <a:r>
              <a:rPr lang="en-US" altLang="zh-CN" sz="3600" b="1" dirty="0">
                <a:solidFill>
                  <a:schemeClr val="accent1"/>
                </a:solidFill>
                <a:latin typeface="+mn-lt"/>
                <a:ea typeface="+mn-ea"/>
                <a:cs typeface="+mn-ea"/>
              </a:rPr>
              <a:t>Hash</a:t>
            </a:r>
            <a:r>
              <a:rPr lang="zh-CN" altLang="en-US" sz="3600" b="1" dirty="0">
                <a:solidFill>
                  <a:schemeClr val="accent1"/>
                </a:solidFill>
                <a:latin typeface="+mn-lt"/>
                <a:ea typeface="+mn-ea"/>
                <a:cs typeface="+mn-ea"/>
              </a:rPr>
              <a:t>表</a:t>
            </a:r>
            <a:r>
              <a:rPr lang="en-US" altLang="zh-CN" sz="3600" b="1" dirty="0">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6" name="Rectangle 4"/>
          <p:cNvSpPr>
            <a:spLocks noGrp="1" noChangeArrowheads="1"/>
          </p:cNvSpPr>
          <p:nvPr/>
        </p:nvSpPr>
        <p:spPr bwMode="auto">
          <a:xfrm>
            <a:off x="1738313" y="1828800"/>
            <a:ext cx="900588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85000"/>
              </a:lnSpc>
              <a:buClr>
                <a:srgbClr val="000099"/>
              </a:buClr>
              <a:buSzPct val="65000"/>
              <a:buFont typeface="Wingdings" panose="05000000000000000000" pitchFamily="2" charset="2"/>
              <a:buChar char="v"/>
              <a:defRPr/>
            </a:pPr>
            <a:r>
              <a:rPr lang="en-US" altLang="zh-CN" sz="2800" dirty="0"/>
              <a:t>DHT: </a:t>
            </a:r>
            <a:r>
              <a:rPr lang="zh-CN" altLang="en-US" sz="2800" dirty="0"/>
              <a:t>一个分布式的</a:t>
            </a:r>
            <a:r>
              <a:rPr lang="en-US" altLang="zh-CN" sz="2800" dirty="0">
                <a:solidFill>
                  <a:schemeClr val="accent2"/>
                </a:solidFill>
              </a:rPr>
              <a:t>P2P </a:t>
            </a:r>
            <a:r>
              <a:rPr lang="zh-CN" altLang="en-US" sz="2800" dirty="0">
                <a:solidFill>
                  <a:schemeClr val="accent2"/>
                </a:solidFill>
              </a:rPr>
              <a:t>数据库</a:t>
            </a:r>
            <a:endParaRPr lang="en-US" altLang="zh-CN" sz="2800" dirty="0">
              <a:solidFill>
                <a:schemeClr val="accent2"/>
              </a:solidFill>
            </a:endParaRPr>
          </a:p>
          <a:p>
            <a:pPr>
              <a:lnSpc>
                <a:spcPct val="85000"/>
              </a:lnSpc>
              <a:buClr>
                <a:srgbClr val="000099"/>
              </a:buClr>
              <a:buSzPct val="65000"/>
              <a:buFont typeface="Wingdings" panose="05000000000000000000" pitchFamily="2" charset="2"/>
              <a:buChar char="v"/>
              <a:defRPr/>
            </a:pPr>
            <a:r>
              <a:rPr lang="zh-CN" altLang="en-US" sz="2800" dirty="0"/>
              <a:t>数据库由许多</a:t>
            </a:r>
            <a:r>
              <a:rPr lang="en-US" altLang="zh-CN" sz="2800" dirty="0"/>
              <a:t>(</a:t>
            </a:r>
            <a:r>
              <a:rPr lang="en-US" altLang="zh-CN" sz="2800" dirty="0" err="1"/>
              <a:t>key,value</a:t>
            </a:r>
            <a:r>
              <a:rPr lang="en-US" altLang="zh-CN" sz="2800" dirty="0"/>
              <a:t>)</a:t>
            </a:r>
            <a:r>
              <a:rPr lang="zh-CN" altLang="en-US" sz="2800" dirty="0"/>
              <a:t>（</a:t>
            </a:r>
            <a:r>
              <a:rPr lang="en-US" altLang="zh-CN" sz="2800" dirty="0"/>
              <a:t>(</a:t>
            </a:r>
            <a:r>
              <a:rPr lang="zh-CN" altLang="en-US" sz="2800" dirty="0"/>
              <a:t>键</a:t>
            </a:r>
            <a:r>
              <a:rPr lang="en-US" altLang="zh-CN" sz="2800" dirty="0"/>
              <a:t>, </a:t>
            </a:r>
            <a:r>
              <a:rPr lang="zh-CN" altLang="en-US" sz="2800" dirty="0"/>
              <a:t>值</a:t>
            </a:r>
            <a:r>
              <a:rPr lang="en-US" altLang="zh-CN" sz="2800" dirty="0"/>
              <a:t>)</a:t>
            </a:r>
            <a:r>
              <a:rPr lang="zh-CN" altLang="en-US" sz="2800" dirty="0"/>
              <a:t>）</a:t>
            </a:r>
            <a:r>
              <a:rPr lang="en-US" altLang="zh-CN" sz="2800" dirty="0"/>
              <a:t> </a:t>
            </a:r>
            <a:r>
              <a:rPr lang="zh-CN" altLang="en-US" sz="2800" dirty="0"/>
              <a:t>对构成。例如：</a:t>
            </a:r>
            <a:r>
              <a:rPr lang="en-US" altLang="zh-CN" sz="2800" dirty="0"/>
              <a:t> </a:t>
            </a:r>
            <a:endParaRPr lang="en-US" altLang="zh-CN" sz="2800" dirty="0"/>
          </a:p>
          <a:p>
            <a:pPr lvl="1" eaLnBrk="1" hangingPunct="1">
              <a:buClr>
                <a:srgbClr val="3333CC"/>
              </a:buClr>
              <a:buSzPct val="85000"/>
              <a:buFont typeface="Wingdings" panose="05000000000000000000" pitchFamily="2" charset="2"/>
              <a:buChar char="r"/>
              <a:defRPr/>
            </a:pPr>
            <a:r>
              <a:rPr lang="en-US" altLang="zh-CN" sz="2800" dirty="0"/>
              <a:t>key: </a:t>
            </a:r>
            <a:r>
              <a:rPr lang="zh-CN" altLang="en-US" sz="2800" dirty="0"/>
              <a:t>社保号</a:t>
            </a:r>
            <a:r>
              <a:rPr lang="en-US" altLang="zh-CN" sz="2800" dirty="0"/>
              <a:t>; value: </a:t>
            </a:r>
            <a:r>
              <a:rPr lang="zh-CN" altLang="en-US" sz="2800" dirty="0"/>
              <a:t>人名</a:t>
            </a:r>
            <a:endParaRPr lang="en-US" altLang="zh-CN" sz="2800" dirty="0"/>
          </a:p>
          <a:p>
            <a:pPr lvl="1" eaLnBrk="1" hangingPunct="1">
              <a:buClr>
                <a:srgbClr val="3333CC"/>
              </a:buClr>
              <a:buSzPct val="85000"/>
              <a:buFont typeface="Wingdings" panose="05000000000000000000" pitchFamily="2" charset="2"/>
              <a:buChar char="r"/>
              <a:defRPr/>
            </a:pPr>
            <a:r>
              <a:rPr lang="en-US" altLang="zh-CN" sz="2800" dirty="0"/>
              <a:t>key: </a:t>
            </a:r>
            <a:r>
              <a:rPr lang="zh-CN" altLang="en-US" sz="2800" dirty="0"/>
              <a:t>电影名称</a:t>
            </a:r>
            <a:r>
              <a:rPr lang="en-US" altLang="zh-CN" sz="2800" dirty="0"/>
              <a:t>; value: IP</a:t>
            </a:r>
            <a:r>
              <a:rPr lang="zh-CN" altLang="en-US" sz="2800" dirty="0"/>
              <a:t>地址</a:t>
            </a:r>
            <a:endParaRPr lang="en-US" altLang="zh-CN" sz="2800" dirty="0"/>
          </a:p>
          <a:p>
            <a:pPr>
              <a:lnSpc>
                <a:spcPct val="85000"/>
              </a:lnSpc>
              <a:buClr>
                <a:srgbClr val="000099"/>
              </a:buClr>
              <a:buSzPct val="65000"/>
              <a:buFont typeface="Wingdings" panose="05000000000000000000" pitchFamily="2" charset="2"/>
              <a:buChar char="v"/>
              <a:defRPr/>
            </a:pPr>
            <a:r>
              <a:rPr lang="en-US" altLang="zh-CN" sz="2400" dirty="0"/>
              <a:t> </a:t>
            </a:r>
            <a:r>
              <a:rPr lang="zh-CN" altLang="en-US" sz="2400" dirty="0"/>
              <a:t>所有</a:t>
            </a:r>
            <a:r>
              <a:rPr lang="en-US" altLang="zh-CN" sz="2400" dirty="0"/>
              <a:t>(key, value) </a:t>
            </a:r>
            <a:r>
              <a:rPr lang="zh-CN" altLang="en-US" sz="2400" dirty="0"/>
              <a:t>对被分发到成千上万的对等方用户群中</a:t>
            </a:r>
            <a:endParaRPr lang="en-US" altLang="zh-CN" sz="2400" dirty="0"/>
          </a:p>
          <a:p>
            <a:pPr>
              <a:lnSpc>
                <a:spcPct val="85000"/>
              </a:lnSpc>
              <a:buClr>
                <a:srgbClr val="000099"/>
              </a:buClr>
              <a:buSzPct val="65000"/>
              <a:buFont typeface="Wingdings" panose="05000000000000000000" pitchFamily="2" charset="2"/>
              <a:buChar char="v"/>
              <a:defRPr/>
            </a:pPr>
            <a:r>
              <a:rPr lang="zh-CN" altLang="en-US" sz="2800" dirty="0"/>
              <a:t>一个对等方利用</a:t>
            </a:r>
            <a:r>
              <a:rPr lang="en-US" altLang="zh-CN" sz="2800" dirty="0"/>
              <a:t>key</a:t>
            </a:r>
            <a:r>
              <a:rPr lang="zh-CN" altLang="en-US" sz="2800" dirty="0"/>
              <a:t>来查询</a:t>
            </a:r>
            <a:r>
              <a:rPr lang="en-US" altLang="zh-CN" sz="2800" dirty="0"/>
              <a:t>DHT</a:t>
            </a:r>
            <a:endParaRPr lang="en-US" altLang="zh-CN" sz="2800" dirty="0"/>
          </a:p>
          <a:p>
            <a:pPr lvl="1" eaLnBrk="1" hangingPunct="1">
              <a:buClr>
                <a:srgbClr val="3333CC"/>
              </a:buClr>
              <a:buSzPct val="85000"/>
              <a:buFont typeface="Wingdings" panose="05000000000000000000" pitchFamily="2" charset="2"/>
              <a:buChar char="r"/>
              <a:defRPr/>
            </a:pPr>
            <a:r>
              <a:rPr lang="en-US" altLang="zh-CN" sz="2800" dirty="0"/>
              <a:t>DHT</a:t>
            </a:r>
            <a:r>
              <a:rPr lang="zh-CN" altLang="en-US" sz="2800" dirty="0"/>
              <a:t>返回与之匹配的</a:t>
            </a:r>
            <a:r>
              <a:rPr lang="en-US" altLang="zh-CN" sz="2800" dirty="0"/>
              <a:t>value</a:t>
            </a:r>
            <a:endParaRPr lang="en-US" altLang="zh-CN" sz="2800" dirty="0"/>
          </a:p>
          <a:p>
            <a:pPr>
              <a:lnSpc>
                <a:spcPct val="85000"/>
              </a:lnSpc>
              <a:buClr>
                <a:srgbClr val="000099"/>
              </a:buClr>
              <a:buSzPct val="65000"/>
              <a:buFont typeface="Wingdings" panose="05000000000000000000" pitchFamily="2" charset="2"/>
              <a:buChar char="v"/>
              <a:defRPr/>
            </a:pPr>
            <a:r>
              <a:rPr lang="zh-CN" altLang="en-US" sz="2800" dirty="0"/>
              <a:t>对等方还可以插入</a:t>
            </a:r>
            <a:r>
              <a:rPr lang="en-US" altLang="zh-CN" sz="2800" dirty="0"/>
              <a:t>(key, value)</a:t>
            </a:r>
            <a:r>
              <a:rPr lang="zh-CN" altLang="en-US" sz="2800" dirty="0"/>
              <a:t>对</a:t>
            </a:r>
            <a:endParaRPr lang="en-US" altLang="zh-CN" sz="2800" dirty="0"/>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170711" y="722338"/>
            <a:ext cx="6020790" cy="1143000"/>
          </a:xfrm>
        </p:spPr>
        <p:txBody>
          <a:bodyPr/>
          <a:lstStyle/>
          <a:p>
            <a:pPr>
              <a:defRPr/>
            </a:pPr>
            <a:r>
              <a:rPr lang="en-US" altLang="zh-CN" sz="3600" b="1" dirty="0">
                <a:solidFill>
                  <a:schemeClr val="accent1"/>
                </a:solidFill>
                <a:latin typeface="+mn-lt"/>
                <a:ea typeface="+mn-ea"/>
                <a:cs typeface="+mn-ea"/>
              </a:rPr>
              <a:t>Q: </a:t>
            </a:r>
            <a:r>
              <a:rPr lang="zh-CN" altLang="en-US" sz="3600" b="1" dirty="0">
                <a:solidFill>
                  <a:schemeClr val="accent1"/>
                </a:solidFill>
                <a:latin typeface="+mn-lt"/>
                <a:ea typeface="+mn-ea"/>
                <a:cs typeface="+mn-ea"/>
              </a:rPr>
              <a:t>怎样把键值分配给对等方</a:t>
            </a:r>
            <a:r>
              <a:rPr lang="en-US" altLang="zh-CN" sz="3600" b="1" dirty="0">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4" name="Content Placeholder 2"/>
          <p:cNvSpPr>
            <a:spLocks noGrp="1" noChangeArrowheads="1"/>
          </p:cNvSpPr>
          <p:nvPr>
            <p:ph idx="1"/>
          </p:nvPr>
        </p:nvSpPr>
        <p:spPr>
          <a:xfrm>
            <a:off x="2387600" y="2133600"/>
            <a:ext cx="7772400" cy="3756561"/>
          </a:xfrm>
        </p:spPr>
        <p:txBody>
          <a:bodyPr/>
          <a:lstStyle/>
          <a:p>
            <a:pPr>
              <a:defRPr/>
            </a:pPr>
            <a:r>
              <a:rPr lang="zh-CN" altLang="en-US" sz="2800" dirty="0"/>
              <a:t>核心问题：</a:t>
            </a:r>
            <a:endParaRPr lang="en-US" altLang="zh-CN" sz="2800" dirty="0"/>
          </a:p>
          <a:p>
            <a:pPr lvl="1">
              <a:defRPr/>
            </a:pPr>
            <a:r>
              <a:rPr lang="zh-CN" altLang="en-US" sz="2800" dirty="0"/>
              <a:t>分配</a:t>
            </a:r>
            <a:r>
              <a:rPr lang="en-US" altLang="zh-CN" sz="2800" dirty="0"/>
              <a:t> (key, value) </a:t>
            </a:r>
            <a:r>
              <a:rPr lang="zh-CN" altLang="en-US" sz="2800" dirty="0"/>
              <a:t>对给各对等方</a:t>
            </a:r>
            <a:endParaRPr lang="en-US" altLang="zh-CN" sz="2800" dirty="0"/>
          </a:p>
          <a:p>
            <a:pPr>
              <a:defRPr/>
            </a:pPr>
            <a:r>
              <a:rPr lang="zh-CN" altLang="en-US" sz="2800" dirty="0"/>
              <a:t>基本思想：</a:t>
            </a:r>
            <a:r>
              <a:rPr lang="en-US" altLang="zh-CN" sz="2800" dirty="0"/>
              <a:t> </a:t>
            </a:r>
            <a:endParaRPr lang="en-US" altLang="zh-CN" sz="2800" dirty="0"/>
          </a:p>
          <a:p>
            <a:pPr lvl="1">
              <a:defRPr/>
            </a:pPr>
            <a:r>
              <a:rPr lang="zh-CN" altLang="en-US" sz="2800" dirty="0"/>
              <a:t>把每个</a:t>
            </a:r>
            <a:r>
              <a:rPr lang="en-US" altLang="zh-CN" sz="2800" dirty="0"/>
              <a:t>key</a:t>
            </a:r>
            <a:r>
              <a:rPr lang="zh-CN" altLang="en-US" sz="2800" dirty="0"/>
              <a:t>转化成一个整数</a:t>
            </a:r>
            <a:endParaRPr lang="en-US" altLang="zh-CN" sz="2800" dirty="0"/>
          </a:p>
          <a:p>
            <a:pPr lvl="1">
              <a:defRPr/>
            </a:pPr>
            <a:r>
              <a:rPr lang="zh-CN" altLang="en-US" sz="2800" dirty="0"/>
              <a:t>给每个对等方分配一个整数标识符</a:t>
            </a:r>
            <a:endParaRPr lang="en-US" altLang="zh-CN" sz="2800" dirty="0"/>
          </a:p>
          <a:p>
            <a:pPr lvl="1">
              <a:defRPr/>
            </a:pPr>
            <a:r>
              <a:rPr lang="zh-CN" altLang="en-US" sz="2800" dirty="0"/>
              <a:t>把</a:t>
            </a:r>
            <a:r>
              <a:rPr lang="en-US" altLang="zh-CN" sz="2800" dirty="0"/>
              <a:t> (</a:t>
            </a:r>
            <a:r>
              <a:rPr lang="en-US" altLang="zh-CN" sz="2800" dirty="0" err="1"/>
              <a:t>key,value</a:t>
            </a:r>
            <a:r>
              <a:rPr lang="en-US" altLang="zh-CN" sz="2800" dirty="0"/>
              <a:t>) </a:t>
            </a:r>
            <a:r>
              <a:rPr lang="zh-CN" altLang="en-US" sz="2800" dirty="0"/>
              <a:t>对分配给标识符离</a:t>
            </a:r>
            <a:r>
              <a:rPr lang="en-US" altLang="zh-CN" sz="2800" dirty="0"/>
              <a:t>key</a:t>
            </a:r>
            <a:r>
              <a:rPr lang="zh-CN" altLang="en-US" sz="2800" dirty="0">
                <a:solidFill>
                  <a:schemeClr val="accent2">
                    <a:lumMod val="50000"/>
                  </a:schemeClr>
                </a:solidFill>
              </a:rPr>
              <a:t>最近</a:t>
            </a:r>
            <a:r>
              <a:rPr lang="zh-CN" altLang="en-US" sz="2800" dirty="0"/>
              <a:t>的那个对等方</a:t>
            </a:r>
            <a:endParaRPr lang="en-US" altLang="zh-CN" sz="2800" dirty="0"/>
          </a:p>
          <a:p>
            <a:pPr>
              <a:buFont typeface="Wingdings" panose="05000000000000000000" pitchFamily="2" charset="2"/>
              <a:buNone/>
              <a:defRPr/>
            </a:pPr>
            <a:endParaRPr lang="en-US" altLang="zh-CN" sz="280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785756" y="861456"/>
            <a:ext cx="5450774" cy="1143000"/>
          </a:xfrm>
        </p:spPr>
        <p:txBody>
          <a:bodyPr/>
          <a:lstStyle/>
          <a:p>
            <a:pPr>
              <a:defRPr/>
            </a:pPr>
            <a:r>
              <a:rPr lang="en-US" altLang="zh-CN" sz="3600" b="1" dirty="0">
                <a:solidFill>
                  <a:schemeClr val="accent1"/>
                </a:solidFill>
                <a:latin typeface="+mn-lt"/>
                <a:ea typeface="+mn-ea"/>
                <a:cs typeface="+mn-ea"/>
              </a:rPr>
              <a:t>DHT </a:t>
            </a:r>
            <a:r>
              <a:rPr lang="zh-CN" altLang="en-US" sz="3600" b="1" dirty="0">
                <a:solidFill>
                  <a:schemeClr val="accent1"/>
                </a:solidFill>
                <a:latin typeface="+mn-lt"/>
                <a:ea typeface="+mn-ea"/>
                <a:cs typeface="+mn-ea"/>
              </a:rPr>
              <a:t>标识符</a:t>
            </a:r>
            <a:endParaRPr lang="en-US" altLang="zh-CN" sz="3600" b="1" dirty="0">
              <a:solidFill>
                <a:schemeClr val="accent1"/>
              </a:solidFill>
              <a:latin typeface="+mn-lt"/>
              <a:ea typeface="+mn-ea"/>
              <a:cs typeface="+mn-ea"/>
            </a:endParaRPr>
          </a:p>
        </p:txBody>
      </p:sp>
      <p:sp>
        <p:nvSpPr>
          <p:cNvPr id="6" name="Content Placeholder 2"/>
          <p:cNvSpPr txBox="1">
            <a:spLocks noChangeArrowheads="1"/>
          </p:cNvSpPr>
          <p:nvPr/>
        </p:nvSpPr>
        <p:spPr>
          <a:xfrm>
            <a:off x="2133600" y="2133600"/>
            <a:ext cx="8686800" cy="452596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800" dirty="0"/>
              <a:t>给每个对等方分配一个</a:t>
            </a:r>
            <a:r>
              <a:rPr lang="en-US" altLang="zh-CN" sz="2800" dirty="0"/>
              <a:t>[0,2</a:t>
            </a:r>
            <a:r>
              <a:rPr lang="en-US" altLang="zh-CN" sz="2800" baseline="30000" dirty="0"/>
              <a:t>n</a:t>
            </a:r>
            <a:r>
              <a:rPr lang="en-US" altLang="zh-CN" sz="2800" dirty="0"/>
              <a:t>-1]</a:t>
            </a:r>
            <a:r>
              <a:rPr lang="zh-CN" altLang="en-US" sz="2800" dirty="0"/>
              <a:t>之间的整数标识符，</a:t>
            </a:r>
            <a:r>
              <a:rPr lang="en-US" altLang="zh-CN" sz="2800" dirty="0"/>
              <a:t>n</a:t>
            </a:r>
            <a:r>
              <a:rPr lang="zh-CN" altLang="en-US" sz="2800" dirty="0"/>
              <a:t>为某给定值</a:t>
            </a:r>
            <a:r>
              <a:rPr lang="en-US" altLang="zh-CN" sz="2800" dirty="0"/>
              <a:t>.</a:t>
            </a:r>
            <a:endParaRPr lang="en-US" altLang="zh-CN" sz="2800" dirty="0"/>
          </a:p>
          <a:p>
            <a:pPr lvl="1">
              <a:defRPr/>
            </a:pPr>
            <a:r>
              <a:rPr lang="zh-CN" altLang="en-US" sz="2800" dirty="0"/>
              <a:t>每个标识符由</a:t>
            </a:r>
            <a:r>
              <a:rPr lang="en-US" altLang="zh-CN" sz="2800" dirty="0"/>
              <a:t> </a:t>
            </a:r>
            <a:r>
              <a:rPr lang="en-US" altLang="zh-CN" sz="2800" i="1" dirty="0"/>
              <a:t>n</a:t>
            </a:r>
            <a:r>
              <a:rPr lang="en-US" altLang="zh-CN" sz="2800" dirty="0"/>
              <a:t> </a:t>
            </a:r>
            <a:r>
              <a:rPr lang="zh-CN" altLang="en-US" sz="2800" dirty="0"/>
              <a:t>比特构成</a:t>
            </a:r>
            <a:r>
              <a:rPr lang="en-US" altLang="zh-CN" sz="2800" dirty="0"/>
              <a:t>.</a:t>
            </a:r>
            <a:endParaRPr lang="en-US" altLang="zh-CN" sz="2800" dirty="0"/>
          </a:p>
          <a:p>
            <a:pPr>
              <a:defRPr/>
            </a:pPr>
            <a:r>
              <a:rPr lang="zh-CN" altLang="en-US" sz="2800" dirty="0"/>
              <a:t>需要每个</a:t>
            </a:r>
            <a:r>
              <a:rPr lang="en-US" altLang="zh-CN" sz="2800" dirty="0"/>
              <a:t>key</a:t>
            </a:r>
            <a:r>
              <a:rPr lang="zh-CN" altLang="en-US" sz="2800" dirty="0"/>
              <a:t>也在同样的范围内</a:t>
            </a:r>
            <a:endParaRPr lang="en-US" altLang="zh-CN" sz="2800" dirty="0"/>
          </a:p>
          <a:p>
            <a:pPr>
              <a:defRPr/>
            </a:pPr>
            <a:r>
              <a:rPr lang="zh-CN" altLang="en-US" sz="2800" dirty="0"/>
              <a:t>为得到整数</a:t>
            </a:r>
            <a:r>
              <a:rPr lang="en-US" altLang="zh-CN" sz="2800" dirty="0"/>
              <a:t>key,</a:t>
            </a:r>
            <a:r>
              <a:rPr lang="zh-CN" altLang="en-US" sz="2800" dirty="0"/>
              <a:t>将原</a:t>
            </a:r>
            <a:r>
              <a:rPr lang="en-US" altLang="zh-CN" sz="2800" dirty="0"/>
              <a:t>key</a:t>
            </a:r>
            <a:r>
              <a:rPr lang="zh-CN" altLang="en-US" sz="2800" dirty="0"/>
              <a:t>做</a:t>
            </a:r>
            <a:r>
              <a:rPr lang="en-US" altLang="zh-CN" sz="2800" dirty="0"/>
              <a:t>hash</a:t>
            </a:r>
            <a:endParaRPr lang="en-US" altLang="zh-CN" sz="2800" dirty="0"/>
          </a:p>
          <a:p>
            <a:pPr lvl="1">
              <a:defRPr/>
            </a:pPr>
            <a:r>
              <a:rPr lang="zh-CN" altLang="en-US" sz="2800" dirty="0"/>
              <a:t>例如</a:t>
            </a:r>
            <a:r>
              <a:rPr lang="en-US" altLang="zh-CN" sz="2800" i="1" dirty="0"/>
              <a:t>, </a:t>
            </a:r>
            <a:r>
              <a:rPr lang="en-US" altLang="zh-CN" sz="2800" dirty="0"/>
              <a:t>key = </a:t>
            </a:r>
            <a:r>
              <a:rPr lang="en-US" altLang="zh-CN" sz="2800" dirty="0">
                <a:solidFill>
                  <a:schemeClr val="accent2"/>
                </a:solidFill>
              </a:rPr>
              <a:t>hash</a:t>
            </a:r>
            <a:r>
              <a:rPr lang="en-US" altLang="zh-CN" sz="2800" dirty="0"/>
              <a:t>(</a:t>
            </a:r>
            <a:r>
              <a:rPr lang="ja-JP" altLang="en-US" sz="2800"/>
              <a:t>“</a:t>
            </a:r>
            <a:r>
              <a:rPr lang="en-US" altLang="ja-JP" sz="2800" dirty="0"/>
              <a:t>Led Zeppelin IV</a:t>
            </a:r>
            <a:r>
              <a:rPr lang="ja-JP" altLang="en-US" sz="2800"/>
              <a:t>”</a:t>
            </a:r>
            <a:r>
              <a:rPr lang="en-US" altLang="ja-JP" sz="2800" dirty="0"/>
              <a:t>)</a:t>
            </a:r>
            <a:endParaRPr lang="en-US" altLang="ja-JP" sz="2800" dirty="0"/>
          </a:p>
          <a:p>
            <a:pPr lvl="1">
              <a:defRPr/>
            </a:pPr>
            <a:r>
              <a:rPr lang="zh-CN" altLang="en-US" sz="2800" dirty="0"/>
              <a:t>这就是为什么叫做</a:t>
            </a:r>
            <a:r>
              <a:rPr lang="zh-CN" altLang="en-US" sz="2800" dirty="0">
                <a:solidFill>
                  <a:schemeClr val="accent2"/>
                </a:solidFill>
              </a:rPr>
              <a:t>分布式</a:t>
            </a:r>
            <a:r>
              <a:rPr lang="en-US" altLang="zh-CN" sz="2800" dirty="0">
                <a:solidFill>
                  <a:schemeClr val="accent2"/>
                </a:solidFill>
              </a:rPr>
              <a:t>hash</a:t>
            </a:r>
            <a:r>
              <a:rPr lang="zh-CN" altLang="en-US" sz="2800" dirty="0">
                <a:solidFill>
                  <a:schemeClr val="accent2"/>
                </a:solidFill>
              </a:rPr>
              <a:t>表</a:t>
            </a:r>
            <a:r>
              <a:rPr lang="zh-CN" altLang="en-US" sz="2800" dirty="0"/>
              <a:t>的原因</a:t>
            </a:r>
            <a:endParaRPr lang="en-US" altLang="zh-CN" sz="280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298867" y="861456"/>
            <a:ext cx="5450774" cy="1143000"/>
          </a:xfrm>
        </p:spPr>
        <p:txBody>
          <a:bodyPr/>
          <a:lstStyle/>
          <a:p>
            <a:pPr>
              <a:defRPr/>
            </a:pPr>
            <a:r>
              <a:rPr lang="zh-CN" altLang="en-US" sz="3600" b="1" dirty="0">
                <a:solidFill>
                  <a:schemeClr val="accent1"/>
                </a:solidFill>
                <a:latin typeface="+mn-lt"/>
                <a:ea typeface="+mn-ea"/>
                <a:cs typeface="+mn-ea"/>
              </a:rPr>
              <a:t>将</a:t>
            </a:r>
            <a:r>
              <a:rPr lang="en-US" altLang="zh-CN" sz="3600" b="1" dirty="0">
                <a:solidFill>
                  <a:schemeClr val="accent1"/>
                </a:solidFill>
                <a:latin typeface="+mn-lt"/>
                <a:ea typeface="+mn-ea"/>
                <a:cs typeface="+mn-ea"/>
              </a:rPr>
              <a:t>key</a:t>
            </a:r>
            <a:r>
              <a:rPr lang="zh-CN" altLang="en-US" sz="3600" b="1" dirty="0">
                <a:solidFill>
                  <a:schemeClr val="accent1"/>
                </a:solidFill>
                <a:latin typeface="+mn-lt"/>
                <a:ea typeface="+mn-ea"/>
                <a:cs typeface="+mn-ea"/>
              </a:rPr>
              <a:t>分配给对等方</a:t>
            </a:r>
            <a:endParaRPr lang="en-US" altLang="zh-CN" sz="3600" b="1" dirty="0">
              <a:solidFill>
                <a:schemeClr val="accent1"/>
              </a:solidFill>
              <a:latin typeface="+mn-lt"/>
              <a:ea typeface="+mn-ea"/>
              <a:cs typeface="+mn-ea"/>
            </a:endParaRPr>
          </a:p>
        </p:txBody>
      </p:sp>
      <p:sp>
        <p:nvSpPr>
          <p:cNvPr id="4" name="Content Placeholder 2"/>
          <p:cNvSpPr>
            <a:spLocks noGrp="1" noChangeArrowheads="1"/>
          </p:cNvSpPr>
          <p:nvPr>
            <p:ph idx="1"/>
          </p:nvPr>
        </p:nvSpPr>
        <p:spPr>
          <a:xfrm>
            <a:off x="2362200" y="2209800"/>
            <a:ext cx="7772400" cy="4648200"/>
          </a:xfrm>
        </p:spPr>
        <p:txBody>
          <a:bodyPr/>
          <a:lstStyle/>
          <a:p>
            <a:pPr>
              <a:defRPr/>
            </a:pPr>
            <a:r>
              <a:rPr lang="zh-CN" altLang="en-US" sz="2800" dirty="0"/>
              <a:t>规则：把</a:t>
            </a:r>
            <a:r>
              <a:rPr lang="en-US" altLang="zh-CN" sz="2800" dirty="0"/>
              <a:t>key</a:t>
            </a:r>
            <a:r>
              <a:rPr lang="zh-CN" altLang="en-US" sz="2800" dirty="0"/>
              <a:t>分配给具有</a:t>
            </a:r>
            <a:r>
              <a:rPr lang="zh-CN" altLang="en-US" sz="2800" dirty="0">
                <a:solidFill>
                  <a:schemeClr val="accent2"/>
                </a:solidFill>
              </a:rPr>
              <a:t>最邻近</a:t>
            </a:r>
            <a:r>
              <a:rPr lang="en-US" altLang="zh-CN" sz="2800" dirty="0">
                <a:solidFill>
                  <a:schemeClr val="accent2"/>
                </a:solidFill>
              </a:rPr>
              <a:t>ID</a:t>
            </a:r>
            <a:r>
              <a:rPr lang="zh-CN" altLang="en-US" sz="2800" dirty="0"/>
              <a:t>的对等方</a:t>
            </a:r>
            <a:r>
              <a:rPr lang="en-US" altLang="zh-CN" sz="2800" dirty="0"/>
              <a:t>.</a:t>
            </a:r>
            <a:endParaRPr lang="en-US" altLang="zh-CN" sz="2800" dirty="0"/>
          </a:p>
          <a:p>
            <a:pPr>
              <a:defRPr/>
            </a:pPr>
            <a:r>
              <a:rPr lang="zh-CN" altLang="en-US" sz="2800" dirty="0"/>
              <a:t>为方便起见</a:t>
            </a:r>
            <a:r>
              <a:rPr lang="en-US" altLang="zh-CN" sz="2800" dirty="0"/>
              <a:t>: </a:t>
            </a:r>
            <a:r>
              <a:rPr lang="zh-CN" altLang="en-US" sz="2800" dirty="0"/>
              <a:t>最临近被定义为该</a:t>
            </a:r>
            <a:r>
              <a:rPr lang="en-US" altLang="zh-CN" sz="2800" dirty="0"/>
              <a:t>key</a:t>
            </a:r>
            <a:r>
              <a:rPr lang="zh-CN" altLang="en-US" sz="2800" dirty="0"/>
              <a:t>的</a:t>
            </a:r>
            <a:r>
              <a:rPr lang="zh-CN" altLang="en-US" sz="2800" dirty="0">
                <a:solidFill>
                  <a:schemeClr val="accent2"/>
                </a:solidFill>
              </a:rPr>
              <a:t>直接后继（</a:t>
            </a:r>
            <a:r>
              <a:rPr lang="en-US" altLang="zh-CN" sz="2800" dirty="0">
                <a:solidFill>
                  <a:schemeClr val="accent2"/>
                </a:solidFill>
              </a:rPr>
              <a:t>immediate successor </a:t>
            </a:r>
            <a:r>
              <a:rPr lang="zh-CN" altLang="en-US" sz="2800" dirty="0">
                <a:solidFill>
                  <a:schemeClr val="accent2"/>
                </a:solidFill>
              </a:rPr>
              <a:t>）</a:t>
            </a:r>
            <a:endParaRPr lang="en-US" altLang="zh-CN" sz="2800" dirty="0">
              <a:solidFill>
                <a:schemeClr val="accent2"/>
              </a:solidFill>
            </a:endParaRPr>
          </a:p>
          <a:p>
            <a:pPr>
              <a:defRPr/>
            </a:pPr>
            <a:r>
              <a:rPr lang="zh-CN" altLang="en-US" sz="2800" dirty="0"/>
              <a:t>例如：</a:t>
            </a:r>
            <a:endParaRPr lang="en-US" altLang="zh-CN" sz="2800" dirty="0"/>
          </a:p>
          <a:p>
            <a:pPr>
              <a:buFont typeface="Wingdings" panose="05000000000000000000" pitchFamily="2" charset="2"/>
              <a:buNone/>
              <a:defRPr/>
            </a:pPr>
            <a:r>
              <a:rPr lang="en-US" altLang="zh-CN" sz="2800" dirty="0"/>
              <a:t>    </a:t>
            </a:r>
            <a:r>
              <a:rPr lang="en-US" altLang="zh-CN" sz="2800" i="1" dirty="0"/>
              <a:t>n</a:t>
            </a:r>
            <a:r>
              <a:rPr lang="en-US" altLang="zh-CN" sz="2800" dirty="0"/>
              <a:t>=4; peers: 1,3,4,5,8,10,12,14; </a:t>
            </a:r>
            <a:endParaRPr lang="en-US" altLang="zh-CN" sz="2800" dirty="0"/>
          </a:p>
          <a:p>
            <a:pPr lvl="1">
              <a:defRPr/>
            </a:pPr>
            <a:r>
              <a:rPr lang="en-US" altLang="zh-CN" sz="2800" dirty="0"/>
              <a:t>key = 13, then successor peer = 14</a:t>
            </a:r>
            <a:endParaRPr lang="en-US" altLang="zh-CN" sz="2800" dirty="0"/>
          </a:p>
          <a:p>
            <a:pPr lvl="1">
              <a:defRPr/>
            </a:pPr>
            <a:r>
              <a:rPr lang="en-US" altLang="zh-CN" sz="2800" dirty="0"/>
              <a:t>key = 15, then successor peer = 1</a:t>
            </a:r>
            <a:endParaRPr lang="en-US" altLang="zh-CN" sz="280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142459" y="611214"/>
            <a:ext cx="5450774" cy="1143000"/>
          </a:xfrm>
        </p:spPr>
        <p:txBody>
          <a:bodyPr/>
          <a:lstStyle/>
          <a:p>
            <a:pPr>
              <a:defRPr/>
            </a:pPr>
            <a:r>
              <a:rPr lang="zh-CN" altLang="en-US" sz="3600" b="1" dirty="0">
                <a:solidFill>
                  <a:schemeClr val="accent1"/>
                </a:solidFill>
                <a:latin typeface="+mn-lt"/>
                <a:ea typeface="+mn-ea"/>
                <a:cs typeface="+mn-ea"/>
              </a:rPr>
              <a:t>环形</a:t>
            </a:r>
            <a:r>
              <a:rPr lang="en-US" altLang="zh-CN" sz="3600" b="1" dirty="0">
                <a:solidFill>
                  <a:schemeClr val="accent1"/>
                </a:solidFill>
                <a:latin typeface="+mn-lt"/>
                <a:ea typeface="+mn-ea"/>
                <a:cs typeface="+mn-ea"/>
              </a:rPr>
              <a:t> DHT</a:t>
            </a:r>
            <a:endParaRPr lang="en-US" altLang="zh-CN" sz="3600" b="1" dirty="0">
              <a:solidFill>
                <a:schemeClr val="accent1"/>
              </a:solidFill>
              <a:latin typeface="+mn-lt"/>
              <a:ea typeface="+mn-ea"/>
              <a:cs typeface="+mn-ea"/>
            </a:endParaRPr>
          </a:p>
        </p:txBody>
      </p:sp>
      <p:grpSp>
        <p:nvGrpSpPr>
          <p:cNvPr id="6" name="Group 42"/>
          <p:cNvGrpSpPr/>
          <p:nvPr/>
        </p:nvGrpSpPr>
        <p:grpSpPr bwMode="auto">
          <a:xfrm>
            <a:off x="4002088" y="1320800"/>
            <a:ext cx="3767137" cy="3662363"/>
            <a:chOff x="946990" y="1676400"/>
            <a:chExt cx="3768729" cy="3662018"/>
          </a:xfrm>
        </p:grpSpPr>
        <p:sp>
          <p:nvSpPr>
            <p:cNvPr id="7"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9"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0"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1"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2"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3"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4" name="Oval 10"/>
            <p:cNvSpPr>
              <a:spLocks noChangeArrowheads="1"/>
            </p:cNvSpPr>
            <p:nvPr/>
          </p:nvSpPr>
          <p:spPr bwMode="auto">
            <a:xfrm>
              <a:off x="1376443" y="2050438"/>
              <a:ext cx="2927496" cy="2793396"/>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5" name="Text Box 11"/>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6" name="Rectangle 12"/>
            <p:cNvSpPr>
              <a:spLocks noChangeArrowheads="1"/>
            </p:cNvSpPr>
            <p:nvPr/>
          </p:nvSpPr>
          <p:spPr bwMode="auto">
            <a:xfrm>
              <a:off x="4114800" y="25146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3</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7" name="Rectangle 13"/>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4</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8" name="Rectangle 14"/>
            <p:cNvSpPr>
              <a:spLocks noChangeArrowheads="1"/>
            </p:cNvSpPr>
            <p:nvPr/>
          </p:nvSpPr>
          <p:spPr bwMode="auto">
            <a:xfrm>
              <a:off x="4057748"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19" name="Rectangle 15"/>
            <p:cNvSpPr>
              <a:spLocks noChangeArrowheads="1"/>
            </p:cNvSpPr>
            <p:nvPr/>
          </p:nvSpPr>
          <p:spPr bwMode="auto">
            <a:xfrm>
              <a:off x="2743200"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8</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0" name="Rectangle 16"/>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1" name="Rectangle 17"/>
            <p:cNvSpPr>
              <a:spLocks noChangeArrowheads="1"/>
            </p:cNvSpPr>
            <p:nvPr/>
          </p:nvSpPr>
          <p:spPr bwMode="auto">
            <a:xfrm>
              <a:off x="1018876"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12</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2" name="Rectangle 18"/>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3"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grpSp>
      <p:sp>
        <p:nvSpPr>
          <p:cNvPr id="24" name="Content Placeholder 68"/>
          <p:cNvSpPr>
            <a:spLocks noGrp="1" noChangeArrowheads="1"/>
          </p:cNvSpPr>
          <p:nvPr>
            <p:ph idx="1"/>
          </p:nvPr>
        </p:nvSpPr>
        <p:spPr>
          <a:xfrm>
            <a:off x="1928813" y="4981575"/>
            <a:ext cx="8686800" cy="1524000"/>
          </a:xfrm>
        </p:spPr>
        <p:txBody>
          <a:bodyPr/>
          <a:lstStyle/>
          <a:p>
            <a:r>
              <a:rPr lang="zh-CN" altLang="en-US" sz="2400" dirty="0"/>
              <a:t>每个对等方仅和其直接后继和直接前任</a:t>
            </a:r>
            <a:r>
              <a:rPr lang="en-US" altLang="zh-CN" sz="2400" dirty="0"/>
              <a:t>( predecessor)</a:t>
            </a:r>
            <a:r>
              <a:rPr lang="zh-CN" altLang="en-US" sz="2400" dirty="0"/>
              <a:t>联系</a:t>
            </a:r>
            <a:r>
              <a:rPr lang="en-US" altLang="zh-CN" sz="2400" dirty="0"/>
              <a:t>.</a:t>
            </a:r>
            <a:endParaRPr lang="en-US" altLang="zh-CN" sz="2400" dirty="0"/>
          </a:p>
          <a:p>
            <a:r>
              <a:rPr lang="ja-JP" altLang="en-US" sz="2400"/>
              <a:t>“</a:t>
            </a:r>
            <a:r>
              <a:rPr lang="zh-CN" altLang="en-US" sz="2400" dirty="0"/>
              <a:t>覆盖网络</a:t>
            </a:r>
            <a:r>
              <a:rPr lang="ja-JP" altLang="en-US" sz="2400"/>
              <a:t>”</a:t>
            </a:r>
            <a:endParaRPr lang="en-US" altLang="zh-CN" sz="2400" dirty="0"/>
          </a:p>
        </p:txBody>
      </p:sp>
      <p:sp>
        <p:nvSpPr>
          <p:cNvPr id="2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264346" y="576263"/>
            <a:ext cx="5450774" cy="1143000"/>
          </a:xfrm>
        </p:spPr>
        <p:txBody>
          <a:bodyPr/>
          <a:lstStyle/>
          <a:p>
            <a:pPr>
              <a:defRPr/>
            </a:pPr>
            <a:r>
              <a:rPr lang="zh-CN" altLang="en-US" sz="3600" b="1" dirty="0">
                <a:solidFill>
                  <a:schemeClr val="accent1"/>
                </a:solidFill>
                <a:latin typeface="+mn-lt"/>
                <a:ea typeface="+mn-ea"/>
                <a:cs typeface="+mn-ea"/>
              </a:rPr>
              <a:t>环形</a:t>
            </a:r>
            <a:r>
              <a:rPr lang="en-US" altLang="zh-CN" sz="3600" b="1" dirty="0">
                <a:solidFill>
                  <a:schemeClr val="accent1"/>
                </a:solidFill>
                <a:latin typeface="+mn-lt"/>
                <a:ea typeface="+mn-ea"/>
                <a:cs typeface="+mn-ea"/>
              </a:rPr>
              <a:t> DHT</a:t>
            </a:r>
            <a:endParaRPr lang="en-US" altLang="zh-CN" sz="3600" b="1" dirty="0">
              <a:solidFill>
                <a:schemeClr val="accent1"/>
              </a:solidFill>
              <a:latin typeface="+mn-lt"/>
              <a:ea typeface="+mn-ea"/>
              <a:cs typeface="+mn-ea"/>
            </a:endParaRPr>
          </a:p>
        </p:txBody>
      </p:sp>
      <p:sp>
        <p:nvSpPr>
          <p:cNvPr id="26" name="Oval 3"/>
          <p:cNvSpPr>
            <a:spLocks noChangeArrowheads="1"/>
          </p:cNvSpPr>
          <p:nvPr/>
        </p:nvSpPr>
        <p:spPr bwMode="auto">
          <a:xfrm>
            <a:off x="6215063" y="5799138"/>
            <a:ext cx="125412" cy="134937"/>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7" name="Oval 4"/>
          <p:cNvSpPr>
            <a:spLocks noChangeArrowheads="1"/>
          </p:cNvSpPr>
          <p:nvPr/>
        </p:nvSpPr>
        <p:spPr bwMode="auto">
          <a:xfrm>
            <a:off x="4449763" y="3205163"/>
            <a:ext cx="125412" cy="134937"/>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8" name="Oval 5"/>
          <p:cNvSpPr>
            <a:spLocks noChangeArrowheads="1"/>
          </p:cNvSpPr>
          <p:nvPr/>
        </p:nvSpPr>
        <p:spPr bwMode="auto">
          <a:xfrm>
            <a:off x="4481513" y="4689475"/>
            <a:ext cx="125412" cy="134938"/>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29" name="Oval 6"/>
          <p:cNvSpPr>
            <a:spLocks noChangeArrowheads="1"/>
          </p:cNvSpPr>
          <p:nvPr/>
        </p:nvSpPr>
        <p:spPr bwMode="auto">
          <a:xfrm>
            <a:off x="7767638" y="2789238"/>
            <a:ext cx="125412" cy="134937"/>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0" name="Oval 7"/>
          <p:cNvSpPr>
            <a:spLocks noChangeArrowheads="1"/>
          </p:cNvSpPr>
          <p:nvPr/>
        </p:nvSpPr>
        <p:spPr bwMode="auto">
          <a:xfrm>
            <a:off x="8148638" y="3978275"/>
            <a:ext cx="125412" cy="134938"/>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1" name="Oval 8"/>
          <p:cNvSpPr>
            <a:spLocks noChangeArrowheads="1"/>
          </p:cNvSpPr>
          <p:nvPr/>
        </p:nvSpPr>
        <p:spPr bwMode="auto">
          <a:xfrm>
            <a:off x="7786688" y="4981575"/>
            <a:ext cx="125412" cy="134938"/>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2" name="Oval 9"/>
          <p:cNvSpPr>
            <a:spLocks noChangeArrowheads="1"/>
          </p:cNvSpPr>
          <p:nvPr/>
        </p:nvSpPr>
        <p:spPr bwMode="auto">
          <a:xfrm>
            <a:off x="5172075" y="5467350"/>
            <a:ext cx="125413" cy="134938"/>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3" name="Oval 10"/>
          <p:cNvSpPr>
            <a:spLocks noChangeArrowheads="1"/>
          </p:cNvSpPr>
          <p:nvPr/>
        </p:nvSpPr>
        <p:spPr bwMode="auto">
          <a:xfrm>
            <a:off x="4373563" y="2058988"/>
            <a:ext cx="3802062" cy="3811587"/>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4" name="Text Box 11"/>
          <p:cNvSpPr txBox="1">
            <a:spLocks noChangeArrowheads="1"/>
          </p:cNvSpPr>
          <p:nvPr/>
        </p:nvSpPr>
        <p:spPr bwMode="auto">
          <a:xfrm>
            <a:off x="6129338" y="1652588"/>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0001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5" name="Rectangle 12"/>
          <p:cNvSpPr>
            <a:spLocks noChangeArrowheads="1"/>
          </p:cNvSpPr>
          <p:nvPr/>
        </p:nvSpPr>
        <p:spPr bwMode="auto">
          <a:xfrm>
            <a:off x="7086600" y="2514600"/>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0011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6" name="Rectangle 13"/>
          <p:cNvSpPr>
            <a:spLocks noChangeArrowheads="1"/>
          </p:cNvSpPr>
          <p:nvPr/>
        </p:nvSpPr>
        <p:spPr bwMode="auto">
          <a:xfrm>
            <a:off x="8312150" y="3890963"/>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0100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7" name="Rectangle 14"/>
          <p:cNvSpPr>
            <a:spLocks noChangeArrowheads="1"/>
          </p:cNvSpPr>
          <p:nvPr/>
        </p:nvSpPr>
        <p:spPr bwMode="auto">
          <a:xfrm>
            <a:off x="8018463" y="4895850"/>
            <a:ext cx="83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0101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8" name="Rectangle 15"/>
          <p:cNvSpPr>
            <a:spLocks noChangeArrowheads="1"/>
          </p:cNvSpPr>
          <p:nvPr/>
        </p:nvSpPr>
        <p:spPr bwMode="auto">
          <a:xfrm>
            <a:off x="6391275" y="5849938"/>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1000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39" name="Rectangle 16"/>
          <p:cNvSpPr>
            <a:spLocks noChangeArrowheads="1"/>
          </p:cNvSpPr>
          <p:nvPr/>
        </p:nvSpPr>
        <p:spPr bwMode="auto">
          <a:xfrm>
            <a:off x="4592638" y="5610225"/>
            <a:ext cx="83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1010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40" name="Rectangle 17"/>
          <p:cNvSpPr>
            <a:spLocks noChangeArrowheads="1"/>
          </p:cNvSpPr>
          <p:nvPr/>
        </p:nvSpPr>
        <p:spPr bwMode="auto">
          <a:xfrm>
            <a:off x="3773488" y="4510088"/>
            <a:ext cx="846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1100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41" name="Rectangle 18"/>
          <p:cNvSpPr>
            <a:spLocks noChangeArrowheads="1"/>
          </p:cNvSpPr>
          <p:nvPr/>
        </p:nvSpPr>
        <p:spPr bwMode="auto">
          <a:xfrm>
            <a:off x="3743325" y="2960688"/>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1111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grpSp>
        <p:nvGrpSpPr>
          <p:cNvPr id="42" name="Group 19"/>
          <p:cNvGrpSpPr/>
          <p:nvPr/>
        </p:nvGrpSpPr>
        <p:grpSpPr bwMode="auto">
          <a:xfrm>
            <a:off x="8455025" y="1685925"/>
            <a:ext cx="2628900" cy="993775"/>
            <a:chOff x="4309" y="1273"/>
            <a:chExt cx="818" cy="609"/>
          </a:xfrm>
        </p:grpSpPr>
        <p:sp>
          <p:nvSpPr>
            <p:cNvPr id="43" name="AutoShape 20"/>
            <p:cNvSpPr>
              <a:spLocks noChangeArrowheads="1"/>
            </p:cNvSpPr>
            <p:nvPr/>
          </p:nvSpPr>
          <p:spPr bwMode="auto">
            <a:xfrm>
              <a:off x="4311" y="1273"/>
              <a:ext cx="786" cy="609"/>
            </a:xfrm>
            <a:prstGeom prst="wedgeRoundRectCallout">
              <a:avLst>
                <a:gd name="adj1" fmla="val -59593"/>
                <a:gd name="adj2" fmla="val 68556"/>
                <a:gd name="adj3" fmla="val 1666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Char char="r"/>
              </a:pPr>
              <a:endParaRPr lang="zh-CN" altLang="zh-CN" sz="1600">
                <a:solidFill>
                  <a:srgbClr val="000000"/>
                </a:solidFill>
                <a:cs typeface="Arial" panose="020B0604020202020204" pitchFamily="34" charset="0"/>
              </a:endParaRPr>
            </a:p>
          </p:txBody>
        </p:sp>
        <p:sp>
          <p:nvSpPr>
            <p:cNvPr id="44" name="Text Box 21"/>
            <p:cNvSpPr txBox="1">
              <a:spLocks noChangeArrowheads="1"/>
            </p:cNvSpPr>
            <p:nvPr/>
          </p:nvSpPr>
          <p:spPr bwMode="auto">
            <a:xfrm>
              <a:off x="4309" y="1399"/>
              <a:ext cx="81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000"/>
                </a:lnSpc>
                <a:buClr>
                  <a:srgbClr val="3333CC"/>
                </a:buClr>
                <a:buSzPct val="85000"/>
                <a:buFont typeface="Wingdings" panose="05000000000000000000" pitchFamily="2" charset="2"/>
                <a:buNone/>
              </a:pPr>
              <a:r>
                <a:rPr lang="en-US" altLang="zh-CN" sz="2000" dirty="0">
                  <a:solidFill>
                    <a:schemeClr val="accent2"/>
                  </a:solidFill>
                  <a:cs typeface="Arial" panose="020B0604020202020204" pitchFamily="34" charset="0"/>
                </a:rPr>
                <a:t>Who</a:t>
              </a:r>
              <a:r>
                <a:rPr lang="ja-JP" altLang="en-US" sz="2000">
                  <a:solidFill>
                    <a:schemeClr val="accent2"/>
                  </a:solidFill>
                  <a:cs typeface="Arial" panose="020B0604020202020204" pitchFamily="34" charset="0"/>
                </a:rPr>
                <a:t>’</a:t>
              </a:r>
              <a:r>
                <a:rPr lang="en-US" altLang="ja-JP" sz="2000" dirty="0">
                  <a:solidFill>
                    <a:schemeClr val="accent2"/>
                  </a:solidFill>
                  <a:cs typeface="Arial" panose="020B0604020202020204" pitchFamily="34" charset="0"/>
                </a:rPr>
                <a:t>s responsible</a:t>
              </a:r>
              <a:endParaRPr lang="en-US" altLang="ja-JP" sz="2000" dirty="0">
                <a:solidFill>
                  <a:schemeClr val="accent2"/>
                </a:solidFill>
                <a:cs typeface="Arial" panose="020B0604020202020204" pitchFamily="34" charset="0"/>
              </a:endParaRPr>
            </a:p>
            <a:p>
              <a:pPr eaLnBrk="1" hangingPunct="1">
                <a:lnSpc>
                  <a:spcPts val="2000"/>
                </a:lnSpc>
                <a:buClr>
                  <a:srgbClr val="3333CC"/>
                </a:buClr>
                <a:buSzPct val="85000"/>
                <a:buFont typeface="Wingdings" panose="05000000000000000000" pitchFamily="2" charset="2"/>
                <a:buNone/>
              </a:pPr>
              <a:r>
                <a:rPr lang="en-US" altLang="zh-CN" sz="2000" dirty="0">
                  <a:solidFill>
                    <a:schemeClr val="accent2"/>
                  </a:solidFill>
                  <a:cs typeface="Arial" panose="020B0604020202020204" pitchFamily="34" charset="0"/>
                </a:rPr>
                <a:t>for key 1110 ?</a:t>
              </a:r>
              <a:endParaRPr lang="en-US" altLang="zh-CN" sz="2000" dirty="0">
                <a:solidFill>
                  <a:schemeClr val="accent2"/>
                </a:solidFill>
                <a:cs typeface="Arial" panose="020B0604020202020204" pitchFamily="34" charset="0"/>
              </a:endParaRPr>
            </a:p>
          </p:txBody>
        </p:sp>
      </p:grpSp>
      <p:sp>
        <p:nvSpPr>
          <p:cNvPr id="45" name="Line 22"/>
          <p:cNvSpPr>
            <a:spLocks noChangeShapeType="1"/>
          </p:cNvSpPr>
          <p:nvPr/>
        </p:nvSpPr>
        <p:spPr bwMode="auto">
          <a:xfrm>
            <a:off x="7847013" y="3003550"/>
            <a:ext cx="288925" cy="95250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Line 23"/>
          <p:cNvSpPr>
            <a:spLocks noChangeShapeType="1"/>
          </p:cNvSpPr>
          <p:nvPr/>
        </p:nvSpPr>
        <p:spPr bwMode="auto">
          <a:xfrm flipH="1">
            <a:off x="7827963" y="4164013"/>
            <a:ext cx="301625" cy="795337"/>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Line 24"/>
          <p:cNvSpPr>
            <a:spLocks noChangeShapeType="1"/>
          </p:cNvSpPr>
          <p:nvPr/>
        </p:nvSpPr>
        <p:spPr bwMode="auto">
          <a:xfrm flipH="1">
            <a:off x="6388100" y="5100638"/>
            <a:ext cx="1282700" cy="669925"/>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25"/>
          <p:cNvSpPr>
            <a:spLocks noChangeShapeType="1"/>
          </p:cNvSpPr>
          <p:nvPr/>
        </p:nvSpPr>
        <p:spPr bwMode="auto">
          <a:xfrm flipH="1" flipV="1">
            <a:off x="5380038" y="5521325"/>
            <a:ext cx="812800" cy="265113"/>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26"/>
          <p:cNvSpPr>
            <a:spLocks noChangeShapeType="1"/>
          </p:cNvSpPr>
          <p:nvPr/>
        </p:nvSpPr>
        <p:spPr bwMode="auto">
          <a:xfrm flipH="1" flipV="1">
            <a:off x="4633913" y="4794250"/>
            <a:ext cx="552450" cy="620713"/>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 name="Line 27"/>
          <p:cNvSpPr>
            <a:spLocks noChangeShapeType="1"/>
          </p:cNvSpPr>
          <p:nvPr/>
        </p:nvSpPr>
        <p:spPr bwMode="auto">
          <a:xfrm flipH="1" flipV="1">
            <a:off x="4484688" y="3422650"/>
            <a:ext cx="52387" cy="1198563"/>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Oval 28"/>
          <p:cNvSpPr>
            <a:spLocks noChangeArrowheads="1"/>
          </p:cNvSpPr>
          <p:nvPr/>
        </p:nvSpPr>
        <p:spPr bwMode="auto">
          <a:xfrm>
            <a:off x="6369050" y="2005013"/>
            <a:ext cx="125413" cy="134937"/>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grpSp>
        <p:nvGrpSpPr>
          <p:cNvPr id="52" name="Group 29"/>
          <p:cNvGrpSpPr/>
          <p:nvPr/>
        </p:nvGrpSpPr>
        <p:grpSpPr bwMode="auto">
          <a:xfrm>
            <a:off x="4492625" y="2252663"/>
            <a:ext cx="3049588" cy="933450"/>
            <a:chOff x="1870" y="1419"/>
            <a:chExt cx="1921" cy="588"/>
          </a:xfrm>
        </p:grpSpPr>
        <p:grpSp>
          <p:nvGrpSpPr>
            <p:cNvPr id="53" name="Group 30"/>
            <p:cNvGrpSpPr/>
            <p:nvPr/>
          </p:nvGrpSpPr>
          <p:grpSpPr bwMode="auto">
            <a:xfrm>
              <a:off x="1870" y="1419"/>
              <a:ext cx="1921" cy="588"/>
              <a:chOff x="1870" y="1419"/>
              <a:chExt cx="1921" cy="588"/>
            </a:xfrm>
          </p:grpSpPr>
          <p:sp>
            <p:nvSpPr>
              <p:cNvPr id="55" name="Line 31"/>
              <p:cNvSpPr>
                <a:spLocks noChangeShapeType="1"/>
              </p:cNvSpPr>
              <p:nvPr/>
            </p:nvSpPr>
            <p:spPr bwMode="auto">
              <a:xfrm flipV="1">
                <a:off x="1941" y="1813"/>
                <a:ext cx="1850" cy="194"/>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AutoShape 32"/>
              <p:cNvSpPr>
                <a:spLocks noChangeArrowheads="1"/>
              </p:cNvSpPr>
              <p:nvPr/>
            </p:nvSpPr>
            <p:spPr bwMode="auto">
              <a:xfrm>
                <a:off x="1870" y="1419"/>
                <a:ext cx="691" cy="384"/>
              </a:xfrm>
              <a:prstGeom prst="wedgeRoundRectCallout">
                <a:avLst>
                  <a:gd name="adj1" fmla="val 17440"/>
                  <a:gd name="adj2" fmla="val 87759"/>
                  <a:gd name="adj3" fmla="val 16667"/>
                </a:avLst>
              </a:prstGeom>
              <a:solidFill>
                <a:schemeClr val="bg1"/>
              </a:solidFill>
              <a:ln w="9525">
                <a:solidFill>
                  <a:schemeClr val="tx1"/>
                </a:solidFill>
                <a:miter lim="800000"/>
              </a:ln>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Char char="r"/>
                </a:pPr>
                <a:endParaRPr lang="zh-CN" altLang="zh-CN" sz="2400">
                  <a:solidFill>
                    <a:srgbClr val="000000"/>
                  </a:solidFill>
                  <a:cs typeface="Arial" panose="020B0604020202020204" pitchFamily="34" charset="0"/>
                </a:endParaRPr>
              </a:p>
            </p:txBody>
          </p:sp>
        </p:grpSp>
        <p:sp>
          <p:nvSpPr>
            <p:cNvPr id="54" name="Text Box 33"/>
            <p:cNvSpPr txBox="1">
              <a:spLocks noChangeArrowheads="1"/>
            </p:cNvSpPr>
            <p:nvPr/>
          </p:nvSpPr>
          <p:spPr bwMode="auto">
            <a:xfrm>
              <a:off x="1908" y="1431"/>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CC0000"/>
                  </a:solidFill>
                  <a:cs typeface="Arial" panose="020B0604020202020204" pitchFamily="34" charset="0"/>
                </a:rPr>
                <a:t>I am</a:t>
              </a:r>
              <a:endParaRPr lang="en-US" altLang="zh-CN" sz="2400">
                <a:solidFill>
                  <a:srgbClr val="CC0000"/>
                </a:solidFill>
                <a:cs typeface="Arial" panose="020B0604020202020204" pitchFamily="34" charset="0"/>
              </a:endParaRPr>
            </a:p>
          </p:txBody>
        </p:sp>
      </p:grpSp>
      <p:sp>
        <p:nvSpPr>
          <p:cNvPr id="57" name="Text Box 34"/>
          <p:cNvSpPr txBox="1">
            <a:spLocks noChangeArrowheads="1"/>
          </p:cNvSpPr>
          <p:nvPr/>
        </p:nvSpPr>
        <p:spPr bwMode="auto">
          <a:xfrm>
            <a:off x="704850" y="1477963"/>
            <a:ext cx="357028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375"/>
              </a:lnSpc>
              <a:buClr>
                <a:srgbClr val="3333CC"/>
              </a:buClr>
              <a:buSzPct val="85000"/>
              <a:buFont typeface="Wingdings" panose="05000000000000000000" pitchFamily="2" charset="2"/>
              <a:buNone/>
            </a:pPr>
            <a:r>
              <a:rPr lang="zh-CN" altLang="en-US" sz="2400" dirty="0"/>
              <a:t>当有</a:t>
            </a:r>
            <a:r>
              <a:rPr lang="en-US" altLang="zh-CN" sz="2400" dirty="0"/>
              <a:t>N</a:t>
            </a:r>
            <a:r>
              <a:rPr lang="zh-CN" altLang="en-US" sz="2400" dirty="0"/>
              <a:t>个对等方时，为找</a:t>
            </a:r>
            <a:endParaRPr lang="en-US" altLang="zh-CN" sz="2400" dirty="0"/>
          </a:p>
          <a:p>
            <a:pPr eaLnBrk="1" hangingPunct="1">
              <a:lnSpc>
                <a:spcPts val="2375"/>
              </a:lnSpc>
              <a:buClr>
                <a:srgbClr val="3333CC"/>
              </a:buClr>
              <a:buSzPct val="85000"/>
              <a:buFont typeface="Wingdings" panose="05000000000000000000" pitchFamily="2" charset="2"/>
              <a:buNone/>
            </a:pPr>
            <a:r>
              <a:rPr lang="zh-CN" altLang="en-US" sz="2400" dirty="0"/>
              <a:t>到负责的键，发送消息数</a:t>
            </a:r>
            <a:endParaRPr lang="en-US" altLang="zh-CN" sz="2400" dirty="0"/>
          </a:p>
          <a:p>
            <a:pPr eaLnBrk="1" hangingPunct="1">
              <a:lnSpc>
                <a:spcPts val="2375"/>
              </a:lnSpc>
              <a:buClr>
                <a:srgbClr val="3333CC"/>
              </a:buClr>
              <a:buSzPct val="85000"/>
              <a:buFont typeface="Wingdings" panose="05000000000000000000" pitchFamily="2" charset="2"/>
              <a:buNone/>
            </a:pPr>
            <a:r>
              <a:rPr lang="zh-CN" altLang="en-US" sz="2400" dirty="0"/>
              <a:t>量的负责度是</a:t>
            </a:r>
            <a:r>
              <a:rPr lang="en-US" altLang="zh-CN" sz="2400" i="1" dirty="0"/>
              <a:t>O(N) </a:t>
            </a:r>
            <a:endParaRPr lang="en-US" altLang="zh-CN" sz="2400" dirty="0"/>
          </a:p>
        </p:txBody>
      </p:sp>
      <p:sp>
        <p:nvSpPr>
          <p:cNvPr id="58" name="Text Box 36"/>
          <p:cNvSpPr txBox="1">
            <a:spLocks noChangeArrowheads="1"/>
          </p:cNvSpPr>
          <p:nvPr/>
        </p:nvSpPr>
        <p:spPr bwMode="auto">
          <a:xfrm>
            <a:off x="7467600" y="34290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59" name="Text Box 37"/>
          <p:cNvSpPr txBox="1">
            <a:spLocks noChangeArrowheads="1"/>
          </p:cNvSpPr>
          <p:nvPr/>
        </p:nvSpPr>
        <p:spPr bwMode="auto">
          <a:xfrm>
            <a:off x="7467600" y="4343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60" name="Text Box 38"/>
          <p:cNvSpPr txBox="1">
            <a:spLocks noChangeArrowheads="1"/>
          </p:cNvSpPr>
          <p:nvPr/>
        </p:nvSpPr>
        <p:spPr bwMode="auto">
          <a:xfrm>
            <a:off x="6705600" y="5105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61" name="Text Box 39"/>
          <p:cNvSpPr txBox="1">
            <a:spLocks noChangeArrowheads="1"/>
          </p:cNvSpPr>
          <p:nvPr/>
        </p:nvSpPr>
        <p:spPr bwMode="auto">
          <a:xfrm>
            <a:off x="5638800" y="54102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62" name="Text Box 40"/>
          <p:cNvSpPr txBox="1">
            <a:spLocks noChangeArrowheads="1"/>
          </p:cNvSpPr>
          <p:nvPr/>
        </p:nvSpPr>
        <p:spPr bwMode="auto">
          <a:xfrm>
            <a:off x="4876800" y="49530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63" name="Text Box 41"/>
          <p:cNvSpPr txBox="1">
            <a:spLocks noChangeArrowheads="1"/>
          </p:cNvSpPr>
          <p:nvPr/>
        </p:nvSpPr>
        <p:spPr bwMode="auto">
          <a:xfrm>
            <a:off x="4495800" y="3962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rPr>
              <a:t>1110</a:t>
            </a:r>
            <a:endParaRPr lang="en-US" altLang="zh-CN" sz="1200">
              <a:solidFill>
                <a:srgbClr val="3333CC"/>
              </a:solidFill>
              <a:latin typeface="Comic Sans MS" panose="030F0702030302020204" pitchFamily="66" charset="0"/>
              <a:ea typeface="宋体" panose="02010600030101010101" pitchFamily="2" charset="-122"/>
              <a:cs typeface="Arial" panose="020B0604020202020204" pitchFamily="34" charset="0"/>
            </a:endParaRPr>
          </a:p>
        </p:txBody>
      </p:sp>
      <p:sp>
        <p:nvSpPr>
          <p:cNvPr id="64" name="Text Box 42"/>
          <p:cNvSpPr txBox="1">
            <a:spLocks noChangeArrowheads="1"/>
          </p:cNvSpPr>
          <p:nvPr/>
        </p:nvSpPr>
        <p:spPr bwMode="auto">
          <a:xfrm>
            <a:off x="1123950" y="4979988"/>
            <a:ext cx="2338388" cy="830262"/>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zh-CN" altLang="en-US" sz="2400" dirty="0">
                <a:solidFill>
                  <a:schemeClr val="accent2"/>
                </a:solidFill>
                <a:cs typeface="Arial" panose="020B0604020202020204" pitchFamily="34" charset="0"/>
              </a:rPr>
              <a:t>将最临近定义为</a:t>
            </a:r>
            <a:br>
              <a:rPr lang="en-US" altLang="zh-CN" sz="2400" dirty="0">
                <a:solidFill>
                  <a:schemeClr val="accent2"/>
                </a:solidFill>
                <a:cs typeface="Arial" panose="020B0604020202020204" pitchFamily="34" charset="0"/>
              </a:rPr>
            </a:br>
            <a:r>
              <a:rPr lang="zh-CN" altLang="en-US" sz="2400" dirty="0">
                <a:solidFill>
                  <a:schemeClr val="accent2"/>
                </a:solidFill>
                <a:cs typeface="Arial" panose="020B0604020202020204" pitchFamily="34" charset="0"/>
              </a:rPr>
              <a:t>最近的后继者</a:t>
            </a:r>
            <a:endParaRPr lang="en-US" altLang="zh-CN" sz="2400" dirty="0">
              <a:solidFill>
                <a:schemeClr val="accent2"/>
              </a:solidFill>
              <a:cs typeface="Arial" panose="020B0604020202020204" pitchFamily="34" charset="0"/>
            </a:endParaRPr>
          </a:p>
        </p:txBody>
      </p:sp>
      <p:sp>
        <p:nvSpPr>
          <p:cNvPr id="6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par>
                                <p:cTn id="18" presetID="3" presetClass="entr" presetSubtype="1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linds(horizontal)">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linds(horizontal)">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par>
                                <p:cTn id="32" presetID="3" presetClass="entr" presetSubtype="1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linds(horizontal)">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3" presetClass="entr" presetSubtype="1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blinds(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par>
                                <p:cTn id="46" presetID="3" presetClass="entr" presetSubtype="1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blinds(horizontal)">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fill="hold"/>
                                        <p:tgtEl>
                                          <p:spTgt spid="66"/>
                                        </p:tgtEl>
                                        <p:attrNameLst>
                                          <p:attrName>ppt_x</p:attrName>
                                        </p:attrNameLst>
                                      </p:cBhvr>
                                      <p:tavLst>
                                        <p:tav tm="0">
                                          <p:val>
                                            <p:strVal val="0-#ppt_w/2"/>
                                          </p:val>
                                        </p:tav>
                                        <p:tav tm="100000">
                                          <p:val>
                                            <p:strVal val="#ppt_x"/>
                                          </p:val>
                                        </p:tav>
                                      </p:tavLst>
                                    </p:anim>
                                    <p:anim calcmode="lin" valueType="num">
                                      <p:cBhvr additive="base">
                                        <p:cTn id="62"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63"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074863"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 name="组合 2"/>
          <p:cNvGrpSpPr/>
          <p:nvPr/>
        </p:nvGrpSpPr>
        <p:grpSpPr>
          <a:xfrm>
            <a:off x="951646" y="1648481"/>
            <a:ext cx="4333875" cy="4686300"/>
            <a:chOff x="951646" y="1648481"/>
            <a:chExt cx="4333875" cy="4686300"/>
          </a:xfrm>
        </p:grpSpPr>
        <p:sp>
          <p:nvSpPr>
            <p:cNvPr id="2" name="圆角矩形 1"/>
            <p:cNvSpPr/>
            <p:nvPr/>
          </p:nvSpPr>
          <p:spPr>
            <a:xfrm>
              <a:off x="951646" y="1648481"/>
              <a:ext cx="4333875" cy="46863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939" name="Rectangle 3"/>
            <p:cNvSpPr>
              <a:spLocks noChangeArrowheads="1"/>
            </p:cNvSpPr>
            <p:nvPr/>
          </p:nvSpPr>
          <p:spPr bwMode="auto">
            <a:xfrm>
              <a:off x="1297721" y="2466975"/>
              <a:ext cx="3641724"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为了一个进程能接收报文，它需要一个标识</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主机有唯一的</a:t>
              </a:r>
              <a:r>
                <a:rPr lang="en-US" altLang="zh-CN" sz="2000" dirty="0">
                  <a:solidFill>
                    <a:schemeClr val="bg1"/>
                  </a:solidFill>
                  <a:latin typeface="+mn-lt"/>
                  <a:ea typeface="+mn-ea"/>
                  <a:cs typeface="+mn-ea"/>
                  <a:sym typeface="+mn-lt"/>
                </a:rPr>
                <a:t>32</a:t>
              </a:r>
              <a:r>
                <a:rPr lang="zh-CN" altLang="en-US" sz="2000" dirty="0">
                  <a:solidFill>
                    <a:schemeClr val="bg1"/>
                  </a:solidFill>
                  <a:latin typeface="+mn-lt"/>
                  <a:ea typeface="+mn-ea"/>
                  <a:cs typeface="+mn-ea"/>
                  <a:sym typeface="+mn-lt"/>
                </a:rPr>
                <a:t>位</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b="1" dirty="0">
                  <a:latin typeface="+mn-lt"/>
                  <a:ea typeface="+mn-ea"/>
                  <a:cs typeface="+mn-ea"/>
                  <a:sym typeface="+mn-lt"/>
                </a:rPr>
                <a:t>问：</a:t>
              </a:r>
              <a:r>
                <a:rPr lang="zh-CN" altLang="en-US" sz="2000" dirty="0">
                  <a:solidFill>
                    <a:schemeClr val="bg1"/>
                  </a:solidFill>
                  <a:latin typeface="+mn-lt"/>
                  <a:ea typeface="+mn-ea"/>
                  <a:cs typeface="+mn-ea"/>
                  <a:sym typeface="+mn-lt"/>
                </a:rPr>
                <a:t>主机的</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地址足够标识进程吗？</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b="1" dirty="0">
                  <a:latin typeface="+mn-lt"/>
                  <a:ea typeface="+mn-ea"/>
                  <a:cs typeface="+mn-ea"/>
                  <a:sym typeface="+mn-lt"/>
                </a:rPr>
                <a:t>答：</a:t>
              </a:r>
              <a:r>
                <a:rPr lang="zh-CN" altLang="en-US" sz="2000" dirty="0">
                  <a:solidFill>
                    <a:schemeClr val="bg1"/>
                  </a:solidFill>
                  <a:latin typeface="+mn-lt"/>
                  <a:ea typeface="+mn-ea"/>
                  <a:cs typeface="+mn-ea"/>
                  <a:sym typeface="+mn-lt"/>
                </a:rPr>
                <a:t>不能。因为一台主机上能够运行许多进程。</a:t>
              </a:r>
              <a:endParaRPr lang="zh-CN" altLang="en-US" sz="2000" dirty="0">
                <a:solidFill>
                  <a:schemeClr val="bg1"/>
                </a:solidFill>
                <a:latin typeface="+mn-lt"/>
                <a:ea typeface="+mn-ea"/>
                <a:cs typeface="+mn-ea"/>
                <a:sym typeface="+mn-lt"/>
              </a:endParaRPr>
            </a:p>
          </p:txBody>
        </p:sp>
      </p:grpSp>
      <p:grpSp>
        <p:nvGrpSpPr>
          <p:cNvPr id="4" name="组合 3"/>
          <p:cNvGrpSpPr/>
          <p:nvPr/>
        </p:nvGrpSpPr>
        <p:grpSpPr>
          <a:xfrm>
            <a:off x="6685696" y="1648481"/>
            <a:ext cx="4333875" cy="4686300"/>
            <a:chOff x="6685696" y="1648481"/>
            <a:chExt cx="4333875" cy="4686300"/>
          </a:xfrm>
        </p:grpSpPr>
        <p:sp>
          <p:nvSpPr>
            <p:cNvPr id="8" name="圆角矩形 7"/>
            <p:cNvSpPr/>
            <p:nvPr/>
          </p:nvSpPr>
          <p:spPr>
            <a:xfrm>
              <a:off x="6685696" y="1648481"/>
              <a:ext cx="4333875" cy="46863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940" name="Rectangle 4"/>
            <p:cNvSpPr>
              <a:spLocks noChangeArrowheads="1"/>
            </p:cNvSpPr>
            <p:nvPr/>
          </p:nvSpPr>
          <p:spPr bwMode="auto">
            <a:xfrm>
              <a:off x="6937314" y="2466975"/>
              <a:ext cx="3830637"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主机上的进程标识包括</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地址和</a:t>
              </a:r>
              <a:r>
                <a:rPr lang="zh-CN" altLang="en-US" sz="2000" b="1" dirty="0">
                  <a:latin typeface="+mn-lt"/>
                  <a:ea typeface="+mn-ea"/>
                  <a:cs typeface="+mn-ea"/>
                  <a:sym typeface="+mn-lt"/>
                </a:rPr>
                <a:t>端口号</a:t>
              </a:r>
              <a:endParaRPr lang="zh-CN" altLang="en-US" sz="2000" b="1" dirty="0">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常用应用程序的端口号：</a:t>
              </a:r>
              <a:endParaRPr lang="zh-CN" altLang="en-US" sz="2000" dirty="0">
                <a:solidFill>
                  <a:schemeClr val="bg1"/>
                </a:solidFill>
                <a:latin typeface="+mn-lt"/>
                <a:ea typeface="+mn-ea"/>
                <a:cs typeface="+mn-ea"/>
                <a:sym typeface="+mn-lt"/>
              </a:endParaRPr>
            </a:p>
            <a:p>
              <a:pPr lvl="1" eaLnBrk="1" hangingPunct="1">
                <a:lnSpc>
                  <a:spcPct val="15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Web</a:t>
              </a:r>
              <a:r>
                <a:rPr lang="zh-CN" altLang="en-US" sz="1800" dirty="0">
                  <a:solidFill>
                    <a:schemeClr val="bg1"/>
                  </a:solidFill>
                  <a:latin typeface="+mn-lt"/>
                  <a:ea typeface="+mn-ea"/>
                  <a:cs typeface="+mn-ea"/>
                  <a:sym typeface="+mn-lt"/>
                </a:rPr>
                <a:t>服务：</a:t>
              </a:r>
              <a:r>
                <a:rPr lang="en-US" altLang="zh-CN" sz="1800" dirty="0">
                  <a:solidFill>
                    <a:schemeClr val="bg1"/>
                  </a:solidFill>
                  <a:latin typeface="+mn-lt"/>
                  <a:ea typeface="+mn-ea"/>
                  <a:cs typeface="+mn-ea"/>
                  <a:sym typeface="+mn-lt"/>
                </a:rPr>
                <a:t>80</a:t>
              </a:r>
              <a:endParaRPr lang="en-US" altLang="zh-CN" sz="1800" dirty="0">
                <a:solidFill>
                  <a:schemeClr val="bg1"/>
                </a:solidFill>
                <a:latin typeface="+mn-lt"/>
                <a:ea typeface="+mn-ea"/>
                <a:cs typeface="+mn-ea"/>
                <a:sym typeface="+mn-lt"/>
              </a:endParaRPr>
            </a:p>
            <a:p>
              <a:pPr lvl="1" eaLnBrk="1" hangingPunct="1">
                <a:lnSpc>
                  <a:spcPct val="15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邮件服务：</a:t>
              </a:r>
              <a:r>
                <a:rPr lang="en-US" altLang="zh-CN" sz="1800" dirty="0">
                  <a:solidFill>
                    <a:schemeClr val="bg1"/>
                  </a:solidFill>
                  <a:latin typeface="+mn-lt"/>
                  <a:ea typeface="+mn-ea"/>
                  <a:cs typeface="+mn-ea"/>
                  <a:sym typeface="+mn-lt"/>
                </a:rPr>
                <a:t>25	</a:t>
              </a:r>
              <a:endParaRPr lang="en-US" altLang="zh-CN" sz="18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将在第三章详细分析端口号</a:t>
              </a:r>
              <a:endParaRPr lang="zh-CN" altLang="en-US" sz="2000" dirty="0">
                <a:solidFill>
                  <a:schemeClr val="bg1"/>
                </a:solidFill>
                <a:latin typeface="+mn-lt"/>
                <a:ea typeface="+mn-ea"/>
                <a:cs typeface="+mn-ea"/>
                <a:sym typeface="+mn-lt"/>
              </a:endParaRPr>
            </a:p>
          </p:txBody>
        </p:sp>
      </p:grpSp>
      <p:sp>
        <p:nvSpPr>
          <p:cNvPr id="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6" name="矩形 5"/>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进程寻址</a:t>
            </a:r>
            <a:endParaRPr lang="zh-CN" altLang="en-US" sz="3600" b="1" dirty="0">
              <a:solidFill>
                <a:schemeClr val="accent1"/>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634151" y="634581"/>
            <a:ext cx="5450774" cy="1143000"/>
          </a:xfrm>
        </p:spPr>
        <p:txBody>
          <a:bodyPr/>
          <a:lstStyle/>
          <a:p>
            <a:pPr>
              <a:defRPr/>
            </a:pPr>
            <a:r>
              <a:rPr lang="zh-CN" altLang="en-US" sz="3600" b="1" dirty="0">
                <a:solidFill>
                  <a:schemeClr val="accent1"/>
                </a:solidFill>
                <a:latin typeface="+mn-lt"/>
                <a:ea typeface="+mn-ea"/>
                <a:cs typeface="+mn-ea"/>
              </a:rPr>
              <a:t>带捷径的环形</a:t>
            </a:r>
            <a:r>
              <a:rPr lang="en-US" altLang="zh-CN" sz="3600" b="1" dirty="0">
                <a:solidFill>
                  <a:schemeClr val="accent1"/>
                </a:solidFill>
                <a:latin typeface="+mn-lt"/>
                <a:ea typeface="+mn-ea"/>
                <a:cs typeface="+mn-ea"/>
              </a:rPr>
              <a:t>DHT</a:t>
            </a:r>
            <a:endParaRPr lang="en-US" altLang="zh-CN" sz="3600" b="1" dirty="0">
              <a:solidFill>
                <a:schemeClr val="accent1"/>
              </a:solidFill>
              <a:latin typeface="+mn-lt"/>
              <a:ea typeface="+mn-ea"/>
              <a:cs typeface="+mn-ea"/>
            </a:endParaRPr>
          </a:p>
        </p:txBody>
      </p:sp>
      <p:grpSp>
        <p:nvGrpSpPr>
          <p:cNvPr id="65" name="Group 66"/>
          <p:cNvGrpSpPr/>
          <p:nvPr/>
        </p:nvGrpSpPr>
        <p:grpSpPr bwMode="auto">
          <a:xfrm>
            <a:off x="3598223" y="1302061"/>
            <a:ext cx="3767138" cy="3662362"/>
            <a:chOff x="4833190" y="1676400"/>
            <a:chExt cx="3768729" cy="3662018"/>
          </a:xfrm>
        </p:grpSpPr>
        <p:grpSp>
          <p:nvGrpSpPr>
            <p:cNvPr id="66" name="Group 43"/>
            <p:cNvGrpSpPr/>
            <p:nvPr/>
          </p:nvGrpSpPr>
          <p:grpSpPr bwMode="auto">
            <a:xfrm>
              <a:off x="4833190" y="1676400"/>
              <a:ext cx="3768729" cy="3662018"/>
              <a:chOff x="946990" y="1676400"/>
              <a:chExt cx="3768729" cy="3662018"/>
            </a:xfrm>
          </p:grpSpPr>
          <p:sp>
            <p:nvSpPr>
              <p:cNvPr id="75"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76"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77"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78"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79"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0"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1"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2" name="Oval 10"/>
              <p:cNvSpPr>
                <a:spLocks noChangeArrowheads="1"/>
              </p:cNvSpPr>
              <p:nvPr/>
            </p:nvSpPr>
            <p:spPr bwMode="auto">
              <a:xfrm>
                <a:off x="1376443" y="2050438"/>
                <a:ext cx="2927496" cy="2793396"/>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3" name="Text Box 11"/>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4" name="Rectangle 12"/>
              <p:cNvSpPr>
                <a:spLocks noChangeArrowheads="1"/>
              </p:cNvSpPr>
              <p:nvPr/>
            </p:nvSpPr>
            <p:spPr bwMode="auto">
              <a:xfrm>
                <a:off x="4022305" y="22860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3</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5" name="Rectangle 13"/>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4</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6" name="Rectangle 14"/>
              <p:cNvSpPr>
                <a:spLocks noChangeArrowheads="1"/>
              </p:cNvSpPr>
              <p:nvPr/>
            </p:nvSpPr>
            <p:spPr bwMode="auto">
              <a:xfrm>
                <a:off x="4114799"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7" name="Rectangle 15"/>
              <p:cNvSpPr>
                <a:spLocks noChangeArrowheads="1"/>
              </p:cNvSpPr>
              <p:nvPr/>
            </p:nvSpPr>
            <p:spPr bwMode="auto">
              <a:xfrm>
                <a:off x="2743199"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8</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8" name="Rectangle 16"/>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89" name="Rectangle 17"/>
              <p:cNvSpPr>
                <a:spLocks noChangeArrowheads="1"/>
              </p:cNvSpPr>
              <p:nvPr/>
            </p:nvSpPr>
            <p:spPr bwMode="auto">
              <a:xfrm>
                <a:off x="982933"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12</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90" name="Rectangle 18"/>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91"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grpSp>
        <p:cxnSp>
          <p:nvCxnSpPr>
            <p:cNvPr id="67" name="Straight Arrow Connector 66"/>
            <p:cNvCxnSpPr>
              <a:endCxn id="81" idx="7"/>
            </p:cNvCxnSpPr>
            <p:nvPr/>
          </p:nvCxnSpPr>
          <p:spPr>
            <a:xfrm rot="10800000" flipV="1">
              <a:off x="5959203" y="3505028"/>
              <a:ext cx="2255202" cy="10571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0" idx="1"/>
              <a:endCxn id="77" idx="6"/>
            </p:cNvCxnSpPr>
            <p:nvPr/>
          </p:nvCxnSpPr>
          <p:spPr>
            <a:xfrm rot="16200000" flipV="1">
              <a:off x="6583400" y="2885326"/>
              <a:ext cx="179371" cy="24632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5" idx="0"/>
            </p:cNvCxnSpPr>
            <p:nvPr/>
          </p:nvCxnSpPr>
          <p:spPr>
            <a:xfrm rot="16200000" flipV="1">
              <a:off x="5159235" y="3222139"/>
              <a:ext cx="1820691" cy="13197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flipH="1" flipV="1">
              <a:off x="5160986" y="2839700"/>
              <a:ext cx="2452457" cy="8877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7" idx="7"/>
            </p:cNvCxnSpPr>
            <p:nvPr/>
          </p:nvCxnSpPr>
          <p:spPr>
            <a:xfrm rot="5400000" flipH="1" flipV="1">
              <a:off x="6013543" y="2080529"/>
              <a:ext cx="1325437" cy="24981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82" idx="6"/>
            </p:cNvCxnSpPr>
            <p:nvPr/>
          </p:nvCxnSpPr>
          <p:spPr>
            <a:xfrm>
              <a:off x="5409696" y="2939931"/>
              <a:ext cx="2780886" cy="5079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91" idx="5"/>
            </p:cNvCxnSpPr>
            <p:nvPr/>
          </p:nvCxnSpPr>
          <p:spPr>
            <a:xfrm rot="16200000" flipH="1">
              <a:off x="6355993" y="2621398"/>
              <a:ext cx="2095303" cy="10434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6292487" y="3156296"/>
              <a:ext cx="2177845" cy="11990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a:off x="5203186" y="2864161"/>
            <a:ext cx="2133600" cy="1143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V="1">
            <a:off x="3793486" y="2978461"/>
            <a:ext cx="1828800" cy="1219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94" name="Group 19"/>
          <p:cNvGrpSpPr/>
          <p:nvPr/>
        </p:nvGrpSpPr>
        <p:grpSpPr bwMode="auto">
          <a:xfrm>
            <a:off x="7384411" y="1116323"/>
            <a:ext cx="2733675" cy="1095375"/>
            <a:chOff x="4311" y="1273"/>
            <a:chExt cx="810" cy="776"/>
          </a:xfrm>
        </p:grpSpPr>
        <p:sp>
          <p:nvSpPr>
            <p:cNvPr id="95" name="AutoShape 20"/>
            <p:cNvSpPr>
              <a:spLocks noChangeArrowheads="1"/>
            </p:cNvSpPr>
            <p:nvPr/>
          </p:nvSpPr>
          <p:spPr bwMode="auto">
            <a:xfrm>
              <a:off x="4311" y="1273"/>
              <a:ext cx="752" cy="776"/>
            </a:xfrm>
            <a:prstGeom prst="wedgeRoundRectCallout">
              <a:avLst>
                <a:gd name="adj1" fmla="val -59593"/>
                <a:gd name="adj2" fmla="val 68556"/>
                <a:gd name="adj3" fmla="val 1666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Char char="r"/>
              </a:pPr>
              <a:endParaRPr lang="zh-CN" altLang="zh-CN" sz="2400">
                <a:solidFill>
                  <a:srgbClr val="000000"/>
                </a:solidFill>
              </a:endParaRPr>
            </a:p>
          </p:txBody>
        </p:sp>
        <p:sp>
          <p:nvSpPr>
            <p:cNvPr id="96" name="Text Box 21"/>
            <p:cNvSpPr txBox="1">
              <a:spLocks noChangeArrowheads="1"/>
            </p:cNvSpPr>
            <p:nvPr/>
          </p:nvSpPr>
          <p:spPr bwMode="auto">
            <a:xfrm>
              <a:off x="4344" y="1326"/>
              <a:ext cx="777"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000"/>
                </a:lnSpc>
                <a:buClr>
                  <a:srgbClr val="3333CC"/>
                </a:buClr>
                <a:buSzPct val="85000"/>
                <a:buFont typeface="Wingdings" panose="05000000000000000000" pitchFamily="2" charset="2"/>
                <a:buNone/>
              </a:pPr>
              <a:r>
                <a:rPr lang="en-US" altLang="zh-CN" sz="2400" dirty="0">
                  <a:solidFill>
                    <a:srgbClr val="CC0000"/>
                  </a:solidFill>
                  <a:cs typeface="Arial" panose="020B0604020202020204" pitchFamily="34" charset="0"/>
                </a:rPr>
                <a:t>Who</a:t>
              </a:r>
              <a:r>
                <a:rPr lang="ja-JP" altLang="en-US" sz="2400">
                  <a:solidFill>
                    <a:srgbClr val="CC0000"/>
                  </a:solidFill>
                  <a:cs typeface="Arial" panose="020B0604020202020204" pitchFamily="34" charset="0"/>
                </a:rPr>
                <a:t>’</a:t>
              </a:r>
              <a:r>
                <a:rPr lang="en-US" altLang="ja-JP" sz="2400" dirty="0">
                  <a:solidFill>
                    <a:srgbClr val="CC0000"/>
                  </a:solidFill>
                  <a:cs typeface="Arial" panose="020B0604020202020204" pitchFamily="34" charset="0"/>
                </a:rPr>
                <a:t>s responsible </a:t>
              </a:r>
              <a:endParaRPr lang="en-US" altLang="ja-JP" sz="2400" dirty="0">
                <a:solidFill>
                  <a:srgbClr val="CC0000"/>
                </a:solidFill>
                <a:cs typeface="Arial" panose="020B0604020202020204" pitchFamily="34" charset="0"/>
              </a:endParaRPr>
            </a:p>
            <a:p>
              <a:pPr eaLnBrk="1" hangingPunct="1">
                <a:lnSpc>
                  <a:spcPts val="2000"/>
                </a:lnSpc>
                <a:buClr>
                  <a:srgbClr val="3333CC"/>
                </a:buClr>
                <a:buSzPct val="85000"/>
                <a:buFont typeface="Wingdings" panose="05000000000000000000" pitchFamily="2" charset="2"/>
                <a:buNone/>
              </a:pPr>
              <a:r>
                <a:rPr lang="en-US" altLang="zh-CN" sz="2400" dirty="0">
                  <a:solidFill>
                    <a:srgbClr val="CC0000"/>
                  </a:solidFill>
                  <a:cs typeface="Arial" panose="020B0604020202020204" pitchFamily="34" charset="0"/>
                </a:rPr>
                <a:t>for key 1110? </a:t>
              </a:r>
              <a:endParaRPr lang="en-US" altLang="zh-CN" sz="2400" dirty="0">
                <a:solidFill>
                  <a:srgbClr val="CC0000"/>
                </a:solidFill>
                <a:cs typeface="Arial" panose="020B0604020202020204" pitchFamily="34" charset="0"/>
              </a:endParaRPr>
            </a:p>
          </p:txBody>
        </p:sp>
      </p:grpSp>
      <p:sp>
        <p:nvSpPr>
          <p:cNvPr id="98" name="Content Placeholder 37"/>
          <p:cNvSpPr>
            <a:spLocks noGrp="1" noChangeArrowheads="1"/>
          </p:cNvSpPr>
          <p:nvPr>
            <p:ph idx="1"/>
          </p:nvPr>
        </p:nvSpPr>
        <p:spPr>
          <a:xfrm>
            <a:off x="1060450" y="5135563"/>
            <a:ext cx="11430000" cy="1676400"/>
          </a:xfrm>
        </p:spPr>
        <p:txBody>
          <a:bodyPr/>
          <a:lstStyle/>
          <a:p>
            <a:pPr>
              <a:lnSpc>
                <a:spcPct val="80000"/>
              </a:lnSpc>
            </a:pPr>
            <a:r>
              <a:rPr lang="zh-CN" altLang="en-US" sz="2400" dirty="0"/>
              <a:t>每个对等方知晓直接前任、后继以及捷径方的</a:t>
            </a:r>
            <a:r>
              <a:rPr lang="en-US" altLang="zh-CN" sz="2400" dirty="0"/>
              <a:t>IP</a:t>
            </a:r>
            <a:endParaRPr lang="en-US" altLang="zh-CN" sz="2400" dirty="0"/>
          </a:p>
          <a:p>
            <a:pPr>
              <a:lnSpc>
                <a:spcPct val="80000"/>
              </a:lnSpc>
            </a:pPr>
            <a:r>
              <a:rPr lang="zh-CN" altLang="en-US" sz="2400" dirty="0"/>
              <a:t>本例中，将消息数从</a:t>
            </a:r>
            <a:r>
              <a:rPr lang="en-US" altLang="zh-CN" sz="2400" dirty="0"/>
              <a:t>6</a:t>
            </a:r>
            <a:r>
              <a:rPr lang="zh-CN" altLang="en-US" sz="2400" dirty="0"/>
              <a:t>减至</a:t>
            </a:r>
            <a:r>
              <a:rPr lang="en-US" altLang="zh-CN" sz="2400" dirty="0"/>
              <a:t>2</a:t>
            </a:r>
            <a:endParaRPr lang="en-US" altLang="zh-CN" sz="2400" dirty="0"/>
          </a:p>
          <a:p>
            <a:pPr>
              <a:lnSpc>
                <a:spcPct val="80000"/>
              </a:lnSpc>
            </a:pPr>
            <a:r>
              <a:rPr lang="en-US" altLang="zh-CN" sz="2400" dirty="0"/>
              <a:t>DHT</a:t>
            </a:r>
            <a:r>
              <a:rPr lang="zh-CN" altLang="en-US" sz="2400" dirty="0"/>
              <a:t>可以设计为每个对等方的邻居和每个请求的报文数均为</a:t>
            </a:r>
            <a:r>
              <a:rPr lang="en-US" altLang="zh-CN" sz="2400" i="1" dirty="0"/>
              <a:t>O(log N)</a:t>
            </a:r>
            <a:endParaRPr lang="en-US" altLang="zh-CN" sz="2400" dirty="0"/>
          </a:p>
        </p:txBody>
      </p:sp>
      <p:sp>
        <p:nvSpPr>
          <p:cNvPr id="99"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linds(horizontal)">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linds(horizont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blinds(horizontal)">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0-#ppt_w/2"/>
                                          </p:val>
                                        </p:tav>
                                        <p:tav tm="100000">
                                          <p:val>
                                            <p:strVal val="#ppt_x"/>
                                          </p:val>
                                        </p:tav>
                                      </p:tavLst>
                                    </p:anim>
                                    <p:anim calcmode="lin" valueType="num">
                                      <p:cBhvr additive="base">
                                        <p:cTn id="23"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267930" y="518968"/>
            <a:ext cx="5450774" cy="1143000"/>
          </a:xfrm>
        </p:spPr>
        <p:txBody>
          <a:bodyPr/>
          <a:lstStyle/>
          <a:p>
            <a:pPr>
              <a:defRPr/>
            </a:pPr>
            <a:r>
              <a:rPr lang="zh-CN" altLang="en-US" sz="3600" b="1" dirty="0">
                <a:solidFill>
                  <a:schemeClr val="accent1"/>
                </a:solidFill>
                <a:latin typeface="+mn-lt"/>
                <a:ea typeface="+mn-ea"/>
                <a:cs typeface="+mn-ea"/>
              </a:rPr>
              <a:t>对等方扰动</a:t>
            </a:r>
            <a:endParaRPr lang="en-US" altLang="zh-CN" sz="3600" b="1" dirty="0">
              <a:solidFill>
                <a:schemeClr val="accent1"/>
              </a:solidFill>
              <a:latin typeface="+mn-lt"/>
              <a:ea typeface="+mn-ea"/>
              <a:cs typeface="+mn-ea"/>
            </a:endParaRPr>
          </a:p>
        </p:txBody>
      </p:sp>
      <p:sp>
        <p:nvSpPr>
          <p:cNvPr id="45" name="Content Placeholder 68"/>
          <p:cNvSpPr>
            <a:spLocks noGrp="1" noChangeArrowheads="1"/>
          </p:cNvSpPr>
          <p:nvPr>
            <p:ph idx="1"/>
          </p:nvPr>
        </p:nvSpPr>
        <p:spPr>
          <a:xfrm>
            <a:off x="990600" y="4575175"/>
            <a:ext cx="11353800" cy="2133600"/>
          </a:xfrm>
        </p:spPr>
        <p:txBody>
          <a:bodyPr/>
          <a:lstStyle/>
          <a:p>
            <a:pPr marL="0" indent="0">
              <a:lnSpc>
                <a:spcPct val="90000"/>
              </a:lnSpc>
              <a:buFontTx/>
              <a:buNone/>
            </a:pPr>
            <a:r>
              <a:rPr lang="zh-CN" altLang="en-US" sz="2400" dirty="0">
                <a:solidFill>
                  <a:schemeClr val="accent2"/>
                </a:solidFill>
              </a:rPr>
              <a:t>例如：</a:t>
            </a:r>
            <a:r>
              <a:rPr lang="en-US" altLang="zh-CN" sz="2400" dirty="0">
                <a:solidFill>
                  <a:schemeClr val="accent2"/>
                </a:solidFill>
              </a:rPr>
              <a:t>peer 5</a:t>
            </a:r>
            <a:r>
              <a:rPr lang="zh-CN" altLang="en-US" sz="2400" dirty="0">
                <a:solidFill>
                  <a:schemeClr val="accent2"/>
                </a:solidFill>
              </a:rPr>
              <a:t>离开</a:t>
            </a:r>
            <a:endParaRPr lang="en-US" altLang="zh-CN" sz="2400" dirty="0">
              <a:solidFill>
                <a:schemeClr val="accent2"/>
              </a:solidFill>
            </a:endParaRPr>
          </a:p>
          <a:p>
            <a:pPr marL="0" indent="0">
              <a:lnSpc>
                <a:spcPct val="90000"/>
              </a:lnSpc>
            </a:pPr>
            <a:r>
              <a:rPr lang="en-US" altLang="zh-CN" sz="2400" dirty="0"/>
              <a:t>peer 4</a:t>
            </a:r>
            <a:r>
              <a:rPr lang="zh-CN" altLang="en-US" sz="2400" dirty="0"/>
              <a:t>检测到</a:t>
            </a:r>
            <a:r>
              <a:rPr lang="en-US" altLang="zh-CN" sz="2400" dirty="0"/>
              <a:t>5</a:t>
            </a:r>
            <a:r>
              <a:rPr lang="zh-CN" altLang="en-US" sz="2400" dirty="0"/>
              <a:t>的离开，将</a:t>
            </a:r>
            <a:r>
              <a:rPr lang="en-US" altLang="zh-CN" sz="2400" dirty="0"/>
              <a:t>8</a:t>
            </a:r>
            <a:r>
              <a:rPr lang="zh-CN" altLang="en-US" sz="2400" dirty="0"/>
              <a:t>当作其直接后继，并且问</a:t>
            </a:r>
            <a:r>
              <a:rPr lang="en-US" altLang="zh-CN" sz="2400" dirty="0"/>
              <a:t> 8</a:t>
            </a:r>
            <a:r>
              <a:rPr lang="zh-CN" altLang="en-US" sz="2400" dirty="0"/>
              <a:t>它的直接后继是谁（</a:t>
            </a:r>
            <a:r>
              <a:rPr lang="en-US" altLang="zh-CN" sz="2400" dirty="0"/>
              <a:t>10</a:t>
            </a:r>
            <a:r>
              <a:rPr lang="zh-CN" altLang="en-US" sz="2400" dirty="0"/>
              <a:t>），然后将</a:t>
            </a:r>
            <a:r>
              <a:rPr lang="en-US" altLang="zh-CN" sz="2400" dirty="0"/>
              <a:t>10</a:t>
            </a:r>
            <a:r>
              <a:rPr lang="zh-CN" altLang="en-US" sz="2400" dirty="0"/>
              <a:t>当作其第二后继。</a:t>
            </a:r>
            <a:endParaRPr lang="en-US" altLang="ja-JP" sz="2400" dirty="0"/>
          </a:p>
          <a:p>
            <a:pPr marL="0" indent="0">
              <a:lnSpc>
                <a:spcPct val="90000"/>
              </a:lnSpc>
            </a:pPr>
            <a:r>
              <a:rPr lang="zh-CN" altLang="en-US" sz="2400" dirty="0"/>
              <a:t>如果编号为</a:t>
            </a:r>
            <a:r>
              <a:rPr lang="en-US" altLang="zh-CN" sz="2400" dirty="0"/>
              <a:t>13</a:t>
            </a:r>
            <a:r>
              <a:rPr lang="zh-CN" altLang="en-US" sz="2400" dirty="0"/>
              <a:t>的</a:t>
            </a:r>
            <a:r>
              <a:rPr lang="en-US" altLang="zh-CN" sz="2400" dirty="0"/>
              <a:t>peer</a:t>
            </a:r>
            <a:r>
              <a:rPr lang="zh-CN" altLang="en-US" sz="2400" dirty="0"/>
              <a:t>要加入怎么办？</a:t>
            </a:r>
            <a:endParaRPr lang="en-US" altLang="zh-CN" sz="2400" dirty="0"/>
          </a:p>
        </p:txBody>
      </p:sp>
      <p:grpSp>
        <p:nvGrpSpPr>
          <p:cNvPr id="46" name="Group 42"/>
          <p:cNvGrpSpPr/>
          <p:nvPr/>
        </p:nvGrpSpPr>
        <p:grpSpPr bwMode="auto">
          <a:xfrm>
            <a:off x="1782763" y="814388"/>
            <a:ext cx="3767137" cy="3662362"/>
            <a:chOff x="946990" y="1676400"/>
            <a:chExt cx="3768729" cy="3662018"/>
          </a:xfrm>
        </p:grpSpPr>
        <p:sp>
          <p:nvSpPr>
            <p:cNvPr id="47"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48"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49"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0"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1"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2"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3"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4" name="Oval 10"/>
            <p:cNvSpPr>
              <a:spLocks noChangeArrowheads="1"/>
            </p:cNvSpPr>
            <p:nvPr/>
          </p:nvSpPr>
          <p:spPr bwMode="auto">
            <a:xfrm>
              <a:off x="1376443" y="2050438"/>
              <a:ext cx="2927496" cy="2793396"/>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5" name="Text Box 11"/>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6" name="Rectangle 12"/>
            <p:cNvSpPr>
              <a:spLocks noChangeArrowheads="1"/>
            </p:cNvSpPr>
            <p:nvPr/>
          </p:nvSpPr>
          <p:spPr bwMode="auto">
            <a:xfrm>
              <a:off x="4114800" y="25146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3</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7" name="Rectangle 13"/>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4</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8" name="Rectangle 14"/>
            <p:cNvSpPr>
              <a:spLocks noChangeArrowheads="1"/>
            </p:cNvSpPr>
            <p:nvPr/>
          </p:nvSpPr>
          <p:spPr bwMode="auto">
            <a:xfrm>
              <a:off x="4114800"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59" name="Rectangle 15"/>
            <p:cNvSpPr>
              <a:spLocks noChangeArrowheads="1"/>
            </p:cNvSpPr>
            <p:nvPr/>
          </p:nvSpPr>
          <p:spPr bwMode="auto">
            <a:xfrm>
              <a:off x="2743200"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8</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60" name="Rectangle 16"/>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10</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61" name="Rectangle 17"/>
            <p:cNvSpPr>
              <a:spLocks noChangeArrowheads="1"/>
            </p:cNvSpPr>
            <p:nvPr/>
          </p:nvSpPr>
          <p:spPr bwMode="auto">
            <a:xfrm>
              <a:off x="970952"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12</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62" name="Rectangle 18"/>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pPr>
              <a:r>
                <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rPr>
                <a:t>15</a:t>
              </a:r>
              <a:endParaRPr lang="en-US"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sp>
          <p:nvSpPr>
            <p:cNvPr id="63"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zh-CN" sz="2400">
                <a:solidFill>
                  <a:srgbClr val="000000"/>
                </a:solidFill>
                <a:latin typeface="Comic Sans MS" panose="030F0702030302020204" pitchFamily="66" charset="0"/>
                <a:ea typeface="宋体" panose="02010600030101010101" pitchFamily="2" charset="-122"/>
                <a:cs typeface="Arial" panose="020B0604020202020204" pitchFamily="34" charset="0"/>
              </a:endParaRPr>
            </a:p>
          </p:txBody>
        </p:sp>
      </p:grpSp>
      <p:cxnSp>
        <p:nvCxnSpPr>
          <p:cNvPr id="64" name="Straight Connector 63"/>
          <p:cNvCxnSpPr/>
          <p:nvPr/>
        </p:nvCxnSpPr>
        <p:spPr>
          <a:xfrm>
            <a:off x="3578225" y="1119188"/>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flipV="1">
            <a:off x="3654425" y="1195388"/>
            <a:ext cx="169863" cy="96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97425" y="3252788"/>
            <a:ext cx="228600" cy="1841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58" idx="0"/>
          </p:cNvCxnSpPr>
          <p:nvPr/>
        </p:nvCxnSpPr>
        <p:spPr>
          <a:xfrm rot="16200000" flipH="1" flipV="1">
            <a:off x="4814094" y="3159919"/>
            <a:ext cx="228600" cy="41433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01" name="TextBox 28"/>
          <p:cNvSpPr txBox="1">
            <a:spLocks noChangeArrowheads="1"/>
          </p:cNvSpPr>
          <p:nvPr/>
        </p:nvSpPr>
        <p:spPr bwMode="auto">
          <a:xfrm>
            <a:off x="5943600" y="1697038"/>
            <a:ext cx="5676900"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600"/>
              </a:lnSpc>
              <a:buClr>
                <a:srgbClr val="000099"/>
              </a:buClr>
              <a:buSzPct val="75000"/>
              <a:buFont typeface="Wingdings" panose="05000000000000000000" pitchFamily="2" charset="2"/>
              <a:buChar char="v"/>
            </a:pPr>
            <a:r>
              <a:rPr lang="zh-CN" altLang="en-US" sz="2400">
                <a:solidFill>
                  <a:srgbClr val="000000"/>
                </a:solidFill>
              </a:rPr>
              <a:t>对等方可能进入或者离去</a:t>
            </a:r>
            <a:endParaRPr lang="en-US" altLang="zh-CN" sz="2400">
              <a:solidFill>
                <a:srgbClr val="000000"/>
              </a:solidFill>
            </a:endParaRPr>
          </a:p>
          <a:p>
            <a:pPr eaLnBrk="1" hangingPunct="1">
              <a:lnSpc>
                <a:spcPts val="2600"/>
              </a:lnSpc>
              <a:buClr>
                <a:srgbClr val="000099"/>
              </a:buClr>
              <a:buSzPct val="75000"/>
              <a:buFont typeface="Wingdings" panose="05000000000000000000" pitchFamily="2" charset="2"/>
              <a:buChar char="v"/>
            </a:pPr>
            <a:r>
              <a:rPr lang="zh-CN" altLang="en-US" sz="2400">
                <a:solidFill>
                  <a:srgbClr val="000000"/>
                </a:solidFill>
              </a:rPr>
              <a:t>对等方需要知晓它后面两个后继的地址</a:t>
            </a:r>
            <a:r>
              <a:rPr lang="en-US" altLang="zh-CN" sz="2400">
                <a:solidFill>
                  <a:srgbClr val="000000"/>
                </a:solidFill>
              </a:rPr>
              <a:t> </a:t>
            </a:r>
            <a:endParaRPr lang="en-US" altLang="zh-CN" sz="2400">
              <a:solidFill>
                <a:srgbClr val="000000"/>
              </a:solidFill>
            </a:endParaRPr>
          </a:p>
          <a:p>
            <a:pPr eaLnBrk="1" hangingPunct="1">
              <a:lnSpc>
                <a:spcPts val="2600"/>
              </a:lnSpc>
              <a:buClr>
                <a:srgbClr val="000099"/>
              </a:buClr>
              <a:buSzPct val="75000"/>
              <a:buFont typeface="Wingdings" panose="05000000000000000000" pitchFamily="2" charset="2"/>
              <a:buChar char="v"/>
            </a:pPr>
            <a:r>
              <a:rPr lang="zh-CN" altLang="en-US" sz="2400">
                <a:solidFill>
                  <a:srgbClr val="000000"/>
                </a:solidFill>
              </a:rPr>
              <a:t>每个对等方周期性的</a:t>
            </a:r>
            <a:r>
              <a:rPr lang="en-US" altLang="zh-CN" sz="2400">
                <a:solidFill>
                  <a:srgbClr val="000000"/>
                </a:solidFill>
              </a:rPr>
              <a:t>ping</a:t>
            </a:r>
            <a:r>
              <a:rPr lang="zh-CN" altLang="en-US" sz="2400">
                <a:solidFill>
                  <a:srgbClr val="000000"/>
                </a:solidFill>
              </a:rPr>
              <a:t>这两个后继以检查它们的存活性</a:t>
            </a:r>
            <a:endParaRPr lang="en-US" altLang="zh-CN" sz="2400">
              <a:solidFill>
                <a:srgbClr val="000000"/>
              </a:solidFill>
            </a:endParaRPr>
          </a:p>
          <a:p>
            <a:pPr eaLnBrk="1" hangingPunct="1">
              <a:lnSpc>
                <a:spcPts val="2600"/>
              </a:lnSpc>
              <a:buClr>
                <a:srgbClr val="000099"/>
              </a:buClr>
              <a:buSzPct val="75000"/>
              <a:buFont typeface="Wingdings" panose="05000000000000000000" pitchFamily="2" charset="2"/>
              <a:buChar char="v"/>
            </a:pPr>
            <a:r>
              <a:rPr lang="zh-CN" altLang="en-US" sz="2400">
                <a:solidFill>
                  <a:srgbClr val="000000"/>
                </a:solidFill>
              </a:rPr>
              <a:t>如果直接后继离开了，则选择它的下一个后继作为直接后继</a:t>
            </a:r>
            <a:endParaRPr lang="en-US" altLang="zh-CN" sz="2400">
              <a:solidFill>
                <a:srgbClr val="000000"/>
              </a:solidFill>
            </a:endParaRPr>
          </a:p>
          <a:p>
            <a:pPr eaLnBrk="1" hangingPunct="1">
              <a:buClr>
                <a:srgbClr val="3333CC"/>
              </a:buClr>
              <a:buSzPct val="85000"/>
              <a:buFont typeface="Wingdings" panose="05000000000000000000" pitchFamily="2" charset="2"/>
              <a:buChar char="r"/>
            </a:pPr>
            <a:endParaRPr lang="en-US" altLang="zh-CN" sz="2400">
              <a:solidFill>
                <a:srgbClr val="000000"/>
              </a:solidFill>
            </a:endParaRPr>
          </a:p>
        </p:txBody>
      </p:sp>
      <p:cxnSp>
        <p:nvCxnSpPr>
          <p:cNvPr id="102" name="Straight Arrow Connector 30"/>
          <p:cNvCxnSpPr>
            <a:cxnSpLocks noChangeShapeType="1"/>
            <a:stCxn id="57" idx="1"/>
          </p:cNvCxnSpPr>
          <p:nvPr/>
        </p:nvCxnSpPr>
        <p:spPr bwMode="auto">
          <a:xfrm rot="10800000" flipV="1">
            <a:off x="4730750" y="2722563"/>
            <a:ext cx="447675" cy="2651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tailEnd type="arrow" w="med" len="med"/>
              </a14:hiddenLine>
            </a:ext>
          </a:extLst>
        </p:spPr>
      </p:cxnSp>
      <p:sp>
        <p:nvSpPr>
          <p:cNvPr id="104"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linds(horizontal)">
                                      <p:cBhvr>
                                        <p:cTn id="7" dur="500"/>
                                        <p:tgtEl>
                                          <p:spTgt spid="4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blinds(horizontal)">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5">
                                            <p:txEl>
                                              <p:pRg st="1" end="1"/>
                                            </p:txEl>
                                          </p:spTgt>
                                        </p:tgtEl>
                                        <p:attrNameLst>
                                          <p:attrName>style.visibility</p:attrName>
                                        </p:attrNameLst>
                                      </p:cBhvr>
                                      <p:to>
                                        <p:strVal val="visible"/>
                                      </p:to>
                                    </p:set>
                                    <p:animEffect transition="in" filter="blinds(horizontal)">
                                      <p:cBhvr>
                                        <p:cTn id="18" dur="500"/>
                                        <p:tgtEl>
                                          <p:spTgt spid="4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5">
                                            <p:txEl>
                                              <p:pRg st="2" end="2"/>
                                            </p:txEl>
                                          </p:spTgt>
                                        </p:tgtEl>
                                        <p:attrNameLst>
                                          <p:attrName>style.visibility</p:attrName>
                                        </p:attrNameLst>
                                      </p:cBhvr>
                                      <p:to>
                                        <p:strVal val="visible"/>
                                      </p:to>
                                    </p:set>
                                    <p:animEffect transition="in" filter="blinds(horizontal)">
                                      <p:cBhvr>
                                        <p:cTn id="23" dur="500"/>
                                        <p:tgtEl>
                                          <p:spTgt spid="4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4"/>
                                        </p:tgtEl>
                                        <p:attrNameLst>
                                          <p:attrName>style.visibility</p:attrName>
                                        </p:attrNameLst>
                                      </p:cBhvr>
                                      <p:to>
                                        <p:strVal val="visible"/>
                                      </p:to>
                                    </p:set>
                                    <p:anim calcmode="lin" valueType="num">
                                      <p:cBhvr additive="base">
                                        <p:cTn id="28" dur="500" fill="hold"/>
                                        <p:tgtEl>
                                          <p:spTgt spid="104"/>
                                        </p:tgtEl>
                                        <p:attrNameLst>
                                          <p:attrName>ppt_x</p:attrName>
                                        </p:attrNameLst>
                                      </p:cBhvr>
                                      <p:tavLst>
                                        <p:tav tm="0">
                                          <p:val>
                                            <p:strVal val="0-#ppt_w/2"/>
                                          </p:val>
                                        </p:tav>
                                        <p:tav tm="100000">
                                          <p:val>
                                            <p:strVal val="#ppt_x"/>
                                          </p:val>
                                        </p:tav>
                                      </p:tavLst>
                                    </p:anim>
                                    <p:anim calcmode="lin" valueType="num">
                                      <p:cBhvr additive="base">
                                        <p:cTn id="29"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07</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5166799" cy="769441"/>
          </a:xfrm>
          <a:prstGeom prst="rect">
            <a:avLst/>
          </a:prstGeom>
          <a:noFill/>
        </p:spPr>
        <p:txBody>
          <a:bodyPr wrap="none" rtlCol="0">
            <a:spAutoFit/>
          </a:bodyPr>
          <a:lstStyle/>
          <a:p>
            <a:r>
              <a:rPr lang="zh-CN" altLang="en-US" sz="4400" b="1" dirty="0">
                <a:solidFill>
                  <a:srgbClr val="575757"/>
                </a:solidFill>
                <a:cs typeface="+mn-ea"/>
                <a:sym typeface="+mn-lt"/>
              </a:rPr>
              <a:t>内容分发网络</a:t>
            </a:r>
            <a:r>
              <a:rPr lang="en-US" altLang="zh-CN" sz="4400" b="1" dirty="0">
                <a:solidFill>
                  <a:srgbClr val="575757"/>
                </a:solidFill>
                <a:cs typeface="+mn-ea"/>
                <a:sym typeface="+mn-lt"/>
              </a:rPr>
              <a:t>(CDN)</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endParaRPr lang="en-US" altLang="zh-CN" sz="3600" b="1" dirty="0">
              <a:solidFill>
                <a:schemeClr val="accent1"/>
              </a:solidFill>
              <a:latin typeface="+mn-ea"/>
              <a:ea typeface="+mn-ea"/>
            </a:endParaRPr>
          </a:p>
        </p:txBody>
      </p:sp>
      <p:sp>
        <p:nvSpPr>
          <p:cNvPr id="223235" name="Rectangle 3"/>
          <p:cNvSpPr>
            <a:spLocks noGrp="1" noChangeArrowheads="1"/>
          </p:cNvSpPr>
          <p:nvPr>
            <p:ph type="body" idx="1"/>
          </p:nvPr>
        </p:nvSpPr>
        <p:spPr>
          <a:xfrm>
            <a:off x="823965" y="1381126"/>
            <a:ext cx="10229222" cy="5053013"/>
          </a:xfrm>
        </p:spPr>
        <p:txBody>
          <a:bodyPr/>
          <a:lstStyle/>
          <a:p>
            <a:pPr marL="287655" indent="-287655"/>
            <a:r>
              <a:rPr lang="zh-CN" altLang="en-US" dirty="0">
                <a:solidFill>
                  <a:srgbClr val="CC0000"/>
                </a:solidFill>
              </a:rPr>
              <a:t>挑战</a:t>
            </a:r>
            <a:r>
              <a:rPr lang="en-US" altLang="zh-CN" dirty="0">
                <a:solidFill>
                  <a:srgbClr val="CC0000"/>
                </a:solidFill>
              </a:rPr>
              <a:t>: </a:t>
            </a:r>
            <a:r>
              <a:rPr lang="zh-CN" altLang="en-US" dirty="0">
                <a:solidFill>
                  <a:srgbClr val="CC0000"/>
                </a:solidFill>
              </a:rPr>
              <a:t>如何从海量的视频中，挑选出某些内容，采用流的方式发送给成千上万的用户？</a:t>
            </a:r>
            <a:endParaRPr lang="en-US" altLang="zh-CN" dirty="0">
              <a:solidFill>
                <a:srgbClr val="000000"/>
              </a:solidFill>
            </a:endParaRPr>
          </a:p>
          <a:p>
            <a:pPr marL="287655" indent="-287655"/>
            <a:endParaRPr lang="en-US" altLang="zh-CN" dirty="0">
              <a:solidFill>
                <a:srgbClr val="000000"/>
              </a:solidFill>
            </a:endParaRPr>
          </a:p>
          <a:p>
            <a:pPr marL="287655" indent="-287655"/>
            <a:r>
              <a:rPr lang="zh-CN" altLang="en-US" dirty="0">
                <a:solidFill>
                  <a:srgbClr val="CC0000"/>
                </a:solidFill>
              </a:rPr>
              <a:t>选项</a:t>
            </a:r>
            <a:r>
              <a:rPr lang="en-US" altLang="zh-CN" dirty="0">
                <a:solidFill>
                  <a:srgbClr val="CC0000"/>
                </a:solidFill>
              </a:rPr>
              <a:t>1: </a:t>
            </a:r>
            <a:r>
              <a:rPr lang="zh-CN" altLang="en-US" dirty="0">
                <a:solidFill>
                  <a:srgbClr val="CC0000"/>
                </a:solidFill>
              </a:rPr>
              <a:t>使用单点，庞大的服务器</a:t>
            </a:r>
            <a:endParaRPr lang="en-US" altLang="zh-CN" dirty="0">
              <a:solidFill>
                <a:srgbClr val="000000"/>
              </a:solidFill>
            </a:endParaRPr>
          </a:p>
          <a:p>
            <a:pPr marL="681355" lvl="1" indent="-224155"/>
            <a:r>
              <a:rPr lang="zh-CN" altLang="en-US" dirty="0">
                <a:solidFill>
                  <a:srgbClr val="000000"/>
                </a:solidFill>
              </a:rPr>
              <a:t>单点故障</a:t>
            </a:r>
            <a:endParaRPr lang="en-US" altLang="zh-CN" dirty="0">
              <a:solidFill>
                <a:srgbClr val="000000"/>
              </a:solidFill>
            </a:endParaRPr>
          </a:p>
          <a:p>
            <a:pPr marL="681355" lvl="1" indent="-224155"/>
            <a:r>
              <a:rPr lang="zh-CN" altLang="en-US" dirty="0">
                <a:solidFill>
                  <a:srgbClr val="000000"/>
                </a:solidFill>
              </a:rPr>
              <a:t>单点网络拥塞</a:t>
            </a:r>
            <a:endParaRPr lang="en-US" altLang="zh-CN" dirty="0">
              <a:solidFill>
                <a:srgbClr val="000000"/>
              </a:solidFill>
            </a:endParaRPr>
          </a:p>
          <a:p>
            <a:pPr marL="681355" lvl="1" indent="-224155"/>
            <a:r>
              <a:rPr lang="zh-CN" altLang="en-US" dirty="0">
                <a:solidFill>
                  <a:srgbClr val="000000"/>
                </a:solidFill>
              </a:rPr>
              <a:t>远距离用户的访问路径很长</a:t>
            </a:r>
            <a:endParaRPr lang="en-US" altLang="zh-CN" dirty="0">
              <a:solidFill>
                <a:srgbClr val="000000"/>
              </a:solidFill>
            </a:endParaRPr>
          </a:p>
          <a:p>
            <a:pPr marL="681355" lvl="1" indent="-224155"/>
            <a:r>
              <a:rPr lang="zh-CN" altLang="en-US" dirty="0">
                <a:solidFill>
                  <a:srgbClr val="000000"/>
                </a:solidFill>
              </a:rPr>
              <a:t>输出链路上发送同一视频的多份重复拷贝</a:t>
            </a:r>
            <a:endParaRPr lang="en-US" altLang="zh-CN" dirty="0">
              <a:solidFill>
                <a:srgbClr val="000000"/>
              </a:solidFill>
            </a:endParaRPr>
          </a:p>
          <a:p>
            <a:pPr marL="681355" lvl="1" indent="-224155">
              <a:buNone/>
            </a:pPr>
            <a:endParaRPr lang="en-US" altLang="zh-CN" dirty="0">
              <a:solidFill>
                <a:srgbClr val="000000"/>
              </a:solidFill>
            </a:endParaRPr>
          </a:p>
          <a:p>
            <a:pPr marL="287655" indent="-287655">
              <a:buNone/>
            </a:pPr>
            <a:r>
              <a:rPr lang="en-US" altLang="zh-CN" dirty="0">
                <a:solidFill>
                  <a:srgbClr val="000000"/>
                </a:solidFill>
              </a:rPr>
              <a:t>….</a:t>
            </a:r>
            <a:r>
              <a:rPr lang="zh-CN" altLang="en-US" dirty="0">
                <a:solidFill>
                  <a:srgbClr val="000000"/>
                </a:solidFill>
              </a:rPr>
              <a:t>很显然</a:t>
            </a:r>
            <a:r>
              <a:rPr lang="en-US" altLang="zh-CN" dirty="0">
                <a:solidFill>
                  <a:srgbClr val="000000"/>
                </a:solidFill>
              </a:rPr>
              <a:t>: </a:t>
            </a:r>
            <a:r>
              <a:rPr lang="zh-CN" altLang="en-US" dirty="0">
                <a:solidFill>
                  <a:srgbClr val="000000"/>
                </a:solidFill>
              </a:rPr>
              <a:t>这种方案</a:t>
            </a:r>
            <a:r>
              <a:rPr lang="zh-CN" altLang="en-US" dirty="0">
                <a:solidFill>
                  <a:srgbClr val="CC0000"/>
                </a:solidFill>
              </a:rPr>
              <a:t>不具有可扩展性</a:t>
            </a:r>
            <a:endParaRPr lang="en-US" altLang="ja-JP" dirty="0">
              <a:solidFill>
                <a:srgbClr val="CC0000"/>
              </a:solidFill>
            </a:endParaRPr>
          </a:p>
          <a:p>
            <a:pPr marL="681355" lvl="1" indent="-224155"/>
            <a:endParaRPr lang="en-US" altLang="zh-CN" dirty="0">
              <a:solidFill>
                <a:srgbClr val="000000"/>
              </a:solidFill>
            </a:endParaRPr>
          </a:p>
          <a:p>
            <a:pPr marL="287655" indent="-287655"/>
            <a:endParaRPr lang="en-US" altLang="zh-CN" dirty="0">
              <a:solidFill>
                <a:srgbClr val="000000"/>
              </a:solidFill>
            </a:endParaRPr>
          </a:p>
          <a:p>
            <a:pPr marL="287655" indent="-287655"/>
            <a:endParaRPr lang="en-US" altLang="zh-CN" dirty="0">
              <a:solidFill>
                <a:srgbClr val="00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endParaRPr lang="en-US" altLang="zh-CN" sz="3600" b="1" dirty="0">
              <a:solidFill>
                <a:schemeClr val="accent1"/>
              </a:solidFill>
              <a:latin typeface="+mn-ea"/>
              <a:ea typeface="+mn-ea"/>
            </a:endParaRPr>
          </a:p>
        </p:txBody>
      </p:sp>
      <p:sp>
        <p:nvSpPr>
          <p:cNvPr id="223235" name="Rectangle 3"/>
          <p:cNvSpPr>
            <a:spLocks noGrp="1" noChangeArrowheads="1"/>
          </p:cNvSpPr>
          <p:nvPr>
            <p:ph type="body" idx="1"/>
          </p:nvPr>
        </p:nvSpPr>
        <p:spPr>
          <a:xfrm>
            <a:off x="813916" y="1381126"/>
            <a:ext cx="10285885" cy="5053013"/>
          </a:xfrm>
        </p:spPr>
        <p:txBody>
          <a:bodyPr/>
          <a:lstStyle/>
          <a:p>
            <a:pPr marL="287655" indent="-287655"/>
            <a:r>
              <a:rPr lang="zh-CN" altLang="en-US" dirty="0">
                <a:solidFill>
                  <a:srgbClr val="CC0000"/>
                </a:solidFill>
              </a:rPr>
              <a:t>挑战</a:t>
            </a:r>
            <a:r>
              <a:rPr lang="en-US" altLang="zh-CN" dirty="0">
                <a:solidFill>
                  <a:srgbClr val="CC0000"/>
                </a:solidFill>
              </a:rPr>
              <a:t>: </a:t>
            </a:r>
            <a:r>
              <a:rPr lang="zh-CN" altLang="en-US" dirty="0">
                <a:solidFill>
                  <a:srgbClr val="CC0000"/>
                </a:solidFill>
              </a:rPr>
              <a:t>如何从海量的视频中，挑选出某些内容，采用流的方式发送给成千上万的用户？</a:t>
            </a:r>
            <a:endParaRPr lang="en-US" altLang="zh-CN" dirty="0">
              <a:solidFill>
                <a:srgbClr val="000000"/>
              </a:solidFill>
            </a:endParaRPr>
          </a:p>
          <a:p>
            <a:pPr marL="287655" indent="-287655"/>
            <a:endParaRPr lang="en-US" altLang="zh-CN" dirty="0">
              <a:solidFill>
                <a:srgbClr val="000000"/>
              </a:solidFill>
            </a:endParaRPr>
          </a:p>
          <a:p>
            <a:pPr marL="287655" indent="-287655">
              <a:lnSpc>
                <a:spcPct val="100000"/>
              </a:lnSpc>
              <a:spcBef>
                <a:spcPts val="600"/>
              </a:spcBef>
            </a:pPr>
            <a:r>
              <a:rPr lang="zh-CN" altLang="en-US" dirty="0">
                <a:solidFill>
                  <a:srgbClr val="CC0000"/>
                </a:solidFill>
              </a:rPr>
              <a:t>选项</a:t>
            </a:r>
            <a:r>
              <a:rPr lang="en-US" altLang="zh-CN" dirty="0">
                <a:solidFill>
                  <a:srgbClr val="CC0000"/>
                </a:solidFill>
              </a:rPr>
              <a:t>2: </a:t>
            </a:r>
            <a:r>
              <a:rPr lang="zh-CN" altLang="en-US" dirty="0">
                <a:solidFill>
                  <a:srgbClr val="CC0000"/>
                </a:solidFill>
              </a:rPr>
              <a:t>将多份拷贝存储在地理上分散的不同站点来提供服务（</a:t>
            </a:r>
            <a:r>
              <a:rPr lang="en-US" altLang="zh-CN" dirty="0">
                <a:solidFill>
                  <a:srgbClr val="CC0000"/>
                </a:solidFill>
              </a:rPr>
              <a:t>CDN</a:t>
            </a:r>
            <a:r>
              <a:rPr lang="zh-CN" altLang="en-US" dirty="0">
                <a:solidFill>
                  <a:srgbClr val="CC0000"/>
                </a:solidFill>
              </a:rPr>
              <a:t>）</a:t>
            </a:r>
            <a:endParaRPr lang="en-US" altLang="zh-CN" dirty="0">
              <a:solidFill>
                <a:srgbClr val="000000"/>
              </a:solidFill>
            </a:endParaRPr>
          </a:p>
          <a:p>
            <a:pPr lvl="1">
              <a:lnSpc>
                <a:spcPct val="100000"/>
              </a:lnSpc>
              <a:spcBef>
                <a:spcPts val="600"/>
              </a:spcBef>
            </a:pPr>
            <a:r>
              <a:rPr lang="zh-CN" altLang="en-US" dirty="0">
                <a:solidFill>
                  <a:srgbClr val="000099"/>
                </a:solidFill>
              </a:rPr>
              <a:t>深入</a:t>
            </a:r>
            <a:r>
              <a:rPr lang="en-US" altLang="zh-CN" dirty="0">
                <a:solidFill>
                  <a:srgbClr val="000099"/>
                </a:solidFill>
              </a:rPr>
              <a:t>: </a:t>
            </a:r>
            <a:r>
              <a:rPr lang="zh-CN" altLang="en-US" dirty="0">
                <a:solidFill>
                  <a:srgbClr val="000000"/>
                </a:solidFill>
              </a:rPr>
              <a:t>将</a:t>
            </a:r>
            <a:r>
              <a:rPr lang="en-US" altLang="zh-CN" dirty="0">
                <a:solidFill>
                  <a:srgbClr val="000000"/>
                </a:solidFill>
              </a:rPr>
              <a:t>CDN</a:t>
            </a:r>
            <a:r>
              <a:rPr lang="zh-CN" altLang="en-US" dirty="0">
                <a:solidFill>
                  <a:srgbClr val="000000"/>
                </a:solidFill>
              </a:rPr>
              <a:t>服务器部署在众多的接入网络中</a:t>
            </a:r>
            <a:r>
              <a:rPr lang="en-US" altLang="zh-CN" dirty="0">
                <a:solidFill>
                  <a:srgbClr val="000000"/>
                </a:solidFill>
              </a:rPr>
              <a:t> </a:t>
            </a:r>
            <a:endParaRPr lang="en-US" altLang="zh-CN" dirty="0">
              <a:solidFill>
                <a:srgbClr val="000000"/>
              </a:solidFill>
            </a:endParaRPr>
          </a:p>
          <a:p>
            <a:pPr lvl="2">
              <a:lnSpc>
                <a:spcPct val="100000"/>
              </a:lnSpc>
              <a:spcBef>
                <a:spcPts val="600"/>
              </a:spcBef>
            </a:pPr>
            <a:r>
              <a:rPr lang="zh-CN" altLang="en-US" sz="2400" dirty="0">
                <a:solidFill>
                  <a:srgbClr val="000000"/>
                </a:solidFill>
                <a:latin typeface="Gill Sans MT" panose="020B0502020104020203" pitchFamily="34" charset="0"/>
              </a:rPr>
              <a:t>靠近用户</a:t>
            </a:r>
            <a:endParaRPr lang="en-US" altLang="zh-CN" sz="2400" dirty="0">
              <a:solidFill>
                <a:srgbClr val="000000"/>
              </a:solidFill>
              <a:latin typeface="Gill Sans MT" panose="020B0502020104020203" pitchFamily="34" charset="0"/>
            </a:endParaRPr>
          </a:p>
          <a:p>
            <a:pPr lvl="2">
              <a:lnSpc>
                <a:spcPct val="100000"/>
              </a:lnSpc>
              <a:spcBef>
                <a:spcPts val="600"/>
              </a:spcBef>
            </a:pPr>
            <a:r>
              <a:rPr lang="en-US" altLang="zh-CN" sz="2400" dirty="0">
                <a:solidFill>
                  <a:srgbClr val="000000"/>
                </a:solidFill>
                <a:latin typeface="Gill Sans MT" panose="020B0502020104020203" pitchFamily="34" charset="0"/>
              </a:rPr>
              <a:t>Akamai</a:t>
            </a:r>
            <a:r>
              <a:rPr lang="zh-CN" altLang="en-US" sz="2400" dirty="0">
                <a:solidFill>
                  <a:srgbClr val="000000"/>
                </a:solidFill>
                <a:latin typeface="Gill Sans MT" panose="020B0502020104020203" pitchFamily="34" charset="0"/>
              </a:rPr>
              <a:t>首创</a:t>
            </a:r>
            <a:r>
              <a:rPr lang="en-US" altLang="zh-CN" sz="2400" dirty="0">
                <a:solidFill>
                  <a:srgbClr val="000000"/>
                </a:solidFill>
                <a:latin typeface="Gill Sans MT" panose="020B0502020104020203" pitchFamily="34" charset="0"/>
              </a:rPr>
              <a:t>, </a:t>
            </a:r>
            <a:r>
              <a:rPr lang="zh-CN" altLang="en-US" sz="2400" dirty="0">
                <a:solidFill>
                  <a:srgbClr val="000000"/>
                </a:solidFill>
                <a:latin typeface="Gill Sans MT" panose="020B0502020104020203" pitchFamily="34" charset="0"/>
              </a:rPr>
              <a:t>使用了</a:t>
            </a:r>
            <a:r>
              <a:rPr lang="en-US" altLang="zh-CN" sz="2400" dirty="0">
                <a:solidFill>
                  <a:srgbClr val="000000"/>
                </a:solidFill>
                <a:latin typeface="Gill Sans MT" panose="020B0502020104020203" pitchFamily="34" charset="0"/>
              </a:rPr>
              <a:t>1700</a:t>
            </a:r>
            <a:r>
              <a:rPr lang="zh-CN" altLang="en-US" sz="2400" dirty="0">
                <a:solidFill>
                  <a:srgbClr val="000000"/>
                </a:solidFill>
                <a:latin typeface="Gill Sans MT" panose="020B0502020104020203" pitchFamily="34" charset="0"/>
              </a:rPr>
              <a:t>多个位置</a:t>
            </a:r>
            <a:endParaRPr lang="en-US" altLang="zh-CN" sz="2400" dirty="0">
              <a:solidFill>
                <a:srgbClr val="000000"/>
              </a:solidFill>
              <a:latin typeface="Gill Sans MT" panose="020B0502020104020203" pitchFamily="34" charset="0"/>
            </a:endParaRPr>
          </a:p>
          <a:p>
            <a:pPr lvl="1">
              <a:lnSpc>
                <a:spcPct val="100000"/>
              </a:lnSpc>
              <a:spcBef>
                <a:spcPts val="600"/>
              </a:spcBef>
            </a:pPr>
            <a:r>
              <a:rPr lang="zh-CN" altLang="en-US" dirty="0">
                <a:solidFill>
                  <a:srgbClr val="000099"/>
                </a:solidFill>
              </a:rPr>
              <a:t>邀请做客</a:t>
            </a:r>
            <a:r>
              <a:rPr lang="en-US" altLang="zh-CN" dirty="0">
                <a:solidFill>
                  <a:srgbClr val="000099"/>
                </a:solidFill>
              </a:rPr>
              <a:t>: </a:t>
            </a:r>
            <a:r>
              <a:rPr lang="zh-CN" altLang="en-US" dirty="0">
                <a:solidFill>
                  <a:srgbClr val="000000"/>
                </a:solidFill>
              </a:rPr>
              <a:t>在少量</a:t>
            </a:r>
            <a:r>
              <a:rPr lang="en-US" altLang="zh-CN" dirty="0">
                <a:solidFill>
                  <a:srgbClr val="000000"/>
                </a:solidFill>
              </a:rPr>
              <a:t>(</a:t>
            </a:r>
            <a:r>
              <a:rPr lang="zh-CN" altLang="en-US" dirty="0">
                <a:solidFill>
                  <a:srgbClr val="000000"/>
                </a:solidFill>
              </a:rPr>
              <a:t>例如</a:t>
            </a:r>
            <a:r>
              <a:rPr lang="en-US" altLang="zh-CN" dirty="0">
                <a:solidFill>
                  <a:srgbClr val="000000"/>
                </a:solidFill>
              </a:rPr>
              <a:t>10</a:t>
            </a:r>
            <a:r>
              <a:rPr lang="zh-CN" altLang="en-US" dirty="0">
                <a:solidFill>
                  <a:srgbClr val="000000"/>
                </a:solidFill>
              </a:rPr>
              <a:t>个</a:t>
            </a:r>
            <a:r>
              <a:rPr lang="en-US" altLang="zh-CN" dirty="0">
                <a:solidFill>
                  <a:srgbClr val="000000"/>
                </a:solidFill>
              </a:rPr>
              <a:t>)</a:t>
            </a:r>
            <a:r>
              <a:rPr lang="zh-CN" altLang="en-US" dirty="0">
                <a:solidFill>
                  <a:srgbClr val="000000"/>
                </a:solidFill>
              </a:rPr>
              <a:t>靠近接入网的关键位置</a:t>
            </a:r>
            <a:r>
              <a:rPr lang="en-US" altLang="zh-CN" dirty="0">
                <a:solidFill>
                  <a:srgbClr val="000000"/>
                </a:solidFill>
              </a:rPr>
              <a:t>(</a:t>
            </a:r>
            <a:r>
              <a:rPr lang="zh-CN" altLang="en-US" dirty="0">
                <a:solidFill>
                  <a:srgbClr val="000000"/>
                </a:solidFill>
              </a:rPr>
              <a:t>例如</a:t>
            </a:r>
            <a:r>
              <a:rPr lang="en-US" altLang="zh-CN" dirty="0">
                <a:solidFill>
                  <a:srgbClr val="000000"/>
                </a:solidFill>
              </a:rPr>
              <a:t>IXP)</a:t>
            </a:r>
            <a:r>
              <a:rPr lang="zh-CN" altLang="en-US" dirty="0">
                <a:solidFill>
                  <a:srgbClr val="000000"/>
                </a:solidFill>
              </a:rPr>
              <a:t>，建造大集群，邀请到</a:t>
            </a:r>
            <a:r>
              <a:rPr lang="en-US" altLang="zh-CN" dirty="0">
                <a:solidFill>
                  <a:srgbClr val="000000"/>
                </a:solidFill>
              </a:rPr>
              <a:t>ISP</a:t>
            </a:r>
            <a:r>
              <a:rPr lang="zh-CN" altLang="en-US" dirty="0">
                <a:solidFill>
                  <a:srgbClr val="000000"/>
                </a:solidFill>
              </a:rPr>
              <a:t>做客</a:t>
            </a:r>
            <a:endParaRPr lang="en-US" altLang="zh-CN" dirty="0">
              <a:solidFill>
                <a:srgbClr val="000000"/>
              </a:solidFill>
            </a:endParaRPr>
          </a:p>
          <a:p>
            <a:pPr lvl="2">
              <a:lnSpc>
                <a:spcPct val="100000"/>
              </a:lnSpc>
              <a:spcBef>
                <a:spcPts val="600"/>
              </a:spcBef>
            </a:pPr>
            <a:r>
              <a:rPr lang="en-US" altLang="zh-CN" sz="2400" dirty="0">
                <a:solidFill>
                  <a:srgbClr val="000000"/>
                </a:solidFill>
                <a:latin typeface="Gill Sans MT" panose="020B0502020104020203" pitchFamily="34" charset="0"/>
              </a:rPr>
              <a:t>Limelight</a:t>
            </a:r>
            <a:r>
              <a:rPr lang="zh-CN" altLang="en-US" sz="2400" dirty="0">
                <a:solidFill>
                  <a:srgbClr val="000000"/>
                </a:solidFill>
                <a:latin typeface="Gill Sans MT" panose="020B0502020104020203" pitchFamily="34" charset="0"/>
              </a:rPr>
              <a:t>等使用</a:t>
            </a:r>
            <a:endParaRPr lang="en-US" altLang="zh-CN" sz="2400" dirty="0">
              <a:solidFill>
                <a:srgbClr val="CC0000"/>
              </a:solidFill>
              <a:latin typeface="Gill Sans MT" panose="020B0502020104020203" pitchFamily="34" charset="0"/>
            </a:endParaRPr>
          </a:p>
          <a:p>
            <a:pPr marL="681355" lvl="1" indent="-224155"/>
            <a:endParaRPr lang="en-US" altLang="zh-CN" dirty="0">
              <a:solidFill>
                <a:srgbClr val="000000"/>
              </a:solidFill>
            </a:endParaRPr>
          </a:p>
          <a:p>
            <a:pPr marL="287655" indent="-287655"/>
            <a:endParaRPr lang="en-US" altLang="zh-CN" dirty="0">
              <a:solidFill>
                <a:srgbClr val="000000"/>
              </a:solidFill>
            </a:endParaRPr>
          </a:p>
          <a:p>
            <a:pPr marL="287655" indent="-287655"/>
            <a:endParaRPr lang="en-US" altLang="zh-CN" dirty="0">
              <a:solidFill>
                <a:srgbClr val="000000"/>
              </a:solidFill>
            </a:endParaRPr>
          </a:p>
        </p:txBody>
      </p:sp>
      <p:sp>
        <p:nvSpPr>
          <p:cNvPr id="207877" name="Rectangle 8"/>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latin typeface="Tahoma" panose="020B0604030504040204" pitchFamily="34" charset="0"/>
              </a:rPr>
              <a:t>2-</a:t>
            </a:r>
            <a:fld id="{0E593858-3920-4BAC-AC23-5E54EF584A16}" type="slidenum">
              <a:rPr lang="en-US" altLang="zh-CN" sz="1200">
                <a:latin typeface="Tahoma" panose="020B0604030504040204" pitchFamily="34" charset="0"/>
              </a:rPr>
            </a:fld>
            <a:endParaRPr lang="en-US" altLang="zh-CN" sz="1200" dirty="0">
              <a:latin typeface="Tahoma" panose="020B060403050404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bwMode="auto">
          <a:xfrm>
            <a:off x="3201988" y="3854450"/>
            <a:ext cx="347662" cy="681038"/>
            <a:chOff x="7923189" y="2486664"/>
            <a:chExt cx="360377" cy="884585"/>
          </a:xfrm>
        </p:grpSpPr>
        <p:pic>
          <p:nvPicPr>
            <p:cNvPr id="21260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p:cNvGrpSpPr/>
            <p:nvPr/>
          </p:nvGrpSpPr>
          <p:grpSpPr bwMode="auto">
            <a:xfrm>
              <a:off x="7923189" y="2890236"/>
              <a:ext cx="227012" cy="481013"/>
              <a:chOff x="4140" y="429"/>
              <a:chExt cx="1425" cy="2396"/>
            </a:xfrm>
          </p:grpSpPr>
          <p:sp>
            <p:nvSpPr>
              <p:cNvPr id="212608"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0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10"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11"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1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3" name="Group 956"/>
              <p:cNvGrpSpPr/>
              <p:nvPr/>
            </p:nvGrpSpPr>
            <p:grpSpPr bwMode="auto">
              <a:xfrm>
                <a:off x="4749" y="668"/>
                <a:ext cx="581" cy="145"/>
                <a:chOff x="614" y="2568"/>
                <a:chExt cx="725" cy="139"/>
              </a:xfrm>
            </p:grpSpPr>
            <p:sp>
              <p:nvSpPr>
                <p:cNvPr id="21263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5" name="Group 960"/>
              <p:cNvGrpSpPr/>
              <p:nvPr/>
            </p:nvGrpSpPr>
            <p:grpSpPr bwMode="auto">
              <a:xfrm>
                <a:off x="4747" y="994"/>
                <a:ext cx="581" cy="134"/>
                <a:chOff x="614" y="2568"/>
                <a:chExt cx="725" cy="139"/>
              </a:xfrm>
            </p:grpSpPr>
            <p:sp>
              <p:nvSpPr>
                <p:cNvPr id="21263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1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8" name="Group 965"/>
              <p:cNvGrpSpPr/>
              <p:nvPr/>
            </p:nvGrpSpPr>
            <p:grpSpPr bwMode="auto">
              <a:xfrm>
                <a:off x="4735" y="1627"/>
                <a:ext cx="582" cy="151"/>
                <a:chOff x="614" y="2568"/>
                <a:chExt cx="725" cy="139"/>
              </a:xfrm>
            </p:grpSpPr>
            <p:sp>
              <p:nvSpPr>
                <p:cNvPr id="21263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9"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620" name="Group 969"/>
              <p:cNvGrpSpPr/>
              <p:nvPr/>
            </p:nvGrpSpPr>
            <p:grpSpPr bwMode="auto">
              <a:xfrm>
                <a:off x="4739" y="1327"/>
                <a:ext cx="582" cy="139"/>
                <a:chOff x="614" y="2568"/>
                <a:chExt cx="725" cy="139"/>
              </a:xfrm>
            </p:grpSpPr>
            <p:sp>
              <p:nvSpPr>
                <p:cNvPr id="21263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2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2"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23"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2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5"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62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63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11972" name="Group 485"/>
          <p:cNvGrpSpPr/>
          <p:nvPr/>
        </p:nvGrpSpPr>
        <p:grpSpPr bwMode="auto">
          <a:xfrm>
            <a:off x="2644455" y="3773226"/>
            <a:ext cx="7044059" cy="2764362"/>
            <a:chOff x="399121" y="1433583"/>
            <a:chExt cx="8437850" cy="5258268"/>
          </a:xfrm>
        </p:grpSpPr>
        <p:sp>
          <p:nvSpPr>
            <p:cNvPr id="212306" name="Freeform 84"/>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07" name="Freeform 84"/>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08" name="Freeform 84"/>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09" name="Freeform 84"/>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0" name="Freeform 84"/>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1" name="Freeform 84"/>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2" name="Freeform 84"/>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3" name="Freeform 84"/>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4" name="Freeform 84"/>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5" name="Freeform 84"/>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6" name="Freeform 84"/>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7" name="Freeform 84"/>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8" name="Freeform 84"/>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19" name="Freeform 84"/>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20" name="Freeform 84"/>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21" name="Freeform 84"/>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322" name="TextBox 4"/>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sp>
          <p:nvSpPr>
            <p:cNvPr id="212323" name="TextBox 179"/>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sp>
          <p:nvSpPr>
            <p:cNvPr id="212324" name="TextBox 180"/>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sp>
          <p:nvSpPr>
            <p:cNvPr id="212325" name="TextBox 181"/>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sp>
          <p:nvSpPr>
            <p:cNvPr id="212326" name="TextBox 182"/>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sp>
          <p:nvSpPr>
            <p:cNvPr id="212327" name="TextBox 183"/>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endParaRPr lang="en-US" altLang="zh-CN" sz="2800">
                <a:solidFill>
                  <a:srgbClr val="0000FF"/>
                </a:solidFill>
              </a:endParaRPr>
            </a:p>
          </p:txBody>
        </p:sp>
        <p:grpSp>
          <p:nvGrpSpPr>
            <p:cNvPr id="212328" name="Group 8"/>
            <p:cNvGrpSpPr/>
            <p:nvPr/>
          </p:nvGrpSpPr>
          <p:grpSpPr bwMode="auto">
            <a:xfrm>
              <a:off x="4546600" y="3746500"/>
              <a:ext cx="3225800" cy="1117600"/>
              <a:chOff x="7848600" y="2044700"/>
              <a:chExt cx="3200399" cy="1371600"/>
            </a:xfrm>
          </p:grpSpPr>
          <p:sp>
            <p:nvSpPr>
              <p:cNvPr id="212524" name="Oval 3"/>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525" name="Group 133"/>
              <p:cNvGrpSpPr/>
              <p:nvPr/>
            </p:nvGrpSpPr>
            <p:grpSpPr bwMode="auto">
              <a:xfrm>
                <a:off x="8526482" y="2160804"/>
                <a:ext cx="532759" cy="184809"/>
                <a:chOff x="2356" y="1300"/>
                <a:chExt cx="555" cy="194"/>
              </a:xfrm>
            </p:grpSpPr>
            <p:sp>
              <p:nvSpPr>
                <p:cNvPr id="2125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6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601" name="Group 137"/>
                <p:cNvGrpSpPr/>
                <p:nvPr/>
              </p:nvGrpSpPr>
              <p:grpSpPr bwMode="auto">
                <a:xfrm>
                  <a:off x="2468" y="1332"/>
                  <a:ext cx="310" cy="60"/>
                  <a:chOff x="2468" y="1332"/>
                  <a:chExt cx="310" cy="60"/>
                </a:xfrm>
              </p:grpSpPr>
              <p:sp>
                <p:nvSpPr>
                  <p:cNvPr id="21260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60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602" name="Line 140"/>
                <p:cNvSpPr>
                  <a:spLocks noChangeShapeType="1"/>
                </p:cNvSpPr>
                <p:nvPr/>
              </p:nvSpPr>
              <p:spPr bwMode="auto">
                <a:xfrm>
                  <a:off x="2357" y="1362"/>
                  <a:ext cx="0" cy="82"/>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603" name="Line 141"/>
                <p:cNvSpPr>
                  <a:spLocks noChangeShapeType="1"/>
                </p:cNvSpPr>
                <p:nvPr/>
              </p:nvSpPr>
              <p:spPr bwMode="auto">
                <a:xfrm>
                  <a:off x="2908" y="1364"/>
                  <a:ext cx="0" cy="82"/>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212526" name="Straight Connector 10"/>
              <p:cNvCxnSpPr>
                <a:cxnSpLocks noChangeShapeType="1"/>
                <a:stCxn id="212603" idx="0"/>
              </p:cNvCxnSpPr>
              <p:nvPr/>
            </p:nvCxnSpPr>
            <p:spPr bwMode="auto">
              <a:xfrm>
                <a:off x="9055401" y="2220819"/>
                <a:ext cx="975377" cy="13653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27" name="Straight Connector 297"/>
              <p:cNvCxnSpPr>
                <a:cxnSpLocks noChangeShapeType="1"/>
              </p:cNvCxnSpPr>
              <p:nvPr/>
            </p:nvCxnSpPr>
            <p:spPr bwMode="auto">
              <a:xfrm>
                <a:off x="9522191" y="2583188"/>
                <a:ext cx="120745" cy="8339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28" name="Straight Connector 298"/>
              <p:cNvCxnSpPr>
                <a:cxnSpLocks noChangeShapeType="1"/>
              </p:cNvCxnSpPr>
              <p:nvPr/>
            </p:nvCxnSpPr>
            <p:spPr bwMode="auto">
              <a:xfrm flipV="1">
                <a:off x="9323081" y="2786992"/>
                <a:ext cx="243358" cy="4562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29" name="Straight Connector 299"/>
              <p:cNvCxnSpPr>
                <a:cxnSpLocks noChangeShapeType="1"/>
              </p:cNvCxnSpPr>
              <p:nvPr/>
            </p:nvCxnSpPr>
            <p:spPr bwMode="auto">
              <a:xfrm flipV="1">
                <a:off x="9028147" y="2611644"/>
                <a:ext cx="192778" cy="10958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30" name="Straight Connector 300"/>
              <p:cNvCxnSpPr>
                <a:cxnSpLocks noChangeShapeType="1"/>
              </p:cNvCxnSpPr>
              <p:nvPr/>
            </p:nvCxnSpPr>
            <p:spPr bwMode="auto">
              <a:xfrm flipV="1">
                <a:off x="8729859" y="2909476"/>
                <a:ext cx="192778" cy="10958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31" name="Straight Connector 301"/>
              <p:cNvCxnSpPr>
                <a:cxnSpLocks noChangeShapeType="1"/>
              </p:cNvCxnSpPr>
              <p:nvPr/>
            </p:nvCxnSpPr>
            <p:spPr bwMode="auto">
              <a:xfrm flipV="1">
                <a:off x="9537887" y="2836224"/>
                <a:ext cx="252969" cy="25294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32" name="Straight Connector 302"/>
              <p:cNvCxnSpPr>
                <a:cxnSpLocks noChangeShapeType="1"/>
              </p:cNvCxnSpPr>
              <p:nvPr/>
            </p:nvCxnSpPr>
            <p:spPr bwMode="auto">
              <a:xfrm flipH="1" flipV="1">
                <a:off x="10029359" y="2822067"/>
                <a:ext cx="354959" cy="12439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33" name="Straight Connector 303"/>
              <p:cNvCxnSpPr>
                <a:cxnSpLocks noChangeShapeType="1"/>
              </p:cNvCxnSpPr>
              <p:nvPr/>
            </p:nvCxnSpPr>
            <p:spPr bwMode="auto">
              <a:xfrm flipV="1">
                <a:off x="10015190" y="2475242"/>
                <a:ext cx="283363" cy="19566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534" name="Straight Connector 304"/>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ln>
              <a:extLst>
                <a:ext uri="{909E8E84-426E-40DD-AFC4-6F175D3DCCD1}">
                  <a14:hiddenFill xmlns:a14="http://schemas.microsoft.com/office/drawing/2010/main">
                    <a:noFill/>
                  </a14:hiddenFill>
                </a:ext>
              </a:extLst>
            </p:spPr>
          </p:cxnSp>
          <p:grpSp>
            <p:nvGrpSpPr>
              <p:cNvPr id="212535" name="Group 133"/>
              <p:cNvGrpSpPr/>
              <p:nvPr/>
            </p:nvGrpSpPr>
            <p:grpSpPr bwMode="auto">
              <a:xfrm>
                <a:off x="9555206" y="2650627"/>
                <a:ext cx="532759" cy="184809"/>
                <a:chOff x="2356" y="1300"/>
                <a:chExt cx="555" cy="194"/>
              </a:xfrm>
            </p:grpSpPr>
            <p:sp>
              <p:nvSpPr>
                <p:cNvPr id="2125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93" name="Group 137"/>
                <p:cNvGrpSpPr/>
                <p:nvPr/>
              </p:nvGrpSpPr>
              <p:grpSpPr bwMode="auto">
                <a:xfrm>
                  <a:off x="2468" y="1332"/>
                  <a:ext cx="310" cy="60"/>
                  <a:chOff x="2468" y="1332"/>
                  <a:chExt cx="310" cy="60"/>
                </a:xfrm>
              </p:grpSpPr>
              <p:sp>
                <p:nvSpPr>
                  <p:cNvPr id="212596"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97"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94"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95"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6" name="Group 133"/>
              <p:cNvGrpSpPr/>
              <p:nvPr/>
            </p:nvGrpSpPr>
            <p:grpSpPr bwMode="auto">
              <a:xfrm>
                <a:off x="8772607" y="2725609"/>
                <a:ext cx="532759" cy="184809"/>
                <a:chOff x="2356" y="1300"/>
                <a:chExt cx="555" cy="194"/>
              </a:xfrm>
            </p:grpSpPr>
            <p:sp>
              <p:nvSpPr>
                <p:cNvPr id="2125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85" name="Group 137"/>
                <p:cNvGrpSpPr/>
                <p:nvPr/>
              </p:nvGrpSpPr>
              <p:grpSpPr bwMode="auto">
                <a:xfrm>
                  <a:off x="2468" y="1332"/>
                  <a:ext cx="310" cy="60"/>
                  <a:chOff x="2468" y="1332"/>
                  <a:chExt cx="310" cy="60"/>
                </a:xfrm>
              </p:grpSpPr>
              <p:sp>
                <p:nvSpPr>
                  <p:cNvPr id="212588"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89"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86" name="Line 140"/>
                <p:cNvSpPr>
                  <a:spLocks noChangeShapeType="1"/>
                </p:cNvSpPr>
                <p:nvPr/>
              </p:nvSpPr>
              <p:spPr bwMode="auto">
                <a:xfrm>
                  <a:off x="2358" y="1356"/>
                  <a:ext cx="0" cy="8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87" name="Line 141"/>
                <p:cNvSpPr>
                  <a:spLocks noChangeShapeType="1"/>
                </p:cNvSpPr>
                <p:nvPr/>
              </p:nvSpPr>
              <p:spPr bwMode="auto">
                <a:xfrm>
                  <a:off x="2908" y="1358"/>
                  <a:ext cx="0" cy="86"/>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7" name="Group 133"/>
              <p:cNvGrpSpPr/>
              <p:nvPr/>
            </p:nvGrpSpPr>
            <p:grpSpPr bwMode="auto">
              <a:xfrm>
                <a:off x="9060908" y="2428111"/>
                <a:ext cx="532759" cy="184809"/>
                <a:chOff x="2356" y="1300"/>
                <a:chExt cx="555" cy="194"/>
              </a:xfrm>
            </p:grpSpPr>
            <p:sp>
              <p:nvSpPr>
                <p:cNvPr id="2125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77" name="Group 137"/>
                <p:cNvGrpSpPr/>
                <p:nvPr/>
              </p:nvGrpSpPr>
              <p:grpSpPr bwMode="auto">
                <a:xfrm>
                  <a:off x="2468" y="1332"/>
                  <a:ext cx="310" cy="60"/>
                  <a:chOff x="2468" y="1332"/>
                  <a:chExt cx="310" cy="60"/>
                </a:xfrm>
              </p:grpSpPr>
              <p:sp>
                <p:nvSpPr>
                  <p:cNvPr id="212580"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81"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78" name="Line 140"/>
                <p:cNvSpPr>
                  <a:spLocks noChangeShapeType="1"/>
                </p:cNvSpPr>
                <p:nvPr/>
              </p:nvSpPr>
              <p:spPr bwMode="auto">
                <a:xfrm>
                  <a:off x="2358"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79" name="Line 141"/>
                <p:cNvSpPr>
                  <a:spLocks noChangeShapeType="1"/>
                </p:cNvSpPr>
                <p:nvPr/>
              </p:nvSpPr>
              <p:spPr bwMode="auto">
                <a:xfrm>
                  <a:off x="2908"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8" name="Group 133"/>
              <p:cNvGrpSpPr/>
              <p:nvPr/>
            </p:nvGrpSpPr>
            <p:grpSpPr bwMode="auto">
              <a:xfrm>
                <a:off x="10005281" y="2289952"/>
                <a:ext cx="532759" cy="184809"/>
                <a:chOff x="2356" y="1300"/>
                <a:chExt cx="555" cy="194"/>
              </a:xfrm>
            </p:grpSpPr>
            <p:sp>
              <p:nvSpPr>
                <p:cNvPr id="2125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69" name="Group 137"/>
                <p:cNvGrpSpPr/>
                <p:nvPr/>
              </p:nvGrpSpPr>
              <p:grpSpPr bwMode="auto">
                <a:xfrm>
                  <a:off x="2468" y="1332"/>
                  <a:ext cx="310" cy="60"/>
                  <a:chOff x="2468" y="1332"/>
                  <a:chExt cx="310" cy="60"/>
                </a:xfrm>
              </p:grpSpPr>
              <p:sp>
                <p:nvSpPr>
                  <p:cNvPr id="212572"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73"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70" name="Line 140"/>
                <p:cNvSpPr>
                  <a:spLocks noChangeShapeType="1"/>
                </p:cNvSpPr>
                <p:nvPr/>
              </p:nvSpPr>
              <p:spPr bwMode="auto">
                <a:xfrm>
                  <a:off x="2357"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71" name="Line 141"/>
                <p:cNvSpPr>
                  <a:spLocks noChangeShapeType="1"/>
                </p:cNvSpPr>
                <p:nvPr/>
              </p:nvSpPr>
              <p:spPr bwMode="auto">
                <a:xfrm>
                  <a:off x="2908"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9" name="Group 133"/>
              <p:cNvGrpSpPr/>
              <p:nvPr/>
            </p:nvGrpSpPr>
            <p:grpSpPr bwMode="auto">
              <a:xfrm>
                <a:off x="10232661" y="2882876"/>
                <a:ext cx="532759" cy="184809"/>
                <a:chOff x="2356" y="1300"/>
                <a:chExt cx="555" cy="194"/>
              </a:xfrm>
            </p:grpSpPr>
            <p:sp>
              <p:nvSpPr>
                <p:cNvPr id="2125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61" name="Group 137"/>
                <p:cNvGrpSpPr/>
                <p:nvPr/>
              </p:nvGrpSpPr>
              <p:grpSpPr bwMode="auto">
                <a:xfrm>
                  <a:off x="2468" y="1332"/>
                  <a:ext cx="310" cy="60"/>
                  <a:chOff x="2468" y="1332"/>
                  <a:chExt cx="310" cy="60"/>
                </a:xfrm>
              </p:grpSpPr>
              <p:sp>
                <p:nvSpPr>
                  <p:cNvPr id="21256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6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62"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63"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40" name="Group 133"/>
              <p:cNvGrpSpPr/>
              <p:nvPr/>
            </p:nvGrpSpPr>
            <p:grpSpPr bwMode="auto">
              <a:xfrm>
                <a:off x="9330660" y="3072767"/>
                <a:ext cx="532759" cy="184809"/>
                <a:chOff x="2356" y="1300"/>
                <a:chExt cx="555" cy="194"/>
              </a:xfrm>
            </p:grpSpPr>
            <p:sp>
              <p:nvSpPr>
                <p:cNvPr id="2125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53" name="Group 137"/>
                <p:cNvGrpSpPr/>
                <p:nvPr/>
              </p:nvGrpSpPr>
              <p:grpSpPr bwMode="auto">
                <a:xfrm>
                  <a:off x="2468" y="1332"/>
                  <a:ext cx="310" cy="60"/>
                  <a:chOff x="2468" y="1332"/>
                  <a:chExt cx="310" cy="60"/>
                </a:xfrm>
              </p:grpSpPr>
              <p:sp>
                <p:nvSpPr>
                  <p:cNvPr id="212556"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57"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54" name="Line 140"/>
                <p:cNvSpPr>
                  <a:spLocks noChangeShapeType="1"/>
                </p:cNvSpPr>
                <p:nvPr/>
              </p:nvSpPr>
              <p:spPr bwMode="auto">
                <a:xfrm>
                  <a:off x="2358"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55" name="Line 141"/>
                <p:cNvSpPr>
                  <a:spLocks noChangeShapeType="1"/>
                </p:cNvSpPr>
                <p:nvPr/>
              </p:nvSpPr>
              <p:spPr bwMode="auto">
                <a:xfrm>
                  <a:off x="2907"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541" name="Group 133"/>
              <p:cNvGrpSpPr/>
              <p:nvPr/>
            </p:nvGrpSpPr>
            <p:grpSpPr bwMode="auto">
              <a:xfrm>
                <a:off x="8438032" y="3018963"/>
                <a:ext cx="532759" cy="184809"/>
                <a:chOff x="2356" y="1300"/>
                <a:chExt cx="555" cy="194"/>
              </a:xfrm>
            </p:grpSpPr>
            <p:sp>
              <p:nvSpPr>
                <p:cNvPr id="2125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45" name="Group 137"/>
                <p:cNvGrpSpPr/>
                <p:nvPr/>
              </p:nvGrpSpPr>
              <p:grpSpPr bwMode="auto">
                <a:xfrm>
                  <a:off x="2468" y="1332"/>
                  <a:ext cx="310" cy="60"/>
                  <a:chOff x="2468" y="1332"/>
                  <a:chExt cx="310" cy="60"/>
                </a:xfrm>
              </p:grpSpPr>
              <p:sp>
                <p:nvSpPr>
                  <p:cNvPr id="212548"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49"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46" name="Line 140"/>
                <p:cNvSpPr>
                  <a:spLocks noChangeShapeType="1"/>
                </p:cNvSpPr>
                <p:nvPr/>
              </p:nvSpPr>
              <p:spPr bwMode="auto">
                <a:xfrm>
                  <a:off x="2357"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47" name="Line 141"/>
                <p:cNvSpPr>
                  <a:spLocks noChangeShapeType="1"/>
                </p:cNvSpPr>
                <p:nvPr/>
              </p:nvSpPr>
              <p:spPr bwMode="auto">
                <a:xfrm>
                  <a:off x="2910"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2329" name="Group 331"/>
            <p:cNvGrpSpPr/>
            <p:nvPr/>
          </p:nvGrpSpPr>
          <p:grpSpPr bwMode="auto">
            <a:xfrm>
              <a:off x="1803400" y="2755900"/>
              <a:ext cx="3467100" cy="1193800"/>
              <a:chOff x="7848600" y="2044700"/>
              <a:chExt cx="3200399" cy="1371600"/>
            </a:xfrm>
          </p:grpSpPr>
          <p:sp>
            <p:nvSpPr>
              <p:cNvPr id="212442" name="Oval 332"/>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443" name="Group 133"/>
              <p:cNvGrpSpPr/>
              <p:nvPr/>
            </p:nvGrpSpPr>
            <p:grpSpPr bwMode="auto">
              <a:xfrm>
                <a:off x="8526482" y="2160804"/>
                <a:ext cx="532759" cy="184809"/>
                <a:chOff x="2356" y="1300"/>
                <a:chExt cx="555" cy="194"/>
              </a:xfrm>
            </p:grpSpPr>
            <p:sp>
              <p:nvSpPr>
                <p:cNvPr id="2125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19" name="Group 137"/>
                <p:cNvGrpSpPr/>
                <p:nvPr/>
              </p:nvGrpSpPr>
              <p:grpSpPr bwMode="auto">
                <a:xfrm>
                  <a:off x="2468" y="1332"/>
                  <a:ext cx="310" cy="60"/>
                  <a:chOff x="2468" y="1332"/>
                  <a:chExt cx="310" cy="60"/>
                </a:xfrm>
              </p:grpSpPr>
              <p:sp>
                <p:nvSpPr>
                  <p:cNvPr id="212522"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23"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20" name="Line 140"/>
                <p:cNvSpPr>
                  <a:spLocks noChangeShapeType="1"/>
                </p:cNvSpPr>
                <p:nvPr/>
              </p:nvSpPr>
              <p:spPr bwMode="auto">
                <a:xfrm>
                  <a:off x="2358" y="1362"/>
                  <a:ext cx="0" cy="82"/>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21" name="Line 141"/>
                <p:cNvSpPr>
                  <a:spLocks noChangeShapeType="1"/>
                </p:cNvSpPr>
                <p:nvPr/>
              </p:nvSpPr>
              <p:spPr bwMode="auto">
                <a:xfrm>
                  <a:off x="2906"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212444" name="Straight Connector 334"/>
              <p:cNvCxnSpPr>
                <a:cxnSpLocks noChangeShapeType="1"/>
                <a:stCxn id="212521" idx="0"/>
              </p:cNvCxnSpPr>
              <p:nvPr/>
            </p:nvCxnSpPr>
            <p:spPr bwMode="auto">
              <a:xfrm>
                <a:off x="9055401" y="2220819"/>
                <a:ext cx="975377" cy="13653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45" name="Straight Connector 335"/>
              <p:cNvCxnSpPr>
                <a:cxnSpLocks noChangeShapeType="1"/>
              </p:cNvCxnSpPr>
              <p:nvPr/>
            </p:nvCxnSpPr>
            <p:spPr bwMode="auto">
              <a:xfrm>
                <a:off x="9522191" y="2583188"/>
                <a:ext cx="120745" cy="8339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46" name="Straight Connector 336"/>
              <p:cNvCxnSpPr>
                <a:cxnSpLocks noChangeShapeType="1"/>
              </p:cNvCxnSpPr>
              <p:nvPr/>
            </p:nvCxnSpPr>
            <p:spPr bwMode="auto">
              <a:xfrm flipV="1">
                <a:off x="9323081" y="2786992"/>
                <a:ext cx="243358" cy="4562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47" name="Straight Connector 337"/>
              <p:cNvCxnSpPr>
                <a:cxnSpLocks noChangeShapeType="1"/>
              </p:cNvCxnSpPr>
              <p:nvPr/>
            </p:nvCxnSpPr>
            <p:spPr bwMode="auto">
              <a:xfrm flipV="1">
                <a:off x="9028147" y="2611644"/>
                <a:ext cx="192778" cy="10958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48" name="Straight Connector 338"/>
              <p:cNvCxnSpPr>
                <a:cxnSpLocks noChangeShapeType="1"/>
              </p:cNvCxnSpPr>
              <p:nvPr/>
            </p:nvCxnSpPr>
            <p:spPr bwMode="auto">
              <a:xfrm flipV="1">
                <a:off x="8729859" y="2909476"/>
                <a:ext cx="192778" cy="10958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49" name="Straight Connector 339"/>
              <p:cNvCxnSpPr>
                <a:cxnSpLocks noChangeShapeType="1"/>
              </p:cNvCxnSpPr>
              <p:nvPr/>
            </p:nvCxnSpPr>
            <p:spPr bwMode="auto">
              <a:xfrm flipV="1">
                <a:off x="9537887" y="2836224"/>
                <a:ext cx="252969" cy="25294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50" name="Straight Connector 340"/>
              <p:cNvCxnSpPr>
                <a:cxnSpLocks noChangeShapeType="1"/>
              </p:cNvCxnSpPr>
              <p:nvPr/>
            </p:nvCxnSpPr>
            <p:spPr bwMode="auto">
              <a:xfrm flipH="1" flipV="1">
                <a:off x="10029359" y="2822067"/>
                <a:ext cx="354959" cy="12439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51" name="Straight Connector 341"/>
              <p:cNvCxnSpPr>
                <a:cxnSpLocks noChangeShapeType="1"/>
              </p:cNvCxnSpPr>
              <p:nvPr/>
            </p:nvCxnSpPr>
            <p:spPr bwMode="auto">
              <a:xfrm flipV="1">
                <a:off x="10015190" y="2475242"/>
                <a:ext cx="283363" cy="195664"/>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452" name="Straight Connector 342"/>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ln>
              <a:extLst>
                <a:ext uri="{909E8E84-426E-40DD-AFC4-6F175D3DCCD1}">
                  <a14:hiddenFill xmlns:a14="http://schemas.microsoft.com/office/drawing/2010/main">
                    <a:noFill/>
                  </a14:hiddenFill>
                </a:ext>
              </a:extLst>
            </p:spPr>
          </p:cxnSp>
          <p:grpSp>
            <p:nvGrpSpPr>
              <p:cNvPr id="212453" name="Group 133"/>
              <p:cNvGrpSpPr/>
              <p:nvPr/>
            </p:nvGrpSpPr>
            <p:grpSpPr bwMode="auto">
              <a:xfrm>
                <a:off x="9555206" y="2650627"/>
                <a:ext cx="532759" cy="184809"/>
                <a:chOff x="2356" y="1300"/>
                <a:chExt cx="555" cy="194"/>
              </a:xfrm>
            </p:grpSpPr>
            <p:sp>
              <p:nvSpPr>
                <p:cNvPr id="2125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11" name="Group 137"/>
                <p:cNvGrpSpPr/>
                <p:nvPr/>
              </p:nvGrpSpPr>
              <p:grpSpPr bwMode="auto">
                <a:xfrm>
                  <a:off x="2468" y="1332"/>
                  <a:ext cx="310" cy="60"/>
                  <a:chOff x="2468" y="1332"/>
                  <a:chExt cx="310" cy="60"/>
                </a:xfrm>
              </p:grpSpPr>
              <p:sp>
                <p:nvSpPr>
                  <p:cNvPr id="21251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1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12"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13" name="Line 141"/>
                <p:cNvSpPr>
                  <a:spLocks noChangeShapeType="1"/>
                </p:cNvSpPr>
                <p:nvPr/>
              </p:nvSpPr>
              <p:spPr bwMode="auto">
                <a:xfrm>
                  <a:off x="2906"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4" name="Group 133"/>
              <p:cNvGrpSpPr/>
              <p:nvPr/>
            </p:nvGrpSpPr>
            <p:grpSpPr bwMode="auto">
              <a:xfrm>
                <a:off x="8772607" y="2725609"/>
                <a:ext cx="532759" cy="184809"/>
                <a:chOff x="2356" y="1300"/>
                <a:chExt cx="555" cy="194"/>
              </a:xfrm>
            </p:grpSpPr>
            <p:sp>
              <p:nvSpPr>
                <p:cNvPr id="2125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5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5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503" name="Group 137"/>
                <p:cNvGrpSpPr/>
                <p:nvPr/>
              </p:nvGrpSpPr>
              <p:grpSpPr bwMode="auto">
                <a:xfrm>
                  <a:off x="2468" y="1332"/>
                  <a:ext cx="310" cy="60"/>
                  <a:chOff x="2468" y="1332"/>
                  <a:chExt cx="310" cy="60"/>
                </a:xfrm>
              </p:grpSpPr>
              <p:sp>
                <p:nvSpPr>
                  <p:cNvPr id="212506"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07"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04"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505" name="Line 141"/>
                <p:cNvSpPr>
                  <a:spLocks noChangeShapeType="1"/>
                </p:cNvSpPr>
                <p:nvPr/>
              </p:nvSpPr>
              <p:spPr bwMode="auto">
                <a:xfrm>
                  <a:off x="2906"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5" name="Group 133"/>
              <p:cNvGrpSpPr/>
              <p:nvPr/>
            </p:nvGrpSpPr>
            <p:grpSpPr bwMode="auto">
              <a:xfrm>
                <a:off x="9060908" y="2428111"/>
                <a:ext cx="532759" cy="184809"/>
                <a:chOff x="2356" y="1300"/>
                <a:chExt cx="555" cy="194"/>
              </a:xfrm>
            </p:grpSpPr>
            <p:sp>
              <p:nvSpPr>
                <p:cNvPr id="2124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95" name="Group 137"/>
                <p:cNvGrpSpPr/>
                <p:nvPr/>
              </p:nvGrpSpPr>
              <p:grpSpPr bwMode="auto">
                <a:xfrm>
                  <a:off x="2468" y="1332"/>
                  <a:ext cx="310" cy="60"/>
                  <a:chOff x="2468" y="1332"/>
                  <a:chExt cx="310" cy="60"/>
                </a:xfrm>
              </p:grpSpPr>
              <p:sp>
                <p:nvSpPr>
                  <p:cNvPr id="212498"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99"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96" name="Line 140"/>
                <p:cNvSpPr>
                  <a:spLocks noChangeShapeType="1"/>
                </p:cNvSpPr>
                <p:nvPr/>
              </p:nvSpPr>
              <p:spPr bwMode="auto">
                <a:xfrm>
                  <a:off x="2357"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97" name="Line 141"/>
                <p:cNvSpPr>
                  <a:spLocks noChangeShapeType="1"/>
                </p:cNvSpPr>
                <p:nvPr/>
              </p:nvSpPr>
              <p:spPr bwMode="auto">
                <a:xfrm>
                  <a:off x="2907"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6" name="Group 133"/>
              <p:cNvGrpSpPr/>
              <p:nvPr/>
            </p:nvGrpSpPr>
            <p:grpSpPr bwMode="auto">
              <a:xfrm>
                <a:off x="10005281" y="2289952"/>
                <a:ext cx="532759" cy="184809"/>
                <a:chOff x="2356" y="1300"/>
                <a:chExt cx="555" cy="194"/>
              </a:xfrm>
            </p:grpSpPr>
            <p:sp>
              <p:nvSpPr>
                <p:cNvPr id="212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87" name="Group 137"/>
                <p:cNvGrpSpPr/>
                <p:nvPr/>
              </p:nvGrpSpPr>
              <p:grpSpPr bwMode="auto">
                <a:xfrm>
                  <a:off x="2468" y="1332"/>
                  <a:ext cx="310" cy="60"/>
                  <a:chOff x="2468" y="1332"/>
                  <a:chExt cx="310" cy="60"/>
                </a:xfrm>
              </p:grpSpPr>
              <p:sp>
                <p:nvSpPr>
                  <p:cNvPr id="212490"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91"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88" name="Line 140"/>
                <p:cNvSpPr>
                  <a:spLocks noChangeShapeType="1"/>
                </p:cNvSpPr>
                <p:nvPr/>
              </p:nvSpPr>
              <p:spPr bwMode="auto">
                <a:xfrm>
                  <a:off x="2358" y="1360"/>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89" name="Line 141"/>
                <p:cNvSpPr>
                  <a:spLocks noChangeShapeType="1"/>
                </p:cNvSpPr>
                <p:nvPr/>
              </p:nvSpPr>
              <p:spPr bwMode="auto">
                <a:xfrm>
                  <a:off x="2906"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7" name="Group 133"/>
              <p:cNvGrpSpPr/>
              <p:nvPr/>
            </p:nvGrpSpPr>
            <p:grpSpPr bwMode="auto">
              <a:xfrm>
                <a:off x="10232661" y="2882876"/>
                <a:ext cx="532759" cy="184809"/>
                <a:chOff x="2356" y="1300"/>
                <a:chExt cx="555" cy="194"/>
              </a:xfrm>
            </p:grpSpPr>
            <p:sp>
              <p:nvSpPr>
                <p:cNvPr id="212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79" name="Group 137"/>
                <p:cNvGrpSpPr/>
                <p:nvPr/>
              </p:nvGrpSpPr>
              <p:grpSpPr bwMode="auto">
                <a:xfrm>
                  <a:off x="2468" y="1332"/>
                  <a:ext cx="310" cy="60"/>
                  <a:chOff x="2468" y="1332"/>
                  <a:chExt cx="310" cy="60"/>
                </a:xfrm>
              </p:grpSpPr>
              <p:sp>
                <p:nvSpPr>
                  <p:cNvPr id="212482"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83"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80" name="Line 140"/>
                <p:cNvSpPr>
                  <a:spLocks noChangeShapeType="1"/>
                </p:cNvSpPr>
                <p:nvPr/>
              </p:nvSpPr>
              <p:spPr bwMode="auto">
                <a:xfrm>
                  <a:off x="2358" y="1362"/>
                  <a:ext cx="0" cy="82"/>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81" name="Line 141"/>
                <p:cNvSpPr>
                  <a:spLocks noChangeShapeType="1"/>
                </p:cNvSpPr>
                <p:nvPr/>
              </p:nvSpPr>
              <p:spPr bwMode="auto">
                <a:xfrm>
                  <a:off x="2906"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8" name="Group 133"/>
              <p:cNvGrpSpPr/>
              <p:nvPr/>
            </p:nvGrpSpPr>
            <p:grpSpPr bwMode="auto">
              <a:xfrm>
                <a:off x="9330660" y="3072767"/>
                <a:ext cx="532759" cy="184809"/>
                <a:chOff x="2356" y="1300"/>
                <a:chExt cx="555" cy="194"/>
              </a:xfrm>
            </p:grpSpPr>
            <p:sp>
              <p:nvSpPr>
                <p:cNvPr id="212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71" name="Group 137"/>
                <p:cNvGrpSpPr/>
                <p:nvPr/>
              </p:nvGrpSpPr>
              <p:grpSpPr bwMode="auto">
                <a:xfrm>
                  <a:off x="2468" y="1332"/>
                  <a:ext cx="310" cy="60"/>
                  <a:chOff x="2468" y="1332"/>
                  <a:chExt cx="310" cy="60"/>
                </a:xfrm>
              </p:grpSpPr>
              <p:sp>
                <p:nvSpPr>
                  <p:cNvPr id="21247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7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72" name="Line 140"/>
                <p:cNvSpPr>
                  <a:spLocks noChangeShapeType="1"/>
                </p:cNvSpPr>
                <p:nvPr/>
              </p:nvSpPr>
              <p:spPr bwMode="auto">
                <a:xfrm>
                  <a:off x="2357" y="1362"/>
                  <a:ext cx="0" cy="82"/>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73" name="Line 141"/>
                <p:cNvSpPr>
                  <a:spLocks noChangeShapeType="1"/>
                </p:cNvSpPr>
                <p:nvPr/>
              </p:nvSpPr>
              <p:spPr bwMode="auto">
                <a:xfrm>
                  <a:off x="2907" y="1364"/>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9" name="Group 133"/>
              <p:cNvGrpSpPr/>
              <p:nvPr/>
            </p:nvGrpSpPr>
            <p:grpSpPr bwMode="auto">
              <a:xfrm>
                <a:off x="8438032" y="3018963"/>
                <a:ext cx="532759" cy="184809"/>
                <a:chOff x="2356" y="1300"/>
                <a:chExt cx="555" cy="194"/>
              </a:xfrm>
            </p:grpSpPr>
            <p:sp>
              <p:nvSpPr>
                <p:cNvPr id="212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63" name="Group 137"/>
                <p:cNvGrpSpPr/>
                <p:nvPr/>
              </p:nvGrpSpPr>
              <p:grpSpPr bwMode="auto">
                <a:xfrm>
                  <a:off x="2468" y="1332"/>
                  <a:ext cx="310" cy="60"/>
                  <a:chOff x="2468" y="1332"/>
                  <a:chExt cx="310" cy="60"/>
                </a:xfrm>
              </p:grpSpPr>
              <p:sp>
                <p:nvSpPr>
                  <p:cNvPr id="212466"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67"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64" name="Line 140"/>
                <p:cNvSpPr>
                  <a:spLocks noChangeShapeType="1"/>
                </p:cNvSpPr>
                <p:nvPr/>
              </p:nvSpPr>
              <p:spPr bwMode="auto">
                <a:xfrm>
                  <a:off x="2357" y="1361"/>
                  <a:ext cx="0" cy="79"/>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65" name="Line 141"/>
                <p:cNvSpPr>
                  <a:spLocks noChangeShapeType="1"/>
                </p:cNvSpPr>
                <p:nvPr/>
              </p:nvSpPr>
              <p:spPr bwMode="auto">
                <a:xfrm>
                  <a:off x="2907"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212330" name="Oval 417"/>
            <p:cNvSpPr>
              <a:spLocks noChangeArrowheads="1"/>
            </p:cNvSpPr>
            <p:nvPr/>
          </p:nvSpPr>
          <p:spPr bwMode="auto">
            <a:xfrm>
              <a:off x="1498600" y="4165600"/>
              <a:ext cx="3086100" cy="1168400"/>
            </a:xfrm>
            <a:prstGeom prst="ellipse">
              <a:avLst/>
            </a:prstGeom>
            <a:solidFill>
              <a:schemeClr val="accent1"/>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331" name="Group 133"/>
            <p:cNvGrpSpPr/>
            <p:nvPr/>
          </p:nvGrpSpPr>
          <p:grpSpPr bwMode="auto">
            <a:xfrm>
              <a:off x="2152272" y="4264503"/>
              <a:ext cx="513732" cy="157430"/>
              <a:chOff x="2356" y="1300"/>
              <a:chExt cx="555" cy="194"/>
            </a:xfrm>
          </p:grpSpPr>
          <p:sp>
            <p:nvSpPr>
              <p:cNvPr id="21243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37" name="Group 137"/>
              <p:cNvGrpSpPr/>
              <p:nvPr/>
            </p:nvGrpSpPr>
            <p:grpSpPr bwMode="auto">
              <a:xfrm>
                <a:off x="2468" y="1332"/>
                <a:ext cx="310" cy="60"/>
                <a:chOff x="2468" y="1332"/>
                <a:chExt cx="310" cy="60"/>
              </a:xfrm>
            </p:grpSpPr>
            <p:sp>
              <p:nvSpPr>
                <p:cNvPr id="212440"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41"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38" name="Line 140"/>
              <p:cNvSpPr>
                <a:spLocks noChangeShapeType="1"/>
              </p:cNvSpPr>
              <p:nvPr/>
            </p:nvSpPr>
            <p:spPr bwMode="auto">
              <a:xfrm>
                <a:off x="2358" y="1360"/>
                <a:ext cx="0" cy="8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39" name="Line 141"/>
              <p:cNvSpPr>
                <a:spLocks noChangeShapeType="1"/>
              </p:cNvSpPr>
              <p:nvPr/>
            </p:nvSpPr>
            <p:spPr bwMode="auto">
              <a:xfrm>
                <a:off x="2907"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212332" name="Straight Connector 419"/>
            <p:cNvCxnSpPr>
              <a:cxnSpLocks noChangeShapeType="1"/>
              <a:stCxn id="212439" idx="0"/>
            </p:cNvCxnSpPr>
            <p:nvPr/>
          </p:nvCxnSpPr>
          <p:spPr bwMode="auto">
            <a:xfrm>
              <a:off x="2662301" y="4315627"/>
              <a:ext cx="940542" cy="116307"/>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3" name="Straight Connector 420"/>
            <p:cNvCxnSpPr>
              <a:cxnSpLocks noChangeShapeType="1"/>
            </p:cNvCxnSpPr>
            <p:nvPr/>
          </p:nvCxnSpPr>
          <p:spPr bwMode="auto">
            <a:xfrm>
              <a:off x="3112420" y="4624312"/>
              <a:ext cx="116433" cy="71038"/>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4" name="Straight Connector 421"/>
            <p:cNvCxnSpPr>
              <a:cxnSpLocks noChangeShapeType="1"/>
            </p:cNvCxnSpPr>
            <p:nvPr/>
          </p:nvCxnSpPr>
          <p:spPr bwMode="auto">
            <a:xfrm flipV="1">
              <a:off x="2920421" y="4797923"/>
              <a:ext cx="234667" cy="38865"/>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5" name="Straight Connector 422"/>
            <p:cNvCxnSpPr>
              <a:cxnSpLocks noChangeShapeType="1"/>
            </p:cNvCxnSpPr>
            <p:nvPr/>
          </p:nvCxnSpPr>
          <p:spPr bwMode="auto">
            <a:xfrm flipV="1">
              <a:off x="2636021" y="4648552"/>
              <a:ext cx="185893" cy="93349"/>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6" name="Straight Connector 423"/>
            <p:cNvCxnSpPr>
              <a:cxnSpLocks noChangeShapeType="1"/>
            </p:cNvCxnSpPr>
            <p:nvPr/>
          </p:nvCxnSpPr>
          <p:spPr bwMode="auto">
            <a:xfrm flipV="1">
              <a:off x="2348386" y="4902261"/>
              <a:ext cx="185893" cy="93349"/>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7" name="Straight Connector 424"/>
            <p:cNvCxnSpPr>
              <a:cxnSpLocks noChangeShapeType="1"/>
            </p:cNvCxnSpPr>
            <p:nvPr/>
          </p:nvCxnSpPr>
          <p:spPr bwMode="auto">
            <a:xfrm flipV="1">
              <a:off x="3127556" y="4839861"/>
              <a:ext cx="243934" cy="215469"/>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8" name="Straight Connector 425"/>
            <p:cNvCxnSpPr>
              <a:cxnSpLocks noChangeShapeType="1"/>
            </p:cNvCxnSpPr>
            <p:nvPr/>
          </p:nvCxnSpPr>
          <p:spPr bwMode="auto">
            <a:xfrm flipH="1" flipV="1">
              <a:off x="3601475" y="4827802"/>
              <a:ext cx="342282" cy="10596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39" name="Straight Connector 426"/>
            <p:cNvCxnSpPr>
              <a:cxnSpLocks noChangeShapeType="1"/>
            </p:cNvCxnSpPr>
            <p:nvPr/>
          </p:nvCxnSpPr>
          <p:spPr bwMode="auto">
            <a:xfrm flipV="1">
              <a:off x="3587812" y="4532358"/>
              <a:ext cx="273243" cy="166677"/>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40" name="Straight Connector 427"/>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ln>
            <a:extLst>
              <a:ext uri="{909E8E84-426E-40DD-AFC4-6F175D3DCCD1}">
                <a14:hiddenFill xmlns:a14="http://schemas.microsoft.com/office/drawing/2010/main">
                  <a:noFill/>
                </a14:hiddenFill>
              </a:ext>
            </a:extLst>
          </p:spPr>
        </p:cxnSp>
        <p:grpSp>
          <p:nvGrpSpPr>
            <p:cNvPr id="212341" name="Group 133"/>
            <p:cNvGrpSpPr/>
            <p:nvPr/>
          </p:nvGrpSpPr>
          <p:grpSpPr bwMode="auto">
            <a:xfrm>
              <a:off x="3144256" y="4681760"/>
              <a:ext cx="513732" cy="157430"/>
              <a:chOff x="2356" y="1300"/>
              <a:chExt cx="555" cy="194"/>
            </a:xfrm>
          </p:grpSpPr>
          <p:sp>
            <p:nvSpPr>
              <p:cNvPr id="2124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29" name="Group 137"/>
              <p:cNvGrpSpPr/>
              <p:nvPr/>
            </p:nvGrpSpPr>
            <p:grpSpPr bwMode="auto">
              <a:xfrm>
                <a:off x="2468" y="1332"/>
                <a:ext cx="310" cy="60"/>
                <a:chOff x="2468" y="1332"/>
                <a:chExt cx="310" cy="60"/>
              </a:xfrm>
            </p:grpSpPr>
            <p:sp>
              <p:nvSpPr>
                <p:cNvPr id="212432"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33"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30" name="Line 140"/>
              <p:cNvSpPr>
                <a:spLocks noChangeShapeType="1"/>
              </p:cNvSpPr>
              <p:nvPr/>
            </p:nvSpPr>
            <p:spPr bwMode="auto">
              <a:xfrm>
                <a:off x="2358" y="1360"/>
                <a:ext cx="0" cy="8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31" name="Line 141"/>
              <p:cNvSpPr>
                <a:spLocks noChangeShapeType="1"/>
              </p:cNvSpPr>
              <p:nvPr/>
            </p:nvSpPr>
            <p:spPr bwMode="auto">
              <a:xfrm>
                <a:off x="2907" y="1362"/>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2" name="Group 133"/>
            <p:cNvGrpSpPr/>
            <p:nvPr/>
          </p:nvGrpSpPr>
          <p:grpSpPr bwMode="auto">
            <a:xfrm>
              <a:off x="2389607" y="4745634"/>
              <a:ext cx="513732" cy="157430"/>
              <a:chOff x="2356" y="1300"/>
              <a:chExt cx="555" cy="194"/>
            </a:xfrm>
          </p:grpSpPr>
          <p:sp>
            <p:nvSpPr>
              <p:cNvPr id="2124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21" name="Group 137"/>
              <p:cNvGrpSpPr/>
              <p:nvPr/>
            </p:nvGrpSpPr>
            <p:grpSpPr bwMode="auto">
              <a:xfrm>
                <a:off x="2468" y="1332"/>
                <a:ext cx="310" cy="60"/>
                <a:chOff x="2468" y="1332"/>
                <a:chExt cx="310" cy="60"/>
              </a:xfrm>
            </p:grpSpPr>
            <p:sp>
              <p:nvSpPr>
                <p:cNvPr id="21242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2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22" name="Line 140"/>
              <p:cNvSpPr>
                <a:spLocks noChangeShapeType="1"/>
              </p:cNvSpPr>
              <p:nvPr/>
            </p:nvSpPr>
            <p:spPr bwMode="auto">
              <a:xfrm>
                <a:off x="2357" y="1360"/>
                <a:ext cx="0" cy="86"/>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23" name="Line 141"/>
              <p:cNvSpPr>
                <a:spLocks noChangeShapeType="1"/>
              </p:cNvSpPr>
              <p:nvPr/>
            </p:nvSpPr>
            <p:spPr bwMode="auto">
              <a:xfrm>
                <a:off x="2908" y="1362"/>
                <a:ext cx="0" cy="86"/>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3" name="Group 133"/>
            <p:cNvGrpSpPr/>
            <p:nvPr/>
          </p:nvGrpSpPr>
          <p:grpSpPr bwMode="auto">
            <a:xfrm>
              <a:off x="2667612" y="4492209"/>
              <a:ext cx="513732" cy="157430"/>
              <a:chOff x="2356" y="1300"/>
              <a:chExt cx="555" cy="194"/>
            </a:xfrm>
          </p:grpSpPr>
          <p:sp>
            <p:nvSpPr>
              <p:cNvPr id="2124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13" name="Group 137"/>
              <p:cNvGrpSpPr/>
              <p:nvPr/>
            </p:nvGrpSpPr>
            <p:grpSpPr bwMode="auto">
              <a:xfrm>
                <a:off x="2468" y="1332"/>
                <a:ext cx="310" cy="60"/>
                <a:chOff x="2468" y="1332"/>
                <a:chExt cx="310" cy="60"/>
              </a:xfrm>
            </p:grpSpPr>
            <p:sp>
              <p:nvSpPr>
                <p:cNvPr id="212416"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17"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14" name="Line 140"/>
              <p:cNvSpPr>
                <a:spLocks noChangeShapeType="1"/>
              </p:cNvSpPr>
              <p:nvPr/>
            </p:nvSpPr>
            <p:spPr bwMode="auto">
              <a:xfrm>
                <a:off x="2357"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15"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4" name="Group 133"/>
            <p:cNvGrpSpPr/>
            <p:nvPr/>
          </p:nvGrpSpPr>
          <p:grpSpPr bwMode="auto">
            <a:xfrm>
              <a:off x="3578257" y="4374518"/>
              <a:ext cx="513732" cy="157430"/>
              <a:chOff x="2356" y="1300"/>
              <a:chExt cx="555" cy="194"/>
            </a:xfrm>
          </p:grpSpPr>
          <p:sp>
            <p:nvSpPr>
              <p:cNvPr id="2124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4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4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405" name="Group 137"/>
              <p:cNvGrpSpPr/>
              <p:nvPr/>
            </p:nvGrpSpPr>
            <p:grpSpPr bwMode="auto">
              <a:xfrm>
                <a:off x="2468" y="1332"/>
                <a:ext cx="310" cy="60"/>
                <a:chOff x="2468" y="1332"/>
                <a:chExt cx="310" cy="60"/>
              </a:xfrm>
            </p:grpSpPr>
            <p:sp>
              <p:nvSpPr>
                <p:cNvPr id="212408"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09"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06"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407"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5" name="Group 133"/>
            <p:cNvGrpSpPr/>
            <p:nvPr/>
          </p:nvGrpSpPr>
          <p:grpSpPr bwMode="auto">
            <a:xfrm>
              <a:off x="3797517" y="4879602"/>
              <a:ext cx="513732" cy="157430"/>
              <a:chOff x="2356" y="1300"/>
              <a:chExt cx="555" cy="194"/>
            </a:xfrm>
          </p:grpSpPr>
          <p:sp>
            <p:nvSpPr>
              <p:cNvPr id="212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397" name="Group 137"/>
              <p:cNvGrpSpPr/>
              <p:nvPr/>
            </p:nvGrpSpPr>
            <p:grpSpPr bwMode="auto">
              <a:xfrm>
                <a:off x="2468" y="1332"/>
                <a:ext cx="310" cy="60"/>
                <a:chOff x="2468" y="1332"/>
                <a:chExt cx="310" cy="60"/>
              </a:xfrm>
            </p:grpSpPr>
            <p:sp>
              <p:nvSpPr>
                <p:cNvPr id="212400"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01"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98" name="Line 140"/>
              <p:cNvSpPr>
                <a:spLocks noChangeShapeType="1"/>
              </p:cNvSpPr>
              <p:nvPr/>
            </p:nvSpPr>
            <p:spPr bwMode="auto">
              <a:xfrm>
                <a:off x="2357"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399"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6" name="Group 133"/>
            <p:cNvGrpSpPr/>
            <p:nvPr/>
          </p:nvGrpSpPr>
          <p:grpSpPr bwMode="auto">
            <a:xfrm>
              <a:off x="2927730" y="5041361"/>
              <a:ext cx="513732" cy="157430"/>
              <a:chOff x="2356" y="1300"/>
              <a:chExt cx="555" cy="194"/>
            </a:xfrm>
          </p:grpSpPr>
          <p:sp>
            <p:nvSpPr>
              <p:cNvPr id="212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389" name="Group 137"/>
              <p:cNvGrpSpPr/>
              <p:nvPr/>
            </p:nvGrpSpPr>
            <p:grpSpPr bwMode="auto">
              <a:xfrm>
                <a:off x="2468" y="1332"/>
                <a:ext cx="310" cy="60"/>
                <a:chOff x="2468" y="1332"/>
                <a:chExt cx="310" cy="60"/>
              </a:xfrm>
            </p:grpSpPr>
            <p:sp>
              <p:nvSpPr>
                <p:cNvPr id="212392"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393"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90" name="Line 140"/>
              <p:cNvSpPr>
                <a:spLocks noChangeShapeType="1"/>
              </p:cNvSpPr>
              <p:nvPr/>
            </p:nvSpPr>
            <p:spPr bwMode="auto">
              <a:xfrm>
                <a:off x="2357"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391"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7" name="Group 133"/>
            <p:cNvGrpSpPr/>
            <p:nvPr/>
          </p:nvGrpSpPr>
          <p:grpSpPr bwMode="auto">
            <a:xfrm>
              <a:off x="2066981" y="4995528"/>
              <a:ext cx="513732" cy="157430"/>
              <a:chOff x="2356" y="1300"/>
              <a:chExt cx="555" cy="194"/>
            </a:xfrm>
          </p:grpSpPr>
          <p:sp>
            <p:nvSpPr>
              <p:cNvPr id="212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sp>
            <p:nvSpPr>
              <p:cNvPr id="212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charset="0"/>
                </a:endParaRPr>
              </a:p>
            </p:txBody>
          </p:sp>
          <p:sp>
            <p:nvSpPr>
              <p:cNvPr id="212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charset="0"/>
                </a:endParaRPr>
              </a:p>
            </p:txBody>
          </p:sp>
          <p:grpSp>
            <p:nvGrpSpPr>
              <p:cNvPr id="212381" name="Group 137"/>
              <p:cNvGrpSpPr/>
              <p:nvPr/>
            </p:nvGrpSpPr>
            <p:grpSpPr bwMode="auto">
              <a:xfrm>
                <a:off x="2468" y="1332"/>
                <a:ext cx="310" cy="60"/>
                <a:chOff x="2468" y="1332"/>
                <a:chExt cx="310" cy="60"/>
              </a:xfrm>
            </p:grpSpPr>
            <p:sp>
              <p:nvSpPr>
                <p:cNvPr id="212384" name="Freeform 138"/>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385" name="Freeform 139"/>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82" name="Line 140"/>
              <p:cNvSpPr>
                <a:spLocks noChangeShapeType="1"/>
              </p:cNvSpPr>
              <p:nvPr/>
            </p:nvSpPr>
            <p:spPr bwMode="auto">
              <a:xfrm>
                <a:off x="2358" y="1361"/>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383" name="Line 141"/>
              <p:cNvSpPr>
                <a:spLocks noChangeShapeType="1"/>
              </p:cNvSpPr>
              <p:nvPr/>
            </p:nvSpPr>
            <p:spPr bwMode="auto">
              <a:xfrm>
                <a:off x="2908" y="1363"/>
                <a:ext cx="0" cy="84"/>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212348" name="Straight Connector 12"/>
            <p:cNvCxnSpPr>
              <a:cxnSpLocks noChangeShapeType="1"/>
              <a:endCxn id="212518" idx="1"/>
            </p:cNvCxnSpPr>
            <p:nvPr/>
          </p:nvCxnSpPr>
          <p:spPr bwMode="auto">
            <a:xfrm>
              <a:off x="2382838" y="2609850"/>
              <a:ext cx="238125" cy="261938"/>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49" name="Straight Connector 500"/>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0" name="Straight Connector 501"/>
            <p:cNvCxnSpPr>
              <a:cxnSpLocks noChangeShapeType="1"/>
              <a:endCxn id="212375" idx="3"/>
            </p:cNvCxnSpPr>
            <p:nvPr/>
          </p:nvCxnSpPr>
          <p:spPr bwMode="auto">
            <a:xfrm>
              <a:off x="1235075" y="3271838"/>
              <a:ext cx="123825" cy="212725"/>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1" name="Straight Connector 502"/>
            <p:cNvCxnSpPr>
              <a:cxnSpLocks noChangeShapeType="1"/>
              <a:endCxn id="212486" idx="1"/>
            </p:cNvCxnSpPr>
            <p:nvPr/>
          </p:nvCxnSpPr>
          <p:spPr bwMode="auto">
            <a:xfrm>
              <a:off x="3916363" y="2411413"/>
              <a:ext cx="307975" cy="573087"/>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2" name="Straight Connector 503"/>
            <p:cNvCxnSpPr>
              <a:cxnSpLocks noChangeShapeType="1"/>
              <a:endCxn id="212486" idx="0"/>
            </p:cNvCxnSpPr>
            <p:nvPr/>
          </p:nvCxnSpPr>
          <p:spPr bwMode="auto">
            <a:xfrm flipH="1">
              <a:off x="4425950" y="2389188"/>
              <a:ext cx="384175" cy="579437"/>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3" name="Straight Connector 504"/>
            <p:cNvCxnSpPr>
              <a:cxnSpLocks noChangeShapeType="1"/>
              <a:endCxn id="212568" idx="0"/>
            </p:cNvCxnSpPr>
            <p:nvPr/>
          </p:nvCxnSpPr>
          <p:spPr bwMode="auto">
            <a:xfrm>
              <a:off x="6770688" y="2900363"/>
              <a:ext cx="215900" cy="104616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4" name="Straight Connector 505"/>
            <p:cNvCxnSpPr>
              <a:cxnSpLocks noChangeShapeType="1"/>
            </p:cNvCxnSpPr>
            <p:nvPr/>
          </p:nvCxnSpPr>
          <p:spPr bwMode="auto">
            <a:xfrm flipH="1">
              <a:off x="7137400" y="3251200"/>
              <a:ext cx="241300" cy="69215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5" name="Straight Connector 506"/>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6" name="Straight Connector 507"/>
            <p:cNvCxnSpPr>
              <a:cxnSpLocks noChangeShapeType="1"/>
            </p:cNvCxnSpPr>
            <p:nvPr/>
          </p:nvCxnSpPr>
          <p:spPr bwMode="auto">
            <a:xfrm flipH="1" flipV="1">
              <a:off x="7454900" y="4573588"/>
              <a:ext cx="796925" cy="61436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7" name="Straight Connector 508"/>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8" name="Straight Connector 509"/>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59" name="Straight Connector 510"/>
            <p:cNvCxnSpPr>
              <a:cxnSpLocks noChangeShapeType="1"/>
            </p:cNvCxnSpPr>
            <p:nvPr/>
          </p:nvCxnSpPr>
          <p:spPr bwMode="auto">
            <a:xfrm flipH="1" flipV="1">
              <a:off x="4068763" y="5045075"/>
              <a:ext cx="371475" cy="973138"/>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60" name="Straight Connector 511"/>
            <p:cNvCxnSpPr>
              <a:cxnSpLocks noChangeShapeType="1"/>
            </p:cNvCxnSpPr>
            <p:nvPr/>
          </p:nvCxnSpPr>
          <p:spPr bwMode="auto">
            <a:xfrm flipV="1">
              <a:off x="3389313" y="5689600"/>
              <a:ext cx="306387" cy="16510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61" name="Straight Connector 512"/>
            <p:cNvCxnSpPr>
              <a:cxnSpLocks noChangeShapeType="1"/>
            </p:cNvCxnSpPr>
            <p:nvPr/>
          </p:nvCxnSpPr>
          <p:spPr bwMode="auto">
            <a:xfrm flipV="1">
              <a:off x="1790700" y="5160963"/>
              <a:ext cx="401638" cy="20955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62" name="Straight Connector 513"/>
            <p:cNvCxnSpPr>
              <a:cxnSpLocks noChangeShapeType="1"/>
            </p:cNvCxnSpPr>
            <p:nvPr/>
          </p:nvCxnSpPr>
          <p:spPr bwMode="auto">
            <a:xfrm flipV="1">
              <a:off x="1179513" y="4467225"/>
              <a:ext cx="227012" cy="282575"/>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63" name="Straight Connector 514"/>
            <p:cNvCxnSpPr>
              <a:cxnSpLocks noChangeShapeType="1"/>
              <a:endCxn id="212375" idx="5"/>
            </p:cNvCxnSpPr>
            <p:nvPr/>
          </p:nvCxnSpPr>
          <p:spPr bwMode="auto">
            <a:xfrm flipV="1">
              <a:off x="1155700" y="4368800"/>
              <a:ext cx="203200" cy="7938"/>
            </a:xfrm>
            <a:prstGeom prst="line">
              <a:avLst/>
            </a:prstGeom>
            <a:noFill/>
            <a:ln w="3175">
              <a:solidFill>
                <a:schemeClr val="tx1"/>
              </a:solidFill>
              <a:round/>
            </a:ln>
            <a:extLst>
              <a:ext uri="{909E8E84-426E-40DD-AFC4-6F175D3DCCD1}">
                <a14:hiddenFill xmlns:a14="http://schemas.microsoft.com/office/drawing/2010/main">
                  <a:noFill/>
                </a14:hiddenFill>
              </a:ext>
            </a:extLst>
          </p:spPr>
        </p:cxnSp>
        <p:sp>
          <p:nvSpPr>
            <p:cNvPr id="212364" name="Oval 14"/>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cxnSp>
          <p:nvCxnSpPr>
            <p:cNvPr id="212365" name="Straight Connector 18"/>
            <p:cNvCxnSpPr>
              <a:cxnSpLocks noChangeShapeType="1"/>
            </p:cNvCxnSpPr>
            <p:nvPr/>
          </p:nvCxnSpPr>
          <p:spPr bwMode="auto">
            <a:xfrm>
              <a:off x="4713288" y="3051291"/>
              <a:ext cx="964307" cy="26892"/>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66" name="Straight Connector 516"/>
            <p:cNvCxnSpPr>
              <a:cxnSpLocks noChangeShapeType="1"/>
            </p:cNvCxnSpPr>
            <p:nvPr/>
          </p:nvCxnSpPr>
          <p:spPr bwMode="auto">
            <a:xfrm>
              <a:off x="6139457" y="3169615"/>
              <a:ext cx="691556" cy="784846"/>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67" name="Straight Connector 515"/>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ln>
            <a:extLst>
              <a:ext uri="{909E8E84-426E-40DD-AFC4-6F175D3DCCD1}">
                <a14:hiddenFill xmlns:a14="http://schemas.microsoft.com/office/drawing/2010/main">
                  <a:noFill/>
                </a14:hiddenFill>
              </a:ext>
            </a:extLst>
          </p:spPr>
        </p:cxnSp>
        <p:sp>
          <p:nvSpPr>
            <p:cNvPr id="212368" name="Oval 521"/>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400">
                  <a:solidFill>
                    <a:srgbClr val="000000"/>
                  </a:solidFill>
                </a:rPr>
                <a:t>   </a:t>
              </a:r>
              <a:endParaRPr lang="en-US" altLang="zh-CN" sz="2400">
                <a:solidFill>
                  <a:srgbClr val="000000"/>
                </a:solidFill>
              </a:endParaRPr>
            </a:p>
          </p:txBody>
        </p:sp>
        <p:cxnSp>
          <p:nvCxnSpPr>
            <p:cNvPr id="212369" name="Straight Connector 519"/>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70" name="Straight Connector 520"/>
            <p:cNvCxnSpPr>
              <a:cxnSpLocks noChangeShapeType="1"/>
            </p:cNvCxnSpPr>
            <p:nvPr/>
          </p:nvCxnSpPr>
          <p:spPr bwMode="auto">
            <a:xfrm>
              <a:off x="3692525" y="3789363"/>
              <a:ext cx="342828" cy="205015"/>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71" name="Straight Connector 7"/>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72" name="Straight Connector 415"/>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ln>
            <a:extLst>
              <a:ext uri="{909E8E84-426E-40DD-AFC4-6F175D3DCCD1}">
                <a14:hiddenFill xmlns:a14="http://schemas.microsoft.com/office/drawing/2010/main">
                  <a:noFill/>
                </a14:hiddenFill>
              </a:ext>
            </a:extLst>
          </p:spPr>
        </p:cxnSp>
        <p:cxnSp>
          <p:nvCxnSpPr>
            <p:cNvPr id="212373" name="Straight Connector 523"/>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ln>
            <a:extLst>
              <a:ext uri="{909E8E84-426E-40DD-AFC4-6F175D3DCCD1}">
                <a14:hiddenFill xmlns:a14="http://schemas.microsoft.com/office/drawing/2010/main">
                  <a:noFill/>
                </a14:hiddenFill>
              </a:ext>
            </a:extLst>
          </p:spPr>
        </p:cxnSp>
        <p:sp>
          <p:nvSpPr>
            <p:cNvPr id="212374" name="Oval 6"/>
            <p:cNvSpPr>
              <a:spLocks noChangeArrowheads="1"/>
            </p:cNvSpPr>
            <p:nvPr/>
          </p:nvSpPr>
          <p:spPr bwMode="auto">
            <a:xfrm>
              <a:off x="3340100" y="5359400"/>
              <a:ext cx="2044700"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75" name="Oval 517"/>
            <p:cNvSpPr>
              <a:spLocks noChangeArrowheads="1"/>
            </p:cNvSpPr>
            <p:nvPr/>
          </p:nvSpPr>
          <p:spPr bwMode="auto">
            <a:xfrm rot="5400000">
              <a:off x="867569" y="3736182"/>
              <a:ext cx="1252537"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cxnSp>
          <p:nvCxnSpPr>
            <p:cNvPr id="212376" name="Straight Connector 39941"/>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ln>
            <a:extLst>
              <a:ext uri="{909E8E84-426E-40DD-AFC4-6F175D3DCCD1}">
                <a14:hiddenFill xmlns:a14="http://schemas.microsoft.com/office/drawing/2010/main">
                  <a:noFill/>
                </a14:hiddenFill>
              </a:ext>
            </a:extLst>
          </p:spPr>
        </p:cxnSp>
        <p:cxnSp>
          <p:nvCxnSpPr>
            <p:cNvPr id="212377" name="Straight Connector 524"/>
            <p:cNvCxnSpPr>
              <a:cxnSpLocks noChangeShapeType="1"/>
              <a:endCxn id="212438" idx="1"/>
            </p:cNvCxnSpPr>
            <p:nvPr/>
          </p:nvCxnSpPr>
          <p:spPr bwMode="auto">
            <a:xfrm>
              <a:off x="1685925" y="4111625"/>
              <a:ext cx="466725" cy="269875"/>
            </a:xfrm>
            <a:prstGeom prst="line">
              <a:avLst/>
            </a:prstGeom>
            <a:noFill/>
            <a:ln w="3175">
              <a:solidFill>
                <a:schemeClr val="tx1"/>
              </a:solidFill>
              <a:round/>
            </a:ln>
            <a:extLst>
              <a:ext uri="{909E8E84-426E-40DD-AFC4-6F175D3DCCD1}">
                <a14:hiddenFill xmlns:a14="http://schemas.microsoft.com/office/drawing/2010/main">
                  <a:noFill/>
                </a14:hiddenFill>
              </a:ext>
            </a:extLst>
          </p:spPr>
        </p:cxnSp>
      </p:grpSp>
      <p:grpSp>
        <p:nvGrpSpPr>
          <p:cNvPr id="211973" name="Group 418"/>
          <p:cNvGrpSpPr/>
          <p:nvPr/>
        </p:nvGrpSpPr>
        <p:grpSpPr bwMode="auto">
          <a:xfrm>
            <a:off x="1963738" y="4827588"/>
            <a:ext cx="874712" cy="506412"/>
            <a:chOff x="2889" y="1631"/>
            <a:chExt cx="980" cy="743"/>
          </a:xfrm>
        </p:grpSpPr>
        <p:sp>
          <p:nvSpPr>
            <p:cNvPr id="212304" name="Rectangle 419"/>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35249" name="AutoShape 420"/>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CCFF"/>
                </a:solidFill>
              </a:endParaRPr>
            </a:p>
          </p:txBody>
        </p:sp>
      </p:grpSp>
      <p:sp>
        <p:nvSpPr>
          <p:cNvPr id="211974" name="Line 424"/>
          <p:cNvSpPr>
            <a:spLocks noChangeShapeType="1"/>
          </p:cNvSpPr>
          <p:nvPr/>
        </p:nvSpPr>
        <p:spPr bwMode="auto">
          <a:xfrm flipV="1">
            <a:off x="2686051" y="5280026"/>
            <a:ext cx="144463"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Content Placeholder 12"/>
          <p:cNvSpPr>
            <a:spLocks noGrp="1"/>
          </p:cNvSpPr>
          <p:nvPr>
            <p:ph idx="1"/>
          </p:nvPr>
        </p:nvSpPr>
        <p:spPr>
          <a:xfrm>
            <a:off x="1091437" y="1512645"/>
            <a:ext cx="9670348" cy="2126286"/>
          </a:xfrm>
        </p:spPr>
        <p:txBody>
          <a:bodyPr/>
          <a:lstStyle/>
          <a:p>
            <a:pPr>
              <a:lnSpc>
                <a:spcPct val="100000"/>
              </a:lnSpc>
              <a:buClr>
                <a:srgbClr val="000099"/>
              </a:buClr>
              <a:buSzPct val="100000"/>
              <a:buFont typeface="Wingdings" panose="05000000000000000000" pitchFamily="2" charset="2"/>
              <a:buChar char="§"/>
            </a:pPr>
            <a:r>
              <a:rPr lang="en-US" altLang="zh-CN" dirty="0">
                <a:solidFill>
                  <a:srgbClr val="000000"/>
                </a:solidFill>
                <a:latin typeface="Gill Sans MT" panose="020B0502020104020203" pitchFamily="34" charset="0"/>
              </a:rPr>
              <a:t>CDN: </a:t>
            </a:r>
            <a:r>
              <a:rPr lang="zh-CN" altLang="en-US" dirty="0">
                <a:solidFill>
                  <a:srgbClr val="000000"/>
                </a:solidFill>
                <a:latin typeface="Gill Sans MT" panose="020B0502020104020203" pitchFamily="34" charset="0"/>
              </a:rPr>
              <a:t>将内容的拷贝存储在</a:t>
            </a:r>
            <a:r>
              <a:rPr lang="en-US" altLang="zh-CN" dirty="0">
                <a:solidFill>
                  <a:srgbClr val="000000"/>
                </a:solidFill>
                <a:latin typeface="Gill Sans MT" panose="020B0502020104020203" pitchFamily="34" charset="0"/>
              </a:rPr>
              <a:t>CDN</a:t>
            </a:r>
            <a:r>
              <a:rPr lang="zh-CN" altLang="en-US" dirty="0">
                <a:solidFill>
                  <a:srgbClr val="000000"/>
                </a:solidFill>
                <a:latin typeface="Gill Sans MT" panose="020B0502020104020203" pitchFamily="34" charset="0"/>
              </a:rPr>
              <a:t>节点中</a:t>
            </a:r>
            <a:r>
              <a:rPr lang="en-US" altLang="zh-CN" dirty="0">
                <a:solidFill>
                  <a:srgbClr val="000000"/>
                </a:solidFill>
                <a:latin typeface="Gill Sans MT" panose="020B0502020104020203" pitchFamily="34" charset="0"/>
              </a:rPr>
              <a:t> </a:t>
            </a:r>
            <a:endParaRPr lang="en-US" altLang="zh-CN" dirty="0">
              <a:solidFill>
                <a:srgbClr val="000000"/>
              </a:solidFill>
              <a:latin typeface="Gill Sans MT" panose="020B0502020104020203" pitchFamily="34" charset="0"/>
            </a:endParaRPr>
          </a:p>
          <a:p>
            <a:pPr>
              <a:lnSpc>
                <a:spcPct val="100000"/>
              </a:lnSpc>
              <a:buSzPct val="100000"/>
              <a:buFont typeface="Wingdings" panose="05000000000000000000" pitchFamily="2" charset="2"/>
              <a:buChar char="§"/>
            </a:pPr>
            <a:r>
              <a:rPr lang="zh-CN" altLang="en-US" dirty="0"/>
              <a:t>用户向</a:t>
            </a:r>
            <a:r>
              <a:rPr lang="en-US" altLang="zh-CN" dirty="0"/>
              <a:t>CDN</a:t>
            </a:r>
            <a:r>
              <a:rPr lang="zh-CN" altLang="en-US" dirty="0"/>
              <a:t>请求内容</a:t>
            </a:r>
            <a:endParaRPr lang="en-US" altLang="zh-CN" dirty="0"/>
          </a:p>
          <a:p>
            <a:pPr lvl="1">
              <a:lnSpc>
                <a:spcPct val="100000"/>
              </a:lnSpc>
              <a:buClr>
                <a:srgbClr val="000099"/>
              </a:buClr>
            </a:pPr>
            <a:r>
              <a:rPr lang="zh-CN" altLang="en-US" dirty="0">
                <a:solidFill>
                  <a:srgbClr val="000000"/>
                </a:solidFill>
                <a:latin typeface="Gill Sans MT" panose="020B0502020104020203" pitchFamily="34" charset="0"/>
              </a:rPr>
              <a:t>被定向到附近的拷贝，取得内容</a:t>
            </a:r>
            <a:endParaRPr lang="en-US" altLang="zh-CN" dirty="0">
              <a:solidFill>
                <a:srgbClr val="000000"/>
              </a:solidFill>
              <a:latin typeface="Gill Sans MT" panose="020B0502020104020203" pitchFamily="34" charset="0"/>
            </a:endParaRPr>
          </a:p>
          <a:p>
            <a:pPr lvl="1">
              <a:lnSpc>
                <a:spcPct val="100000"/>
              </a:lnSpc>
              <a:buClr>
                <a:srgbClr val="000099"/>
              </a:buClr>
            </a:pPr>
            <a:r>
              <a:rPr lang="zh-CN" altLang="en-US" dirty="0">
                <a:solidFill>
                  <a:srgbClr val="000000"/>
                </a:solidFill>
                <a:latin typeface="Gill Sans MT" panose="020B0502020104020203" pitchFamily="34" charset="0"/>
              </a:rPr>
              <a:t>如果网络路径拥塞，则可能选择其他的拷贝</a:t>
            </a:r>
            <a:endParaRPr lang="en-US" altLang="zh-CN" dirty="0">
              <a:solidFill>
                <a:srgbClr val="000000"/>
              </a:solidFill>
              <a:latin typeface="Gill Sans MT" panose="020B0502020104020203" pitchFamily="34" charset="0"/>
            </a:endParaRPr>
          </a:p>
        </p:txBody>
      </p:sp>
      <p:grpSp>
        <p:nvGrpSpPr>
          <p:cNvPr id="793" name="Group 792"/>
          <p:cNvGrpSpPr/>
          <p:nvPr/>
        </p:nvGrpSpPr>
        <p:grpSpPr bwMode="auto">
          <a:xfrm>
            <a:off x="4745038" y="5776913"/>
            <a:ext cx="349250" cy="679450"/>
            <a:chOff x="7923189" y="2486664"/>
            <a:chExt cx="360377" cy="884585"/>
          </a:xfrm>
        </p:grpSpPr>
        <p:pic>
          <p:nvPicPr>
            <p:cNvPr id="21227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p:cNvGrpSpPr/>
            <p:nvPr/>
          </p:nvGrpSpPr>
          <p:grpSpPr bwMode="auto">
            <a:xfrm>
              <a:off x="7923189" y="2890236"/>
              <a:ext cx="227012" cy="481013"/>
              <a:chOff x="4140" y="429"/>
              <a:chExt cx="1425" cy="2396"/>
            </a:xfrm>
          </p:grpSpPr>
          <p:sp>
            <p:nvSpPr>
              <p:cNvPr id="212272"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7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74"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75"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7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77" name="Group 956"/>
              <p:cNvGrpSpPr/>
              <p:nvPr/>
            </p:nvGrpSpPr>
            <p:grpSpPr bwMode="auto">
              <a:xfrm>
                <a:off x="4749" y="668"/>
                <a:ext cx="581" cy="145"/>
                <a:chOff x="614" y="2568"/>
                <a:chExt cx="725" cy="139"/>
              </a:xfrm>
            </p:grpSpPr>
            <p:sp>
              <p:nvSpPr>
                <p:cNvPr id="21230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0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7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79" name="Group 960"/>
              <p:cNvGrpSpPr/>
              <p:nvPr/>
            </p:nvGrpSpPr>
            <p:grpSpPr bwMode="auto">
              <a:xfrm>
                <a:off x="4747" y="994"/>
                <a:ext cx="581" cy="134"/>
                <a:chOff x="614" y="2568"/>
                <a:chExt cx="725" cy="139"/>
              </a:xfrm>
            </p:grpSpPr>
            <p:sp>
              <p:nvSpPr>
                <p:cNvPr id="21230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0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82" name="Group 965"/>
              <p:cNvGrpSpPr/>
              <p:nvPr/>
            </p:nvGrpSpPr>
            <p:grpSpPr bwMode="auto">
              <a:xfrm>
                <a:off x="4735" y="1627"/>
                <a:ext cx="582" cy="151"/>
                <a:chOff x="614" y="2568"/>
                <a:chExt cx="725" cy="139"/>
              </a:xfrm>
            </p:grpSpPr>
            <p:sp>
              <p:nvSpPr>
                <p:cNvPr id="21229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3"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284" name="Group 969"/>
              <p:cNvGrpSpPr/>
              <p:nvPr/>
            </p:nvGrpSpPr>
            <p:grpSpPr bwMode="auto">
              <a:xfrm>
                <a:off x="4739" y="1327"/>
                <a:ext cx="582" cy="139"/>
                <a:chOff x="614" y="2568"/>
                <a:chExt cx="725" cy="139"/>
              </a:xfrm>
            </p:grpSpPr>
            <p:sp>
              <p:nvSpPr>
                <p:cNvPr id="21229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6"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87"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8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9"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9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9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28" name="Group 827"/>
          <p:cNvGrpSpPr/>
          <p:nvPr/>
        </p:nvGrpSpPr>
        <p:grpSpPr bwMode="auto">
          <a:xfrm>
            <a:off x="5911851" y="3556000"/>
            <a:ext cx="347663" cy="679450"/>
            <a:chOff x="7923189" y="2486664"/>
            <a:chExt cx="360377" cy="884585"/>
          </a:xfrm>
        </p:grpSpPr>
        <p:pic>
          <p:nvPicPr>
            <p:cNvPr id="21223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p:cNvGrpSpPr/>
            <p:nvPr/>
          </p:nvGrpSpPr>
          <p:grpSpPr bwMode="auto">
            <a:xfrm>
              <a:off x="7923189" y="2890236"/>
              <a:ext cx="227012" cy="481013"/>
              <a:chOff x="4140" y="429"/>
              <a:chExt cx="1425" cy="2396"/>
            </a:xfrm>
          </p:grpSpPr>
          <p:sp>
            <p:nvSpPr>
              <p:cNvPr id="212238"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3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40"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41"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4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3" name="Group 956"/>
              <p:cNvGrpSpPr/>
              <p:nvPr/>
            </p:nvGrpSpPr>
            <p:grpSpPr bwMode="auto">
              <a:xfrm>
                <a:off x="4749" y="668"/>
                <a:ext cx="581" cy="145"/>
                <a:chOff x="614" y="2568"/>
                <a:chExt cx="725" cy="139"/>
              </a:xfrm>
            </p:grpSpPr>
            <p:sp>
              <p:nvSpPr>
                <p:cNvPr id="21226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5" name="Group 960"/>
              <p:cNvGrpSpPr/>
              <p:nvPr/>
            </p:nvGrpSpPr>
            <p:grpSpPr bwMode="auto">
              <a:xfrm>
                <a:off x="4747" y="994"/>
                <a:ext cx="581" cy="134"/>
                <a:chOff x="614" y="2568"/>
                <a:chExt cx="725" cy="139"/>
              </a:xfrm>
            </p:grpSpPr>
            <p:sp>
              <p:nvSpPr>
                <p:cNvPr id="21226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4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8" name="Group 965"/>
              <p:cNvGrpSpPr/>
              <p:nvPr/>
            </p:nvGrpSpPr>
            <p:grpSpPr bwMode="auto">
              <a:xfrm>
                <a:off x="4735" y="1627"/>
                <a:ext cx="582" cy="151"/>
                <a:chOff x="614" y="2568"/>
                <a:chExt cx="725" cy="139"/>
              </a:xfrm>
            </p:grpSpPr>
            <p:sp>
              <p:nvSpPr>
                <p:cNvPr id="21226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9"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250" name="Group 969"/>
              <p:cNvGrpSpPr/>
              <p:nvPr/>
            </p:nvGrpSpPr>
            <p:grpSpPr bwMode="auto">
              <a:xfrm>
                <a:off x="4739" y="1327"/>
                <a:ext cx="582" cy="139"/>
                <a:chOff x="614" y="2568"/>
                <a:chExt cx="725" cy="139"/>
              </a:xfrm>
            </p:grpSpPr>
            <p:sp>
              <p:nvSpPr>
                <p:cNvPr id="21226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5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2"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53"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5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5"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5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6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63" name="Group 862"/>
          <p:cNvGrpSpPr/>
          <p:nvPr/>
        </p:nvGrpSpPr>
        <p:grpSpPr bwMode="auto">
          <a:xfrm>
            <a:off x="6608763" y="5611814"/>
            <a:ext cx="347662" cy="681037"/>
            <a:chOff x="7923189" y="2486664"/>
            <a:chExt cx="360377" cy="884585"/>
          </a:xfrm>
        </p:grpSpPr>
        <p:pic>
          <p:nvPicPr>
            <p:cNvPr id="212202"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p:cNvGrpSpPr/>
            <p:nvPr/>
          </p:nvGrpSpPr>
          <p:grpSpPr bwMode="auto">
            <a:xfrm>
              <a:off x="7923189" y="2890236"/>
              <a:ext cx="227012" cy="481013"/>
              <a:chOff x="4140" y="429"/>
              <a:chExt cx="1425" cy="2396"/>
            </a:xfrm>
          </p:grpSpPr>
          <p:sp>
            <p:nvSpPr>
              <p:cNvPr id="212204"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0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06"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07"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0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09" name="Group 956"/>
              <p:cNvGrpSpPr/>
              <p:nvPr/>
            </p:nvGrpSpPr>
            <p:grpSpPr bwMode="auto">
              <a:xfrm>
                <a:off x="4749" y="668"/>
                <a:ext cx="581" cy="145"/>
                <a:chOff x="614" y="2568"/>
                <a:chExt cx="725" cy="139"/>
              </a:xfrm>
            </p:grpSpPr>
            <p:sp>
              <p:nvSpPr>
                <p:cNvPr id="21223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11" name="Group 960"/>
              <p:cNvGrpSpPr/>
              <p:nvPr/>
            </p:nvGrpSpPr>
            <p:grpSpPr bwMode="auto">
              <a:xfrm>
                <a:off x="4747" y="994"/>
                <a:ext cx="581" cy="134"/>
                <a:chOff x="614" y="2568"/>
                <a:chExt cx="725" cy="139"/>
              </a:xfrm>
            </p:grpSpPr>
            <p:sp>
              <p:nvSpPr>
                <p:cNvPr id="21223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1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14" name="Group 965"/>
              <p:cNvGrpSpPr/>
              <p:nvPr/>
            </p:nvGrpSpPr>
            <p:grpSpPr bwMode="auto">
              <a:xfrm>
                <a:off x="4735" y="1627"/>
                <a:ext cx="582" cy="151"/>
                <a:chOff x="614" y="2568"/>
                <a:chExt cx="725" cy="139"/>
              </a:xfrm>
            </p:grpSpPr>
            <p:sp>
              <p:nvSpPr>
                <p:cNvPr id="21223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5"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216" name="Group 969"/>
              <p:cNvGrpSpPr/>
              <p:nvPr/>
            </p:nvGrpSpPr>
            <p:grpSpPr bwMode="auto">
              <a:xfrm>
                <a:off x="4739" y="1327"/>
                <a:ext cx="582" cy="139"/>
                <a:chOff x="614" y="2568"/>
                <a:chExt cx="725" cy="139"/>
              </a:xfrm>
            </p:grpSpPr>
            <p:sp>
              <p:nvSpPr>
                <p:cNvPr id="21222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18"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19"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2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1"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22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2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98" name="Group 897"/>
          <p:cNvGrpSpPr/>
          <p:nvPr/>
        </p:nvGrpSpPr>
        <p:grpSpPr bwMode="auto">
          <a:xfrm>
            <a:off x="7591426" y="3829050"/>
            <a:ext cx="347663" cy="681038"/>
            <a:chOff x="7923189" y="2486664"/>
            <a:chExt cx="360377" cy="884585"/>
          </a:xfrm>
        </p:grpSpPr>
        <p:pic>
          <p:nvPicPr>
            <p:cNvPr id="21216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p:cNvGrpSpPr/>
            <p:nvPr/>
          </p:nvGrpSpPr>
          <p:grpSpPr bwMode="auto">
            <a:xfrm>
              <a:off x="7923189" y="2890236"/>
              <a:ext cx="227012" cy="481013"/>
              <a:chOff x="4140" y="429"/>
              <a:chExt cx="1425" cy="2396"/>
            </a:xfrm>
          </p:grpSpPr>
          <p:sp>
            <p:nvSpPr>
              <p:cNvPr id="212170"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71"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72"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73"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74"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75" name="Group 956"/>
              <p:cNvGrpSpPr/>
              <p:nvPr/>
            </p:nvGrpSpPr>
            <p:grpSpPr bwMode="auto">
              <a:xfrm>
                <a:off x="4749" y="668"/>
                <a:ext cx="581" cy="145"/>
                <a:chOff x="614" y="2568"/>
                <a:chExt cx="725" cy="139"/>
              </a:xfrm>
            </p:grpSpPr>
            <p:sp>
              <p:nvSpPr>
                <p:cNvPr id="21220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0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76"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77" name="Group 960"/>
              <p:cNvGrpSpPr/>
              <p:nvPr/>
            </p:nvGrpSpPr>
            <p:grpSpPr bwMode="auto">
              <a:xfrm>
                <a:off x="4747" y="994"/>
                <a:ext cx="581" cy="134"/>
                <a:chOff x="614" y="2568"/>
                <a:chExt cx="725" cy="139"/>
              </a:xfrm>
            </p:grpSpPr>
            <p:sp>
              <p:nvSpPr>
                <p:cNvPr id="212198"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9"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78"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79"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80" name="Group 965"/>
              <p:cNvGrpSpPr/>
              <p:nvPr/>
            </p:nvGrpSpPr>
            <p:grpSpPr bwMode="auto">
              <a:xfrm>
                <a:off x="4735" y="1627"/>
                <a:ext cx="582" cy="151"/>
                <a:chOff x="614" y="2568"/>
                <a:chExt cx="725" cy="139"/>
              </a:xfrm>
            </p:grpSpPr>
            <p:sp>
              <p:nvSpPr>
                <p:cNvPr id="21219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81"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182" name="Group 969"/>
              <p:cNvGrpSpPr/>
              <p:nvPr/>
            </p:nvGrpSpPr>
            <p:grpSpPr bwMode="auto">
              <a:xfrm>
                <a:off x="4739" y="1327"/>
                <a:ext cx="582" cy="139"/>
                <a:chOff x="614" y="2568"/>
                <a:chExt cx="725" cy="139"/>
              </a:xfrm>
            </p:grpSpPr>
            <p:sp>
              <p:nvSpPr>
                <p:cNvPr id="212194"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5"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83"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4"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85"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86"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7"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88"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9"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0"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1"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192"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3"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933" name="Group 932"/>
          <p:cNvGrpSpPr/>
          <p:nvPr/>
        </p:nvGrpSpPr>
        <p:grpSpPr bwMode="auto">
          <a:xfrm>
            <a:off x="3646488" y="5629275"/>
            <a:ext cx="347662" cy="681038"/>
            <a:chOff x="7923189" y="2486664"/>
            <a:chExt cx="360377" cy="884585"/>
          </a:xfrm>
        </p:grpSpPr>
        <p:pic>
          <p:nvPicPr>
            <p:cNvPr id="21213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p:cNvGrpSpPr/>
            <p:nvPr/>
          </p:nvGrpSpPr>
          <p:grpSpPr bwMode="auto">
            <a:xfrm>
              <a:off x="7923189" y="2890236"/>
              <a:ext cx="227012" cy="481013"/>
              <a:chOff x="4140" y="429"/>
              <a:chExt cx="1425" cy="2396"/>
            </a:xfrm>
          </p:grpSpPr>
          <p:sp>
            <p:nvSpPr>
              <p:cNvPr id="212136"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3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38"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39"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4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1" name="Group 956"/>
              <p:cNvGrpSpPr/>
              <p:nvPr/>
            </p:nvGrpSpPr>
            <p:grpSpPr bwMode="auto">
              <a:xfrm>
                <a:off x="4749" y="668"/>
                <a:ext cx="581" cy="145"/>
                <a:chOff x="614" y="2568"/>
                <a:chExt cx="725" cy="139"/>
              </a:xfrm>
            </p:grpSpPr>
            <p:sp>
              <p:nvSpPr>
                <p:cNvPr id="21216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3" name="Group 960"/>
              <p:cNvGrpSpPr/>
              <p:nvPr/>
            </p:nvGrpSpPr>
            <p:grpSpPr bwMode="auto">
              <a:xfrm>
                <a:off x="4747" y="994"/>
                <a:ext cx="581" cy="134"/>
                <a:chOff x="614" y="2568"/>
                <a:chExt cx="725" cy="139"/>
              </a:xfrm>
            </p:grpSpPr>
            <p:sp>
              <p:nvSpPr>
                <p:cNvPr id="21216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4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6" name="Group 965"/>
              <p:cNvGrpSpPr/>
              <p:nvPr/>
            </p:nvGrpSpPr>
            <p:grpSpPr bwMode="auto">
              <a:xfrm>
                <a:off x="4735" y="1627"/>
                <a:ext cx="582" cy="151"/>
                <a:chOff x="614" y="2568"/>
                <a:chExt cx="725" cy="139"/>
              </a:xfrm>
            </p:grpSpPr>
            <p:sp>
              <p:nvSpPr>
                <p:cNvPr id="21216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7"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148" name="Group 969"/>
              <p:cNvGrpSpPr/>
              <p:nvPr/>
            </p:nvGrpSpPr>
            <p:grpSpPr bwMode="auto">
              <a:xfrm>
                <a:off x="4739" y="1327"/>
                <a:ext cx="582" cy="139"/>
                <a:chOff x="614" y="2568"/>
                <a:chExt cx="725" cy="139"/>
              </a:xfrm>
            </p:grpSpPr>
            <p:sp>
              <p:nvSpPr>
                <p:cNvPr id="21216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0"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51"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5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3"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15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15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11981" name="Group 15"/>
          <p:cNvGrpSpPr/>
          <p:nvPr/>
        </p:nvGrpSpPr>
        <p:grpSpPr bwMode="auto">
          <a:xfrm>
            <a:off x="9231313" y="4368800"/>
            <a:ext cx="990600" cy="731838"/>
            <a:chOff x="7707615" y="4368892"/>
            <a:chExt cx="990551" cy="731635"/>
          </a:xfrm>
        </p:grpSpPr>
        <p:pic>
          <p:nvPicPr>
            <p:cNvPr id="212034" name="Picture 1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p:cNvGrpSpPr/>
            <p:nvPr/>
          </p:nvGrpSpPr>
          <p:grpSpPr bwMode="auto">
            <a:xfrm flipH="1">
              <a:off x="7707615" y="4368892"/>
              <a:ext cx="225953" cy="395900"/>
              <a:chOff x="4140" y="429"/>
              <a:chExt cx="1425" cy="2396"/>
            </a:xfrm>
          </p:grpSpPr>
          <p:sp>
            <p:nvSpPr>
              <p:cNvPr id="212102" name="Freeform 250"/>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1" name="Rectangle 251"/>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04" name="Freeform 252"/>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05" name="Freeform 253"/>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4" name="Rectangle 254"/>
              <p:cNvSpPr>
                <a:spLocks noChangeArrowheads="1"/>
              </p:cNvSpPr>
              <p:nvPr/>
            </p:nvSpPr>
            <p:spPr bwMode="auto">
              <a:xfrm>
                <a:off x="4213" y="688"/>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07" name="Group 255"/>
              <p:cNvGrpSpPr/>
              <p:nvPr/>
            </p:nvGrpSpPr>
            <p:grpSpPr bwMode="auto">
              <a:xfrm>
                <a:off x="4749" y="668"/>
                <a:ext cx="581" cy="145"/>
                <a:chOff x="614" y="2568"/>
                <a:chExt cx="725" cy="139"/>
              </a:xfrm>
            </p:grpSpPr>
            <p:sp>
              <p:nvSpPr>
                <p:cNvPr id="1000" name="AutoShape 256"/>
                <p:cNvSpPr>
                  <a:spLocks noChangeArrowheads="1"/>
                </p:cNvSpPr>
                <p:nvPr/>
              </p:nvSpPr>
              <p:spPr bwMode="auto">
                <a:xfrm>
                  <a:off x="620" y="2569"/>
                  <a:ext cx="725" cy="138"/>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01" name="AutoShape 257"/>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76" name="Rectangle 258"/>
              <p:cNvSpPr>
                <a:spLocks noChangeArrowheads="1"/>
              </p:cNvSpPr>
              <p:nvPr/>
            </p:nvSpPr>
            <p:spPr bwMode="auto">
              <a:xfrm>
                <a:off x="4223" y="1015"/>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09" name="Group 259"/>
              <p:cNvGrpSpPr/>
              <p:nvPr/>
            </p:nvGrpSpPr>
            <p:grpSpPr bwMode="auto">
              <a:xfrm>
                <a:off x="4747" y="994"/>
                <a:ext cx="581" cy="134"/>
                <a:chOff x="614" y="2568"/>
                <a:chExt cx="725" cy="139"/>
              </a:xfrm>
            </p:grpSpPr>
            <p:sp>
              <p:nvSpPr>
                <p:cNvPr id="998" name="AutoShape 260"/>
                <p:cNvSpPr>
                  <a:spLocks noChangeArrowheads="1"/>
                </p:cNvSpPr>
                <p:nvPr/>
              </p:nvSpPr>
              <p:spPr bwMode="auto">
                <a:xfrm>
                  <a:off x="610" y="2570"/>
                  <a:ext cx="725" cy="13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9" name="AutoShape 261"/>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78" name="Rectangle 262"/>
              <p:cNvSpPr>
                <a:spLocks noChangeArrowheads="1"/>
              </p:cNvSpPr>
              <p:nvPr/>
            </p:nvSpPr>
            <p:spPr bwMode="auto">
              <a:xfrm>
                <a:off x="4223" y="1361"/>
                <a:ext cx="591" cy="3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79" name="Rectangle 263"/>
              <p:cNvSpPr>
                <a:spLocks noChangeArrowheads="1"/>
              </p:cNvSpPr>
              <p:nvPr/>
            </p:nvSpPr>
            <p:spPr bwMode="auto">
              <a:xfrm>
                <a:off x="4234" y="1649"/>
                <a:ext cx="59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12" name="Group 264"/>
              <p:cNvGrpSpPr/>
              <p:nvPr/>
            </p:nvGrpSpPr>
            <p:grpSpPr bwMode="auto">
              <a:xfrm>
                <a:off x="4735" y="1627"/>
                <a:ext cx="582" cy="151"/>
                <a:chOff x="614" y="2568"/>
                <a:chExt cx="725" cy="139"/>
              </a:xfrm>
            </p:grpSpPr>
            <p:sp>
              <p:nvSpPr>
                <p:cNvPr id="996" name="AutoShape 265"/>
                <p:cNvSpPr>
                  <a:spLocks noChangeArrowheads="1"/>
                </p:cNvSpPr>
                <p:nvPr/>
              </p:nvSpPr>
              <p:spPr bwMode="auto">
                <a:xfrm>
                  <a:off x="613" y="2570"/>
                  <a:ext cx="711" cy="13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7" name="AutoShape 266"/>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13" name="Freeform 267"/>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114" name="Group 268"/>
              <p:cNvGrpSpPr/>
              <p:nvPr/>
            </p:nvGrpSpPr>
            <p:grpSpPr bwMode="auto">
              <a:xfrm>
                <a:off x="4739" y="1327"/>
                <a:ext cx="582" cy="139"/>
                <a:chOff x="614" y="2568"/>
                <a:chExt cx="725" cy="139"/>
              </a:xfrm>
            </p:grpSpPr>
            <p:sp>
              <p:nvSpPr>
                <p:cNvPr id="994" name="AutoShape 269"/>
                <p:cNvSpPr>
                  <a:spLocks noChangeArrowheads="1"/>
                </p:cNvSpPr>
                <p:nvPr/>
              </p:nvSpPr>
              <p:spPr bwMode="auto">
                <a:xfrm>
                  <a:off x="620" y="2544"/>
                  <a:ext cx="723" cy="16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5" name="AutoShape 270"/>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83" name="Rectangle 271"/>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16" name="Freeform 272"/>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17" name="Freeform 273"/>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6" name="Oval 274"/>
              <p:cNvSpPr>
                <a:spLocks noChangeArrowheads="1"/>
              </p:cNvSpPr>
              <p:nvPr/>
            </p:nvSpPr>
            <p:spPr bwMode="auto">
              <a:xfrm>
                <a:off x="5515" y="2609"/>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19" name="Freeform 275"/>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8" name="AutoShape 276"/>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89" name="AutoShape 277"/>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0" name="Oval 278"/>
              <p:cNvSpPr>
                <a:spLocks noChangeArrowheads="1"/>
              </p:cNvSpPr>
              <p:nvPr/>
            </p:nvSpPr>
            <p:spPr bwMode="auto">
              <a:xfrm>
                <a:off x="4314" y="2379"/>
                <a:ext cx="160" cy="14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1" name="Oval 279"/>
              <p:cNvSpPr>
                <a:spLocks noChangeArrowheads="1"/>
              </p:cNvSpPr>
              <p:nvPr/>
            </p:nvSpPr>
            <p:spPr bwMode="auto">
              <a:xfrm>
                <a:off x="4484" y="2379"/>
                <a:ext cx="160" cy="144"/>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992" name="Oval 280"/>
              <p:cNvSpPr>
                <a:spLocks noChangeArrowheads="1"/>
              </p:cNvSpPr>
              <p:nvPr/>
            </p:nvSpPr>
            <p:spPr bwMode="auto">
              <a:xfrm>
                <a:off x="4664" y="2379"/>
                <a:ext cx="160" cy="13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3" name="Rectangle 281"/>
              <p:cNvSpPr>
                <a:spLocks noChangeArrowheads="1"/>
              </p:cNvSpPr>
              <p:nvPr/>
            </p:nvSpPr>
            <p:spPr bwMode="auto">
              <a:xfrm>
                <a:off x="5064" y="1831"/>
                <a:ext cx="80" cy="759"/>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nvGrpSpPr>
            <p:cNvPr id="212036" name="Group 249"/>
            <p:cNvGrpSpPr/>
            <p:nvPr/>
          </p:nvGrpSpPr>
          <p:grpSpPr bwMode="auto">
            <a:xfrm flipH="1">
              <a:off x="7939866" y="4369199"/>
              <a:ext cx="225953" cy="395900"/>
              <a:chOff x="4140" y="429"/>
              <a:chExt cx="1425" cy="2396"/>
            </a:xfrm>
          </p:grpSpPr>
          <p:sp>
            <p:nvSpPr>
              <p:cNvPr id="212070" name="Freeform 250"/>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 name="Rectangle 251"/>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72" name="Freeform 252"/>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73" name="Freeform 253"/>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7" name="Rectangle 254"/>
              <p:cNvSpPr>
                <a:spLocks noChangeArrowheads="1"/>
              </p:cNvSpPr>
              <p:nvPr/>
            </p:nvSpPr>
            <p:spPr bwMode="auto">
              <a:xfrm>
                <a:off x="4207" y="696"/>
                <a:ext cx="601" cy="3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75" name="Group 255"/>
              <p:cNvGrpSpPr/>
              <p:nvPr/>
            </p:nvGrpSpPr>
            <p:grpSpPr bwMode="auto">
              <a:xfrm>
                <a:off x="4749" y="668"/>
                <a:ext cx="581" cy="145"/>
                <a:chOff x="614" y="2568"/>
                <a:chExt cx="725" cy="139"/>
              </a:xfrm>
            </p:grpSpPr>
            <p:sp>
              <p:nvSpPr>
                <p:cNvPr id="1033" name="AutoShape 256"/>
                <p:cNvSpPr>
                  <a:spLocks noChangeArrowheads="1"/>
                </p:cNvSpPr>
                <p:nvPr/>
              </p:nvSpPr>
              <p:spPr bwMode="auto">
                <a:xfrm>
                  <a:off x="612" y="2567"/>
                  <a:ext cx="725" cy="138"/>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4" name="AutoShape 257"/>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09" name="Rectangle 258"/>
              <p:cNvSpPr>
                <a:spLocks noChangeArrowheads="1"/>
              </p:cNvSpPr>
              <p:nvPr/>
            </p:nvSpPr>
            <p:spPr bwMode="auto">
              <a:xfrm>
                <a:off x="4227" y="1023"/>
                <a:ext cx="591" cy="3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77" name="Group 259"/>
              <p:cNvGrpSpPr/>
              <p:nvPr/>
            </p:nvGrpSpPr>
            <p:grpSpPr bwMode="auto">
              <a:xfrm>
                <a:off x="4747" y="994"/>
                <a:ext cx="581" cy="134"/>
                <a:chOff x="614" y="2568"/>
                <a:chExt cx="725" cy="139"/>
              </a:xfrm>
            </p:grpSpPr>
            <p:sp>
              <p:nvSpPr>
                <p:cNvPr id="1031" name="AutoShape 260"/>
                <p:cNvSpPr>
                  <a:spLocks noChangeArrowheads="1"/>
                </p:cNvSpPr>
                <p:nvPr/>
              </p:nvSpPr>
              <p:spPr bwMode="auto">
                <a:xfrm>
                  <a:off x="614" y="2568"/>
                  <a:ext cx="725" cy="13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2" name="AutoShape 261"/>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11" name="Rectangle 262"/>
              <p:cNvSpPr>
                <a:spLocks noChangeArrowheads="1"/>
              </p:cNvSpPr>
              <p:nvPr/>
            </p:nvSpPr>
            <p:spPr bwMode="auto">
              <a:xfrm>
                <a:off x="4217" y="1359"/>
                <a:ext cx="59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12" name="Rectangle 263"/>
              <p:cNvSpPr>
                <a:spLocks noChangeArrowheads="1"/>
              </p:cNvSpPr>
              <p:nvPr/>
            </p:nvSpPr>
            <p:spPr bwMode="auto">
              <a:xfrm>
                <a:off x="4227" y="1657"/>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80" name="Group 264"/>
              <p:cNvGrpSpPr/>
              <p:nvPr/>
            </p:nvGrpSpPr>
            <p:grpSpPr bwMode="auto">
              <a:xfrm>
                <a:off x="4735" y="1627"/>
                <a:ext cx="582" cy="151"/>
                <a:chOff x="614" y="2568"/>
                <a:chExt cx="725" cy="139"/>
              </a:xfrm>
            </p:grpSpPr>
            <p:sp>
              <p:nvSpPr>
                <p:cNvPr id="1029" name="AutoShape 265"/>
                <p:cNvSpPr>
                  <a:spLocks noChangeArrowheads="1"/>
                </p:cNvSpPr>
                <p:nvPr/>
              </p:nvSpPr>
              <p:spPr bwMode="auto">
                <a:xfrm>
                  <a:off x="617" y="2569"/>
                  <a:ext cx="711" cy="141"/>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0" name="AutoShape 266"/>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81" name="Freeform 267"/>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082" name="Group 268"/>
              <p:cNvGrpSpPr/>
              <p:nvPr/>
            </p:nvGrpSpPr>
            <p:grpSpPr bwMode="auto">
              <a:xfrm>
                <a:off x="4739" y="1327"/>
                <a:ext cx="582" cy="139"/>
                <a:chOff x="614" y="2568"/>
                <a:chExt cx="725" cy="139"/>
              </a:xfrm>
            </p:grpSpPr>
            <p:sp>
              <p:nvSpPr>
                <p:cNvPr id="1027" name="AutoShape 269"/>
                <p:cNvSpPr>
                  <a:spLocks noChangeArrowheads="1"/>
                </p:cNvSpPr>
                <p:nvPr/>
              </p:nvSpPr>
              <p:spPr bwMode="auto">
                <a:xfrm>
                  <a:off x="612" y="2571"/>
                  <a:ext cx="761" cy="134"/>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8" name="AutoShape 270"/>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16" name="Rectangle 271"/>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84" name="Freeform 272"/>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85" name="Freeform 273"/>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9" name="Oval 274"/>
              <p:cNvSpPr>
                <a:spLocks noChangeArrowheads="1"/>
              </p:cNvSpPr>
              <p:nvPr/>
            </p:nvSpPr>
            <p:spPr bwMode="auto">
              <a:xfrm>
                <a:off x="5518" y="2617"/>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87" name="Freeform 275"/>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1" name="AutoShape 276"/>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2" name="AutoShape 277"/>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3" name="Oval 278"/>
              <p:cNvSpPr>
                <a:spLocks noChangeArrowheads="1"/>
              </p:cNvSpPr>
              <p:nvPr/>
            </p:nvSpPr>
            <p:spPr bwMode="auto">
              <a:xfrm>
                <a:off x="4307" y="2387"/>
                <a:ext cx="160" cy="14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4" name="Oval 279"/>
              <p:cNvSpPr>
                <a:spLocks noChangeArrowheads="1"/>
              </p:cNvSpPr>
              <p:nvPr/>
            </p:nvSpPr>
            <p:spPr bwMode="auto">
              <a:xfrm>
                <a:off x="4487" y="2387"/>
                <a:ext cx="160" cy="144"/>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1025" name="Oval 280"/>
              <p:cNvSpPr>
                <a:spLocks noChangeArrowheads="1"/>
              </p:cNvSpPr>
              <p:nvPr/>
            </p:nvSpPr>
            <p:spPr bwMode="auto">
              <a:xfrm>
                <a:off x="4657" y="2387"/>
                <a:ext cx="160" cy="13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6" name="Rectangle 281"/>
              <p:cNvSpPr>
                <a:spLocks noChangeArrowheads="1"/>
              </p:cNvSpPr>
              <p:nvPr/>
            </p:nvSpPr>
            <p:spPr bwMode="auto">
              <a:xfrm>
                <a:off x="5068" y="1839"/>
                <a:ext cx="80" cy="759"/>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nvGrpSpPr>
            <p:cNvPr id="212037" name="Group 249"/>
            <p:cNvGrpSpPr/>
            <p:nvPr/>
          </p:nvGrpSpPr>
          <p:grpSpPr bwMode="auto">
            <a:xfrm flipH="1">
              <a:off x="8472213" y="4384408"/>
              <a:ext cx="225953" cy="395900"/>
              <a:chOff x="4140" y="429"/>
              <a:chExt cx="1425" cy="2396"/>
            </a:xfrm>
          </p:grpSpPr>
          <p:sp>
            <p:nvSpPr>
              <p:cNvPr id="212038" name="Freeform 250"/>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7" name="Rectangle 251"/>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40" name="Freeform 252"/>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41" name="Freeform 253"/>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Rectangle 254"/>
              <p:cNvSpPr>
                <a:spLocks noChangeArrowheads="1"/>
              </p:cNvSpPr>
              <p:nvPr/>
            </p:nvSpPr>
            <p:spPr bwMode="auto">
              <a:xfrm>
                <a:off x="4210" y="690"/>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3" name="Group 255"/>
              <p:cNvGrpSpPr/>
              <p:nvPr/>
            </p:nvGrpSpPr>
            <p:grpSpPr bwMode="auto">
              <a:xfrm>
                <a:off x="4749" y="668"/>
                <a:ext cx="581" cy="145"/>
                <a:chOff x="614" y="2568"/>
                <a:chExt cx="725" cy="139"/>
              </a:xfrm>
            </p:grpSpPr>
            <p:sp>
              <p:nvSpPr>
                <p:cNvPr id="1066" name="AutoShape 256"/>
                <p:cNvSpPr>
                  <a:spLocks noChangeArrowheads="1"/>
                </p:cNvSpPr>
                <p:nvPr/>
              </p:nvSpPr>
              <p:spPr bwMode="auto">
                <a:xfrm>
                  <a:off x="616" y="2571"/>
                  <a:ext cx="725" cy="138"/>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7" name="AutoShape 257"/>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2" name="Rectangle 258"/>
              <p:cNvSpPr>
                <a:spLocks noChangeArrowheads="1"/>
              </p:cNvSpPr>
              <p:nvPr/>
            </p:nvSpPr>
            <p:spPr bwMode="auto">
              <a:xfrm>
                <a:off x="4220" y="1017"/>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5" name="Group 259"/>
              <p:cNvGrpSpPr/>
              <p:nvPr/>
            </p:nvGrpSpPr>
            <p:grpSpPr bwMode="auto">
              <a:xfrm>
                <a:off x="4747" y="994"/>
                <a:ext cx="581" cy="134"/>
                <a:chOff x="614" y="2568"/>
                <a:chExt cx="725" cy="139"/>
              </a:xfrm>
            </p:grpSpPr>
            <p:sp>
              <p:nvSpPr>
                <p:cNvPr id="1064" name="AutoShape 260"/>
                <p:cNvSpPr>
                  <a:spLocks noChangeArrowheads="1"/>
                </p:cNvSpPr>
                <p:nvPr/>
              </p:nvSpPr>
              <p:spPr bwMode="auto">
                <a:xfrm>
                  <a:off x="581" y="2572"/>
                  <a:ext cx="725" cy="13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5" name="AutoShape 261"/>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4" name="Rectangle 262"/>
              <p:cNvSpPr>
                <a:spLocks noChangeArrowheads="1"/>
              </p:cNvSpPr>
              <p:nvPr/>
            </p:nvSpPr>
            <p:spPr bwMode="auto">
              <a:xfrm>
                <a:off x="4220" y="1363"/>
                <a:ext cx="591" cy="3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45" name="Rectangle 263"/>
              <p:cNvSpPr>
                <a:spLocks noChangeArrowheads="1"/>
              </p:cNvSpPr>
              <p:nvPr/>
            </p:nvSpPr>
            <p:spPr bwMode="auto">
              <a:xfrm>
                <a:off x="4230" y="1651"/>
                <a:ext cx="59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8" name="Group 264"/>
              <p:cNvGrpSpPr/>
              <p:nvPr/>
            </p:nvGrpSpPr>
            <p:grpSpPr bwMode="auto">
              <a:xfrm>
                <a:off x="4735" y="1627"/>
                <a:ext cx="582" cy="151"/>
                <a:chOff x="614" y="2568"/>
                <a:chExt cx="725" cy="139"/>
              </a:xfrm>
            </p:grpSpPr>
            <p:sp>
              <p:nvSpPr>
                <p:cNvPr id="1062" name="AutoShape 265"/>
                <p:cNvSpPr>
                  <a:spLocks noChangeArrowheads="1"/>
                </p:cNvSpPr>
                <p:nvPr/>
              </p:nvSpPr>
              <p:spPr bwMode="auto">
                <a:xfrm>
                  <a:off x="609" y="2572"/>
                  <a:ext cx="686" cy="13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3" name="AutoShape 266"/>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49" name="Freeform 267"/>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050" name="Group 268"/>
              <p:cNvGrpSpPr/>
              <p:nvPr/>
            </p:nvGrpSpPr>
            <p:grpSpPr bwMode="auto">
              <a:xfrm>
                <a:off x="4739" y="1327"/>
                <a:ext cx="582" cy="139"/>
                <a:chOff x="614" y="2568"/>
                <a:chExt cx="725" cy="139"/>
              </a:xfrm>
            </p:grpSpPr>
            <p:sp>
              <p:nvSpPr>
                <p:cNvPr id="1060" name="AutoShape 269"/>
                <p:cNvSpPr>
                  <a:spLocks noChangeArrowheads="1"/>
                </p:cNvSpPr>
                <p:nvPr/>
              </p:nvSpPr>
              <p:spPr bwMode="auto">
                <a:xfrm>
                  <a:off x="616" y="2565"/>
                  <a:ext cx="723" cy="144"/>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1" name="AutoShape 270"/>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9" name="Rectangle 271"/>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52" name="Freeform 272"/>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53" name="Freeform 273"/>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2" name="Oval 274"/>
              <p:cNvSpPr>
                <a:spLocks noChangeArrowheads="1"/>
              </p:cNvSpPr>
              <p:nvPr/>
            </p:nvSpPr>
            <p:spPr bwMode="auto">
              <a:xfrm>
                <a:off x="5512" y="2611"/>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55" name="Freeform 275"/>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 name="AutoShape 276"/>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5" name="AutoShape 277"/>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6" name="Oval 278"/>
              <p:cNvSpPr>
                <a:spLocks noChangeArrowheads="1"/>
              </p:cNvSpPr>
              <p:nvPr/>
            </p:nvSpPr>
            <p:spPr bwMode="auto">
              <a:xfrm>
                <a:off x="4310" y="2381"/>
                <a:ext cx="160" cy="14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7" name="Oval 279"/>
              <p:cNvSpPr>
                <a:spLocks noChangeArrowheads="1"/>
              </p:cNvSpPr>
              <p:nvPr/>
            </p:nvSpPr>
            <p:spPr bwMode="auto">
              <a:xfrm>
                <a:off x="4480" y="2381"/>
                <a:ext cx="160" cy="144"/>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1058" name="Oval 280"/>
              <p:cNvSpPr>
                <a:spLocks noChangeArrowheads="1"/>
              </p:cNvSpPr>
              <p:nvPr/>
            </p:nvSpPr>
            <p:spPr bwMode="auto">
              <a:xfrm>
                <a:off x="4661" y="2381"/>
                <a:ext cx="160" cy="134"/>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9" name="Rectangle 281"/>
              <p:cNvSpPr>
                <a:spLocks noChangeArrowheads="1"/>
              </p:cNvSpPr>
              <p:nvPr/>
            </p:nvSpPr>
            <p:spPr bwMode="auto">
              <a:xfrm>
                <a:off x="5061" y="1833"/>
                <a:ext cx="80" cy="759"/>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1069" name="Group 1068"/>
          <p:cNvGrpSpPr/>
          <p:nvPr/>
        </p:nvGrpSpPr>
        <p:grpSpPr bwMode="auto">
          <a:xfrm>
            <a:off x="8710613" y="5734050"/>
            <a:ext cx="347662" cy="681038"/>
            <a:chOff x="7923189" y="2486664"/>
            <a:chExt cx="360377" cy="884585"/>
          </a:xfrm>
        </p:grpSpPr>
        <p:pic>
          <p:nvPicPr>
            <p:cNvPr id="212000"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p:cNvGrpSpPr/>
            <p:nvPr/>
          </p:nvGrpSpPr>
          <p:grpSpPr bwMode="auto">
            <a:xfrm>
              <a:off x="7923189" y="2890236"/>
              <a:ext cx="227012" cy="481013"/>
              <a:chOff x="4140" y="429"/>
              <a:chExt cx="1425" cy="2396"/>
            </a:xfrm>
          </p:grpSpPr>
          <p:sp>
            <p:nvSpPr>
              <p:cNvPr id="212002"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0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04"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05"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0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07" name="Group 956"/>
              <p:cNvGrpSpPr/>
              <p:nvPr/>
            </p:nvGrpSpPr>
            <p:grpSpPr bwMode="auto">
              <a:xfrm>
                <a:off x="4749" y="668"/>
                <a:ext cx="581" cy="145"/>
                <a:chOff x="614" y="2568"/>
                <a:chExt cx="725" cy="139"/>
              </a:xfrm>
            </p:grpSpPr>
            <p:sp>
              <p:nvSpPr>
                <p:cNvPr id="21203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3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0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09" name="Group 960"/>
              <p:cNvGrpSpPr/>
              <p:nvPr/>
            </p:nvGrpSpPr>
            <p:grpSpPr bwMode="auto">
              <a:xfrm>
                <a:off x="4747" y="994"/>
                <a:ext cx="581" cy="134"/>
                <a:chOff x="614" y="2568"/>
                <a:chExt cx="725" cy="139"/>
              </a:xfrm>
            </p:grpSpPr>
            <p:sp>
              <p:nvSpPr>
                <p:cNvPr id="21203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3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12" name="Group 965"/>
              <p:cNvGrpSpPr/>
              <p:nvPr/>
            </p:nvGrpSpPr>
            <p:grpSpPr bwMode="auto">
              <a:xfrm>
                <a:off x="4735" y="1627"/>
                <a:ext cx="582" cy="151"/>
                <a:chOff x="614" y="2568"/>
                <a:chExt cx="725" cy="139"/>
              </a:xfrm>
            </p:grpSpPr>
            <p:sp>
              <p:nvSpPr>
                <p:cNvPr id="21202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3"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2014" name="Group 969"/>
              <p:cNvGrpSpPr/>
              <p:nvPr/>
            </p:nvGrpSpPr>
            <p:grpSpPr bwMode="auto">
              <a:xfrm>
                <a:off x="4739" y="1327"/>
                <a:ext cx="582" cy="139"/>
                <a:chOff x="614" y="2568"/>
                <a:chExt cx="725" cy="139"/>
              </a:xfrm>
            </p:grpSpPr>
            <p:sp>
              <p:nvSpPr>
                <p:cNvPr id="21202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6"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17"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1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9"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02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02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0" name="Group 19"/>
          <p:cNvGrpSpPr/>
          <p:nvPr/>
        </p:nvGrpSpPr>
        <p:grpSpPr bwMode="auto">
          <a:xfrm>
            <a:off x="1751013" y="3719513"/>
            <a:ext cx="982662" cy="1585912"/>
            <a:chOff x="226804" y="3719080"/>
            <a:chExt cx="982820" cy="1586234"/>
          </a:xfrm>
        </p:grpSpPr>
        <p:pic>
          <p:nvPicPr>
            <p:cNvPr id="211997"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pic>
          <p:nvPicPr>
            <p:cNvPr id="211999" name="Picture 18" descr="madman.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p:nvPr/>
        </p:nvGrpSpPr>
        <p:grpSpPr bwMode="auto">
          <a:xfrm>
            <a:off x="1558926" y="5030789"/>
            <a:ext cx="1857375" cy="338137"/>
            <a:chOff x="5957397" y="-30236"/>
            <a:chExt cx="1857399" cy="338554"/>
          </a:xfrm>
        </p:grpSpPr>
        <p:sp>
          <p:nvSpPr>
            <p:cNvPr id="211995" name="Rectangle 20"/>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sp>
          <p:nvSpPr>
            <p:cNvPr id="211996" name="TextBox 21"/>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1600" dirty="0">
                  <a:solidFill>
                    <a:srgbClr val="FFFFFF"/>
                  </a:solidFill>
                </a:rPr>
                <a:t>where</a:t>
              </a:r>
              <a:r>
                <a:rPr lang="en-US" altLang="en-US" sz="1600" dirty="0">
                  <a:solidFill>
                    <a:srgbClr val="FFFFFF"/>
                  </a:solidFill>
                </a:rPr>
                <a:t>’</a:t>
              </a:r>
              <a:r>
                <a:rPr lang="en-US" altLang="zh-CN" sz="1600" dirty="0">
                  <a:solidFill>
                    <a:srgbClr val="FFFFFF"/>
                  </a:solidFill>
                </a:rPr>
                <a:t>s Madmen?</a:t>
              </a:r>
              <a:endParaRPr lang="en-US" altLang="zh-CN" sz="1600" dirty="0">
                <a:solidFill>
                  <a:srgbClr val="FFFFFF"/>
                </a:solidFill>
              </a:endParaRPr>
            </a:p>
          </p:txBody>
        </p:sp>
      </p:grpSp>
      <p:grpSp>
        <p:nvGrpSpPr>
          <p:cNvPr id="1113" name="Group 1112"/>
          <p:cNvGrpSpPr/>
          <p:nvPr/>
        </p:nvGrpSpPr>
        <p:grpSpPr bwMode="auto">
          <a:xfrm>
            <a:off x="8785226" y="4778375"/>
            <a:ext cx="1279525" cy="338138"/>
            <a:chOff x="5931471" y="-30236"/>
            <a:chExt cx="1279747" cy="338971"/>
          </a:xfrm>
        </p:grpSpPr>
        <p:sp>
          <p:nvSpPr>
            <p:cNvPr id="211993" name="Rectangle 1113"/>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sp>
          <p:nvSpPr>
            <p:cNvPr id="211994" name="TextBox 1114"/>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1600">
                  <a:solidFill>
                    <a:srgbClr val="FFFFFF"/>
                  </a:solidFill>
                </a:rPr>
                <a:t>manifest file</a:t>
              </a:r>
              <a:endParaRPr lang="en-US" altLang="zh-CN" sz="1600">
                <a:solidFill>
                  <a:srgbClr val="FFFFFF"/>
                </a:solidFill>
              </a:endParaRPr>
            </a:p>
          </p:txBody>
        </p:sp>
      </p:grpSp>
      <p:sp>
        <p:nvSpPr>
          <p:cNvPr id="28" name="Freeform 27"/>
          <p:cNvSpPr/>
          <p:nvPr/>
        </p:nvSpPr>
        <p:spPr bwMode="auto">
          <a:xfrm>
            <a:off x="2598738" y="4243388"/>
            <a:ext cx="1008062"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1" name="Freeform 1120"/>
          <p:cNvSpPr/>
          <p:nvPr/>
        </p:nvSpPr>
        <p:spPr bwMode="auto">
          <a:xfrm flipV="1">
            <a:off x="2624139" y="5127626"/>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2" name="Content Placeholder 12"/>
          <p:cNvSpPr txBox="1"/>
          <p:nvPr/>
        </p:nvSpPr>
        <p:spPr bwMode="auto">
          <a:xfrm>
            <a:off x="657278" y="3660337"/>
            <a:ext cx="7650163" cy="458788"/>
          </a:xfrm>
          <a:prstGeom prst="rect">
            <a:avLst/>
          </a:prstGeom>
          <a:noFill/>
          <a:ln>
            <a:noFill/>
          </a:ln>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681355" indent="-224155">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lvl="1">
              <a:lnSpc>
                <a:spcPct val="85000"/>
              </a:lnSpc>
              <a:buClr>
                <a:srgbClr val="000099"/>
              </a:buClr>
              <a:buSzTx/>
              <a:buFont typeface="Wingdings" panose="05000000000000000000" pitchFamily="2" charset="2"/>
              <a:buNone/>
            </a:pPr>
            <a:endParaRPr lang="en-US" altLang="zh-CN" sz="2400" dirty="0">
              <a:solidFill>
                <a:srgbClr val="000000"/>
              </a:solidFill>
              <a:latin typeface="Gill Sans MT" panose="020B0502020104020203" pitchFamily="34" charset="0"/>
            </a:endParaRPr>
          </a:p>
        </p:txBody>
      </p:sp>
      <p:sp>
        <p:nvSpPr>
          <p:cNvPr id="1123" name="Content Placeholder 12"/>
          <p:cNvSpPr txBox="1"/>
          <p:nvPr/>
        </p:nvSpPr>
        <p:spPr bwMode="auto">
          <a:xfrm>
            <a:off x="673152" y="4008001"/>
            <a:ext cx="7772400" cy="503237"/>
          </a:xfrm>
          <a:prstGeom prst="rect">
            <a:avLst/>
          </a:prstGeom>
          <a:noFill/>
          <a:ln>
            <a:noFill/>
          </a:ln>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681355" indent="-224155">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lvl="1">
              <a:lnSpc>
                <a:spcPct val="85000"/>
              </a:lnSpc>
              <a:buClr>
                <a:srgbClr val="000099"/>
              </a:buClr>
              <a:buSzTx/>
              <a:buFont typeface="Wingdings" panose="05000000000000000000" pitchFamily="2" charset="2"/>
              <a:buNone/>
            </a:pPr>
            <a:endParaRPr lang="en-US" altLang="zh-CN" sz="2400" dirty="0">
              <a:solidFill>
                <a:srgbClr val="000000"/>
              </a:solidFill>
              <a:latin typeface="Gill Sans MT" panose="020B0502020104020203" pitchFamily="34" charset="0"/>
            </a:endParaRPr>
          </a:p>
        </p:txBody>
      </p:sp>
      <p:sp>
        <p:nvSpPr>
          <p:cNvPr id="6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endParaRPr lang="en-US" altLang="zh-CN" sz="3600" b="1" dirty="0">
              <a:solidFill>
                <a:schemeClr val="accent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7" name="Whoosh"/>
                                        </p:tgtEl>
                                      </p:cMediaNode>
                                    </p:audio>
                                  </p:sub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7" name="Whoosh"/>
                                        </p:tgtEl>
                                      </p:cMediaNode>
                                    </p:audio>
                                  </p:sub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7" name="Whoosh"/>
                                        </p:tgtEl>
                                      </p:cMediaNode>
                                    </p:audio>
                                  </p:sub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7" name="Whoosh"/>
                                        </p:tgtEl>
                                      </p:cMediaNode>
                                    </p:audio>
                                  </p:sub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7" name="Whoosh"/>
                                        </p:tgtEl>
                                      </p:cMediaNode>
                                    </p:audio>
                                  </p:sub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7" name="Whoosh"/>
                                        </p:tgtEl>
                                      </p:cMediaNode>
                                    </p:audio>
                                  </p:sub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7" name="Whoosh"/>
                                        </p:tgtEl>
                                      </p:cMediaNode>
                                    </p:audio>
                                  </p:sub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dissolve">
                                      <p:cBhvr>
                                        <p:cTn id="37" dur="500"/>
                                        <p:tgtEl>
                                          <p:spTgt spid="13">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xEl>
                                              <p:pRg st="2" end="2"/>
                                            </p:txEl>
                                          </p:spTgt>
                                        </p:tgtEl>
                                        <p:attrNameLst>
                                          <p:attrName>style.visibility</p:attrName>
                                        </p:attrNameLst>
                                      </p:cBhvr>
                                      <p:to>
                                        <p:strVal val="visible"/>
                                      </p:to>
                                    </p:set>
                                    <p:animEffect transition="in" filter="dissolve">
                                      <p:cBhvr>
                                        <p:cTn id="40" dur="500"/>
                                        <p:tgtEl>
                                          <p:spTgt spid="13">
                                            <p:txEl>
                                              <p:pRg st="2" end="2"/>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Effect transition="in" filter="dissolve">
                                      <p:cBhvr>
                                        <p:cTn id="43" dur="500"/>
                                        <p:tgtEl>
                                          <p:spTgt spid="13">
                                            <p:txEl>
                                              <p:pRg st="3" end="3"/>
                                            </p:txEl>
                                          </p:spTgt>
                                        </p:tgtEl>
                                      </p:cBhvr>
                                    </p:animEffect>
                                  </p:childTnLst>
                                </p:cTn>
                              </p:par>
                              <p:par>
                                <p:cTn id="44" presetID="9" presetClass="entr" presetSubtype="0" fill="hold" grpId="0" nodeType="withEffect" nodePh="1">
                                  <p:stCondLst>
                                    <p:cond delay="0"/>
                                  </p:stCondLst>
                                  <p:endCondLst>
                                    <p:cond evt="begin" delay="0">
                                      <p:tn val="44"/>
                                    </p:cond>
                                  </p:endCondLst>
                                  <p:childTnLst>
                                    <p:set>
                                      <p:cBhvr>
                                        <p:cTn id="45" dur="1" fill="hold">
                                          <p:stCondLst>
                                            <p:cond delay="0"/>
                                          </p:stCondLst>
                                        </p:cTn>
                                        <p:tgtEl>
                                          <p:spTgt spid="1122"/>
                                        </p:tgtEl>
                                        <p:attrNameLst>
                                          <p:attrName>style.visibility</p:attrName>
                                        </p:attrNameLst>
                                      </p:cBhvr>
                                      <p:to>
                                        <p:strVal val="visible"/>
                                      </p:to>
                                    </p:set>
                                    <p:animEffect transition="in" filter="dissolve">
                                      <p:cBhvr>
                                        <p:cTn id="46" dur="500"/>
                                        <p:tgtEl>
                                          <p:spTgt spid="112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childTnLst>
                          </p:cTn>
                        </p:par>
                        <p:par>
                          <p:cTn id="52" fill="hold">
                            <p:stCondLst>
                              <p:cond delay="500"/>
                            </p:stCondLst>
                            <p:childTnLst>
                              <p:par>
                                <p:cTn id="53" presetID="0" presetClass="path" presetSubtype="0" accel="50000" decel="50000" fill="hold" nodeType="afterEffect">
                                  <p:stCondLst>
                                    <p:cond delay="0"/>
                                  </p:stCondLst>
                                  <p:childTnLst>
                                    <p:animMotion origin="layout" path="M -3.65214E-6 3.59408E-6 L 0.11335 -0.02916 L 0.14356 -0.02685 L 0.31852 0.00185 L 0.46138 -0.03078 L 0.55164 -0.00486 L 0.62333 0.0155 L 0.72418 -0.01088 L 0.77539 -0.05508 " pathEditMode="relative" rAng="0" ptsTypes="AAAAAAAAA">
                                      <p:cBhvr>
                                        <p:cTn id="54" dur="2000" fill="hold"/>
                                        <p:tgtEl>
                                          <p:spTgt spid="23"/>
                                        </p:tgtEl>
                                        <p:attrNameLst>
                                          <p:attrName>ppt_x</p:attrName>
                                          <p:attrName>ppt_y</p:attrName>
                                        </p:attrNameLst>
                                      </p:cBhvr>
                                      <p:rCtr x="38761" y="-1990"/>
                                    </p:animMotion>
                                  </p:childTnLst>
                                </p:cTn>
                              </p:par>
                            </p:childTnLst>
                          </p:cTn>
                        </p:par>
                        <p:par>
                          <p:cTn id="55" fill="hold">
                            <p:stCondLst>
                              <p:cond delay="2500"/>
                            </p:stCondLst>
                            <p:childTnLst>
                              <p:par>
                                <p:cTn id="56" presetID="9" presetClass="exit" presetSubtype="0" fill="hold" nodeType="afterEffect">
                                  <p:stCondLst>
                                    <p:cond delay="0"/>
                                  </p:stCondLst>
                                  <p:childTnLst>
                                    <p:animEffect transition="out" filter="dissolv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childTnLst>
                          </p:cTn>
                        </p:par>
                        <p:par>
                          <p:cTn id="59" fill="hold">
                            <p:stCondLst>
                              <p:cond delay="3000"/>
                            </p:stCondLst>
                            <p:childTnLst>
                              <p:par>
                                <p:cTn id="60" presetID="9" presetClass="entr" presetSubtype="0" fill="hold" nodeType="afterEffect">
                                  <p:stCondLst>
                                    <p:cond delay="0"/>
                                  </p:stCondLst>
                                  <p:childTnLst>
                                    <p:set>
                                      <p:cBhvr>
                                        <p:cTn id="61" dur="1" fill="hold">
                                          <p:stCondLst>
                                            <p:cond delay="0"/>
                                          </p:stCondLst>
                                        </p:cTn>
                                        <p:tgtEl>
                                          <p:spTgt spid="1113"/>
                                        </p:tgtEl>
                                        <p:attrNameLst>
                                          <p:attrName>style.visibility</p:attrName>
                                        </p:attrNameLst>
                                      </p:cBhvr>
                                      <p:to>
                                        <p:strVal val="visible"/>
                                      </p:to>
                                    </p:set>
                                    <p:animEffect transition="in" filter="dissolve">
                                      <p:cBhvr>
                                        <p:cTn id="62" dur="500"/>
                                        <p:tgtEl>
                                          <p:spTgt spid="1113"/>
                                        </p:tgtEl>
                                      </p:cBhvr>
                                    </p:animEffect>
                                  </p:childTnLst>
                                </p:cTn>
                              </p:par>
                            </p:childTnLst>
                          </p:cTn>
                        </p:par>
                        <p:par>
                          <p:cTn id="63" fill="hold">
                            <p:stCondLst>
                              <p:cond delay="3500"/>
                            </p:stCondLst>
                            <p:childTnLst>
                              <p:par>
                                <p:cTn id="64" presetID="0" presetClass="path" presetSubtype="0" accel="50000" decel="50000" fill="hold" nodeType="afterEffect">
                                  <p:stCondLst>
                                    <p:cond delay="0"/>
                                  </p:stCondLst>
                                  <p:childTnLst>
                                    <p:animMotion origin="layout" path="M 0.00486 -0.00046 L -0.12238 0.06989 L -0.2812 0.02152 L -0.43152 0.0523 L -0.6367 0.028 L -0.76549 0.05462 " pathEditMode="relative" rAng="0" ptsTypes="AAAAAA">
                                      <p:cBhvr>
                                        <p:cTn id="65" dur="2000" fill="hold"/>
                                        <p:tgtEl>
                                          <p:spTgt spid="1113"/>
                                        </p:tgtEl>
                                        <p:attrNameLst>
                                          <p:attrName>ppt_x</p:attrName>
                                          <p:attrName>ppt_y</p:attrName>
                                        </p:attrNameLst>
                                      </p:cBhvr>
                                      <p:rCtr x="-38518" y="3518"/>
                                    </p:animMotion>
                                  </p:childTnLst>
                                </p:cTn>
                              </p:par>
                            </p:childTnLst>
                          </p:cTn>
                        </p:par>
                        <p:par>
                          <p:cTn id="66" fill="hold">
                            <p:stCondLst>
                              <p:cond delay="5500"/>
                            </p:stCondLst>
                            <p:childTnLst>
                              <p:par>
                                <p:cTn id="67" presetID="9" presetClass="exit" presetSubtype="0" fill="hold" nodeType="afterEffect">
                                  <p:stCondLst>
                                    <p:cond delay="0"/>
                                  </p:stCondLst>
                                  <p:childTnLst>
                                    <p:animEffect transition="out" filter="dissolve">
                                      <p:cBhvr>
                                        <p:cTn id="68" dur="500"/>
                                        <p:tgtEl>
                                          <p:spTgt spid="1113"/>
                                        </p:tgtEl>
                                      </p:cBhvr>
                                    </p:animEffect>
                                    <p:set>
                                      <p:cBhvr>
                                        <p:cTn id="69" dur="1" fill="hold">
                                          <p:stCondLst>
                                            <p:cond delay="499"/>
                                          </p:stCondLst>
                                        </p:cTn>
                                        <p:tgtEl>
                                          <p:spTgt spid="1113"/>
                                        </p:tgtEl>
                                        <p:attrNameLst>
                                          <p:attrName>style.visibility</p:attrName>
                                        </p:attrNameLst>
                                      </p:cBhvr>
                                      <p:to>
                                        <p:strVal val="hidden"/>
                                      </p:to>
                                    </p:set>
                                  </p:childTnLst>
                                </p:cTn>
                              </p:par>
                            </p:childTnLst>
                          </p:cTn>
                        </p:par>
                        <p:par>
                          <p:cTn id="70" fill="hold">
                            <p:stCondLst>
                              <p:cond delay="6000"/>
                            </p:stCondLst>
                            <p:childTnLst>
                              <p:par>
                                <p:cTn id="71" presetID="9" presetClass="entr" presetSubtype="0"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nodePh="1">
                                  <p:stCondLst>
                                    <p:cond delay="0"/>
                                  </p:stCondLst>
                                  <p:endCondLst>
                                    <p:cond evt="begin" delay="0">
                                      <p:tn val="76"/>
                                    </p:cond>
                                  </p:endCondLst>
                                  <p:childTnLst>
                                    <p:set>
                                      <p:cBhvr>
                                        <p:cTn id="77" dur="1" fill="hold">
                                          <p:stCondLst>
                                            <p:cond delay="0"/>
                                          </p:stCondLst>
                                        </p:cTn>
                                        <p:tgtEl>
                                          <p:spTgt spid="1123"/>
                                        </p:tgtEl>
                                        <p:attrNameLst>
                                          <p:attrName>style.visibility</p:attrName>
                                        </p:attrNameLst>
                                      </p:cBhvr>
                                      <p:to>
                                        <p:strVal val="visible"/>
                                      </p:to>
                                    </p:set>
                                    <p:animEffect transition="in" filter="dissolve">
                                      <p:cBhvr>
                                        <p:cTn id="78" dur="500"/>
                                        <p:tgtEl>
                                          <p:spTgt spid="1123"/>
                                        </p:tgtEl>
                                      </p:cBhvr>
                                    </p:animEffect>
                                  </p:childTnLst>
                                </p:cTn>
                              </p:par>
                            </p:childTnLst>
                          </p:cTn>
                        </p:par>
                        <p:par>
                          <p:cTn id="79" fill="hold">
                            <p:stCondLst>
                              <p:cond delay="500"/>
                            </p:stCondLst>
                            <p:childTnLst>
                              <p:par>
                                <p:cTn id="80" presetID="9" presetClass="exit" presetSubtype="0" fill="hold" grpId="1" nodeType="afterEffect">
                                  <p:stCondLst>
                                    <p:cond delay="0"/>
                                  </p:stCondLst>
                                  <p:childTnLst>
                                    <p:animEffect transition="out" filter="dissolve">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childTnLst>
                          </p:cTn>
                        </p:par>
                        <p:par>
                          <p:cTn id="83" fill="hold">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1121"/>
                                        </p:tgtEl>
                                        <p:attrNameLst>
                                          <p:attrName>style.visibility</p:attrName>
                                        </p:attrNameLst>
                                      </p:cBhvr>
                                      <p:to>
                                        <p:strVal val="visible"/>
                                      </p:to>
                                    </p:set>
                                    <p:animEffect transition="in" filter="dissolve">
                                      <p:cBhvr>
                                        <p:cTn id="86"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8" grpId="0" animBg="1"/>
      <p:bldP spid="28" grpId="1" animBg="1"/>
      <p:bldP spid="1121" grpId="0" animBg="1"/>
      <p:bldP spid="1122" grpId="0"/>
      <p:bldP spid="112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Freeform 1287"/>
          <p:cNvSpPr/>
          <p:nvPr/>
        </p:nvSpPr>
        <p:spPr bwMode="auto">
          <a:xfrm rot="5400000">
            <a:off x="1293019" y="4423569"/>
            <a:ext cx="2554288"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32822051 w 10000"/>
              <a:gd name="T9" fmla="*/ 2147483647 h 10000"/>
              <a:gd name="T10" fmla="*/ 148299330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6" name="Freeform 1287"/>
          <p:cNvSpPr/>
          <p:nvPr/>
        </p:nvSpPr>
        <p:spPr bwMode="auto">
          <a:xfrm>
            <a:off x="4346575" y="5299075"/>
            <a:ext cx="3467100"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7" name="Rectangle 2"/>
          <p:cNvSpPr>
            <a:spLocks noGrp="1" noChangeArrowheads="1"/>
          </p:cNvSpPr>
          <p:nvPr>
            <p:ph type="title"/>
          </p:nvPr>
        </p:nvSpPr>
        <p:spPr>
          <a:xfrm>
            <a:off x="1643890" y="330092"/>
            <a:ext cx="8470900" cy="739958"/>
          </a:xfrm>
        </p:spPr>
        <p:txBody>
          <a:bodyPr/>
          <a:lstStyle/>
          <a:p>
            <a:pPr algn="ctr"/>
            <a:r>
              <a:rPr lang="en-US" altLang="zh-CN" sz="4000" b="1" dirty="0">
                <a:solidFill>
                  <a:schemeClr val="accent1"/>
                </a:solidFill>
                <a:latin typeface="+mn-ea"/>
                <a:ea typeface="+mn-ea"/>
              </a:rPr>
              <a:t>CDN </a:t>
            </a:r>
            <a:r>
              <a:rPr lang="zh-CN" altLang="en-US" sz="4000" b="1" dirty="0">
                <a:solidFill>
                  <a:schemeClr val="accent1"/>
                </a:solidFill>
                <a:latin typeface="+mn-ea"/>
                <a:ea typeface="+mn-ea"/>
              </a:rPr>
              <a:t>内容访问</a:t>
            </a:r>
            <a:endParaRPr lang="en-US" altLang="zh-CN" sz="4000" b="1" dirty="0">
              <a:latin typeface="+mn-ea"/>
              <a:ea typeface="+mn-ea"/>
            </a:endParaRPr>
          </a:p>
        </p:txBody>
      </p:sp>
      <p:grpSp>
        <p:nvGrpSpPr>
          <p:cNvPr id="216068" name="Group 249"/>
          <p:cNvGrpSpPr/>
          <p:nvPr/>
        </p:nvGrpSpPr>
        <p:grpSpPr bwMode="auto">
          <a:xfrm>
            <a:off x="2462214" y="4070351"/>
            <a:ext cx="460375" cy="638175"/>
            <a:chOff x="4140" y="429"/>
            <a:chExt cx="1425" cy="2396"/>
          </a:xfrm>
        </p:grpSpPr>
        <p:sp>
          <p:nvSpPr>
            <p:cNvPr id="216245"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251"/>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47"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48"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Rectangle 254"/>
            <p:cNvSpPr>
              <a:spLocks noChangeArrowheads="1"/>
            </p:cNvSpPr>
            <p:nvPr/>
          </p:nvSpPr>
          <p:spPr bwMode="auto">
            <a:xfrm>
              <a:off x="4214" y="691"/>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0" name="Group 255"/>
            <p:cNvGrpSpPr/>
            <p:nvPr/>
          </p:nvGrpSpPr>
          <p:grpSpPr bwMode="auto">
            <a:xfrm>
              <a:off x="4749" y="668"/>
              <a:ext cx="581" cy="145"/>
              <a:chOff x="614" y="2568"/>
              <a:chExt cx="725" cy="139"/>
            </a:xfrm>
          </p:grpSpPr>
          <p:sp>
            <p:nvSpPr>
              <p:cNvPr id="41" name="AutoShape 256"/>
              <p:cNvSpPr>
                <a:spLocks noChangeArrowheads="1"/>
              </p:cNvSpPr>
              <p:nvPr/>
            </p:nvSpPr>
            <p:spPr bwMode="auto">
              <a:xfrm>
                <a:off x="614" y="2567"/>
                <a:ext cx="724"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2" name="AutoShape 257"/>
              <p:cNvSpPr>
                <a:spLocks noChangeArrowheads="1"/>
              </p:cNvSpPr>
              <p:nvPr/>
            </p:nvSpPr>
            <p:spPr bwMode="auto">
              <a:xfrm>
                <a:off x="633"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7" name="Rectangle 258"/>
            <p:cNvSpPr>
              <a:spLocks noChangeArrowheads="1"/>
            </p:cNvSpPr>
            <p:nvPr/>
          </p:nvSpPr>
          <p:spPr bwMode="auto">
            <a:xfrm>
              <a:off x="4224" y="101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2" name="Group 259"/>
            <p:cNvGrpSpPr/>
            <p:nvPr/>
          </p:nvGrpSpPr>
          <p:grpSpPr bwMode="auto">
            <a:xfrm>
              <a:off x="4747" y="994"/>
              <a:ext cx="581" cy="134"/>
              <a:chOff x="614" y="2568"/>
              <a:chExt cx="725" cy="139"/>
            </a:xfrm>
          </p:grpSpPr>
          <p:sp>
            <p:nvSpPr>
              <p:cNvPr id="39" name="AutoShape 260"/>
              <p:cNvSpPr>
                <a:spLocks noChangeArrowheads="1"/>
              </p:cNvSpPr>
              <p:nvPr/>
            </p:nvSpPr>
            <p:spPr bwMode="auto">
              <a:xfrm>
                <a:off x="617" y="2569"/>
                <a:ext cx="724"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0" name="AutoShape 261"/>
              <p:cNvSpPr>
                <a:spLocks noChangeArrowheads="1"/>
              </p:cNvSpPr>
              <p:nvPr/>
            </p:nvSpPr>
            <p:spPr bwMode="auto">
              <a:xfrm>
                <a:off x="629" y="2588"/>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9" name="Rectangle 262"/>
            <p:cNvSpPr>
              <a:spLocks noChangeArrowheads="1"/>
            </p:cNvSpPr>
            <p:nvPr/>
          </p:nvSpPr>
          <p:spPr bwMode="auto">
            <a:xfrm>
              <a:off x="4219" y="135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0"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5" name="Group 264"/>
            <p:cNvGrpSpPr/>
            <p:nvPr/>
          </p:nvGrpSpPr>
          <p:grpSpPr bwMode="auto">
            <a:xfrm>
              <a:off x="4735" y="1627"/>
              <a:ext cx="582" cy="151"/>
              <a:chOff x="614" y="2568"/>
              <a:chExt cx="725" cy="139"/>
            </a:xfrm>
          </p:grpSpPr>
          <p:sp>
            <p:nvSpPr>
              <p:cNvPr id="37" name="AutoShape 265"/>
              <p:cNvSpPr>
                <a:spLocks noChangeArrowheads="1"/>
              </p:cNvSpPr>
              <p:nvPr/>
            </p:nvSpPr>
            <p:spPr bwMode="auto">
              <a:xfrm>
                <a:off x="613" y="2568"/>
                <a:ext cx="722"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8" name="AutoShape 266"/>
              <p:cNvSpPr>
                <a:spLocks noChangeArrowheads="1"/>
              </p:cNvSpPr>
              <p:nvPr/>
            </p:nvSpPr>
            <p:spPr bwMode="auto">
              <a:xfrm>
                <a:off x="626" y="2584"/>
                <a:ext cx="698"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256"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57" name="Group 268"/>
            <p:cNvGrpSpPr/>
            <p:nvPr/>
          </p:nvGrpSpPr>
          <p:grpSpPr bwMode="auto">
            <a:xfrm>
              <a:off x="4739" y="1327"/>
              <a:ext cx="582" cy="139"/>
              <a:chOff x="614" y="2568"/>
              <a:chExt cx="725" cy="139"/>
            </a:xfrm>
          </p:grpSpPr>
          <p:sp>
            <p:nvSpPr>
              <p:cNvPr id="35" name="AutoShape 269"/>
              <p:cNvSpPr>
                <a:spLocks noChangeArrowheads="1"/>
              </p:cNvSpPr>
              <p:nvPr/>
            </p:nvSpPr>
            <p:spPr bwMode="auto">
              <a:xfrm>
                <a:off x="615" y="2570"/>
                <a:ext cx="722"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6" name="AutoShape 270"/>
              <p:cNvSpPr>
                <a:spLocks noChangeArrowheads="1"/>
              </p:cNvSpPr>
              <p:nvPr/>
            </p:nvSpPr>
            <p:spPr bwMode="auto">
              <a:xfrm>
                <a:off x="633" y="2588"/>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4" name="Rectangle 271"/>
            <p:cNvSpPr>
              <a:spLocks noChangeArrowheads="1"/>
            </p:cNvSpPr>
            <p:nvPr/>
          </p:nvSpPr>
          <p:spPr bwMode="auto">
            <a:xfrm>
              <a:off x="5246" y="429"/>
              <a:ext cx="69"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59"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60"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Oval 274"/>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62"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0" name="AutoShape 277"/>
            <p:cNvSpPr>
              <a:spLocks noChangeArrowheads="1"/>
            </p:cNvSpPr>
            <p:nvPr/>
          </p:nvSpPr>
          <p:spPr bwMode="auto">
            <a:xfrm>
              <a:off x="4204" y="2712"/>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1" name="Oval 278"/>
            <p:cNvSpPr>
              <a:spLocks noChangeArrowheads="1"/>
            </p:cNvSpPr>
            <p:nvPr/>
          </p:nvSpPr>
          <p:spPr bwMode="auto">
            <a:xfrm>
              <a:off x="4307" y="2384"/>
              <a:ext cx="162"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2" name="Oval 279"/>
            <p:cNvSpPr>
              <a:spLocks noChangeArrowheads="1"/>
            </p:cNvSpPr>
            <p:nvPr/>
          </p:nvSpPr>
          <p:spPr bwMode="auto">
            <a:xfrm>
              <a:off x="4484" y="2384"/>
              <a:ext cx="162"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33" name="Oval 280"/>
            <p:cNvSpPr>
              <a:spLocks noChangeArrowheads="1"/>
            </p:cNvSpPr>
            <p:nvPr/>
          </p:nvSpPr>
          <p:spPr bwMode="auto">
            <a:xfrm>
              <a:off x="4661" y="2378"/>
              <a:ext cx="157"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4" name="Rectangle 281"/>
            <p:cNvSpPr>
              <a:spLocks noChangeArrowheads="1"/>
            </p:cNvSpPr>
            <p:nvPr/>
          </p:nvSpPr>
          <p:spPr bwMode="auto">
            <a:xfrm>
              <a:off x="5064" y="1836"/>
              <a:ext cx="84" cy="763"/>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3" name="TextBox 2"/>
          <p:cNvSpPr txBox="1"/>
          <p:nvPr/>
        </p:nvSpPr>
        <p:spPr>
          <a:xfrm>
            <a:off x="687453" y="1168272"/>
            <a:ext cx="8456610" cy="978729"/>
          </a:xfrm>
          <a:prstGeom prst="rect">
            <a:avLst/>
          </a:prstGeom>
          <a:noFill/>
        </p:spPr>
        <p:txBody>
          <a:bodyPr wrap="none">
            <a:spAutoFit/>
          </a:bodyPr>
          <a:lstStyle/>
          <a:p>
            <a:pPr>
              <a:lnSpc>
                <a:spcPct val="120000"/>
              </a:lnSpc>
              <a:buFont typeface="ZapfDingbats" charset="0"/>
              <a:buNone/>
              <a:defRPr/>
            </a:pPr>
            <a:r>
              <a:rPr lang="en-US" sz="2600" dirty="0">
                <a:latin typeface="+mn-ea"/>
              </a:rPr>
              <a:t>Bob (client) </a:t>
            </a:r>
            <a:r>
              <a:rPr lang="zh-CN" altLang="en-US" sz="2600" dirty="0">
                <a:latin typeface="+mn-ea"/>
              </a:rPr>
              <a:t>请求视频</a:t>
            </a:r>
            <a:r>
              <a:rPr lang="zh-CN" altLang="en-US" sz="2800" dirty="0">
                <a:latin typeface="+mn-ea"/>
              </a:rPr>
              <a:t>：</a:t>
            </a:r>
            <a:r>
              <a:rPr lang="en-US" sz="2400" dirty="0">
                <a:latin typeface="+mn-ea"/>
              </a:rPr>
              <a:t>http://netcinema.com</a:t>
            </a:r>
            <a:r>
              <a:rPr lang="en-US" sz="2800" dirty="0">
                <a:latin typeface="+mn-ea"/>
              </a:rPr>
              <a:t>/</a:t>
            </a:r>
            <a:r>
              <a:rPr lang="en-US" sz="2400" dirty="0">
                <a:latin typeface="+mn-ea"/>
              </a:rPr>
              <a:t>6Y7B23V</a:t>
            </a:r>
            <a:endParaRPr lang="en-US" sz="2400" dirty="0">
              <a:latin typeface="+mn-ea"/>
            </a:endParaRPr>
          </a:p>
          <a:p>
            <a:pPr marL="457200" indent="-230505">
              <a:lnSpc>
                <a:spcPct val="120000"/>
              </a:lnSpc>
              <a:buClr>
                <a:schemeClr val="accent6"/>
              </a:buClr>
              <a:buFont typeface="Wingdings" panose="05000000000000000000" pitchFamily="2" charset="2"/>
              <a:buChar char="§"/>
              <a:defRPr/>
            </a:pPr>
            <a:r>
              <a:rPr lang="zh-CN" altLang="en-US" sz="2000" dirty="0">
                <a:latin typeface="+mn-ea"/>
              </a:rPr>
              <a:t>视频存储在</a:t>
            </a:r>
            <a:r>
              <a:rPr lang="en-US" sz="2000" dirty="0">
                <a:latin typeface="+mn-ea"/>
              </a:rPr>
              <a:t>CDN</a:t>
            </a:r>
            <a:r>
              <a:rPr lang="zh-CN" altLang="en-US" sz="2000" dirty="0">
                <a:latin typeface="+mn-ea"/>
              </a:rPr>
              <a:t>上，地址为</a:t>
            </a:r>
            <a:r>
              <a:rPr lang="en-US" sz="2000" dirty="0">
                <a:latin typeface="+mn-ea"/>
              </a:rPr>
              <a:t>http://KingCDN.com/NetC6y&amp;B23V</a:t>
            </a:r>
            <a:endParaRPr lang="en-US" sz="2000" dirty="0">
              <a:latin typeface="+mn-ea"/>
            </a:endParaRPr>
          </a:p>
        </p:txBody>
      </p:sp>
      <p:sp>
        <p:nvSpPr>
          <p:cNvPr id="216071" name="TextBox 4"/>
          <p:cNvSpPr txBox="1">
            <a:spLocks noChangeArrowheads="1"/>
          </p:cNvSpPr>
          <p:nvPr/>
        </p:nvSpPr>
        <p:spPr bwMode="auto">
          <a:xfrm>
            <a:off x="1677988" y="4645025"/>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netcinema.com</a:t>
            </a:r>
            <a:endParaRPr lang="en-US" altLang="zh-CN" sz="1800" i="1">
              <a:latin typeface="Arial Narrow" panose="020B0606020202030204" pitchFamily="34" charset="0"/>
            </a:endParaRPr>
          </a:p>
        </p:txBody>
      </p:sp>
      <p:grpSp>
        <p:nvGrpSpPr>
          <p:cNvPr id="216072" name="Group 542"/>
          <p:cNvGrpSpPr/>
          <p:nvPr/>
        </p:nvGrpSpPr>
        <p:grpSpPr bwMode="auto">
          <a:xfrm>
            <a:off x="4533901" y="2457451"/>
            <a:ext cx="963613" cy="835025"/>
            <a:chOff x="-44" y="1473"/>
            <a:chExt cx="981" cy="1105"/>
          </a:xfrm>
        </p:grpSpPr>
        <p:pic>
          <p:nvPicPr>
            <p:cNvPr id="216243" name="Picture 52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244" name="Freeform 530"/>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6073" name="Group 249"/>
          <p:cNvGrpSpPr/>
          <p:nvPr/>
        </p:nvGrpSpPr>
        <p:grpSpPr bwMode="auto">
          <a:xfrm>
            <a:off x="4759326" y="5616575"/>
            <a:ext cx="377825" cy="636588"/>
            <a:chOff x="4140" y="429"/>
            <a:chExt cx="1425" cy="2396"/>
          </a:xfrm>
        </p:grpSpPr>
        <p:sp>
          <p:nvSpPr>
            <p:cNvPr id="216211"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Rectangle 251"/>
            <p:cNvSpPr>
              <a:spLocks noChangeArrowheads="1"/>
            </p:cNvSpPr>
            <p:nvPr/>
          </p:nvSpPr>
          <p:spPr bwMode="auto">
            <a:xfrm>
              <a:off x="4206" y="429"/>
              <a:ext cx="1048" cy="2282"/>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13"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14"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Rectangle 254"/>
            <p:cNvSpPr>
              <a:spLocks noChangeArrowheads="1"/>
            </p:cNvSpPr>
            <p:nvPr/>
          </p:nvSpPr>
          <p:spPr bwMode="auto">
            <a:xfrm>
              <a:off x="4212" y="692"/>
              <a:ext cx="599"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6" name="Group 255"/>
            <p:cNvGrpSpPr/>
            <p:nvPr/>
          </p:nvGrpSpPr>
          <p:grpSpPr bwMode="auto">
            <a:xfrm>
              <a:off x="4749" y="668"/>
              <a:ext cx="581" cy="145"/>
              <a:chOff x="614" y="2568"/>
              <a:chExt cx="725" cy="139"/>
            </a:xfrm>
          </p:grpSpPr>
          <p:sp>
            <p:nvSpPr>
              <p:cNvPr id="82" name="AutoShape 256"/>
              <p:cNvSpPr>
                <a:spLocks noChangeArrowheads="1"/>
              </p:cNvSpPr>
              <p:nvPr/>
            </p:nvSpPr>
            <p:spPr bwMode="auto">
              <a:xfrm>
                <a:off x="616" y="2568"/>
                <a:ext cx="725"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3" name="AutoShape 257"/>
              <p:cNvSpPr>
                <a:spLocks noChangeArrowheads="1"/>
              </p:cNvSpPr>
              <p:nvPr/>
            </p:nvSpPr>
            <p:spPr bwMode="auto">
              <a:xfrm>
                <a:off x="639"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 name="Rectangle 258"/>
            <p:cNvSpPr>
              <a:spLocks noChangeArrowheads="1"/>
            </p:cNvSpPr>
            <p:nvPr/>
          </p:nvSpPr>
          <p:spPr bwMode="auto">
            <a:xfrm>
              <a:off x="4224" y="1021"/>
              <a:ext cx="593"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8" name="Group 259"/>
            <p:cNvGrpSpPr/>
            <p:nvPr/>
          </p:nvGrpSpPr>
          <p:grpSpPr bwMode="auto">
            <a:xfrm>
              <a:off x="4747" y="994"/>
              <a:ext cx="581" cy="134"/>
              <a:chOff x="614" y="2568"/>
              <a:chExt cx="725" cy="139"/>
            </a:xfrm>
          </p:grpSpPr>
          <p:sp>
            <p:nvSpPr>
              <p:cNvPr id="80" name="AutoShape 260"/>
              <p:cNvSpPr>
                <a:spLocks noChangeArrowheads="1"/>
              </p:cNvSpPr>
              <p:nvPr/>
            </p:nvSpPr>
            <p:spPr bwMode="auto">
              <a:xfrm>
                <a:off x="611" y="2571"/>
                <a:ext cx="725"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1" name="AutoShape 261"/>
              <p:cNvSpPr>
                <a:spLocks noChangeArrowheads="1"/>
              </p:cNvSpPr>
              <p:nvPr/>
            </p:nvSpPr>
            <p:spPr bwMode="auto">
              <a:xfrm>
                <a:off x="619" y="2589"/>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0" name="Rectangle 262"/>
            <p:cNvSpPr>
              <a:spLocks noChangeArrowheads="1"/>
            </p:cNvSpPr>
            <p:nvPr/>
          </p:nvSpPr>
          <p:spPr bwMode="auto">
            <a:xfrm>
              <a:off x="4218" y="1355"/>
              <a:ext cx="593"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 name="Rectangle 263"/>
            <p:cNvSpPr>
              <a:spLocks noChangeArrowheads="1"/>
            </p:cNvSpPr>
            <p:nvPr/>
          </p:nvSpPr>
          <p:spPr bwMode="auto">
            <a:xfrm>
              <a:off x="4230" y="1654"/>
              <a:ext cx="593"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21" name="Group 264"/>
            <p:cNvGrpSpPr/>
            <p:nvPr/>
          </p:nvGrpSpPr>
          <p:grpSpPr bwMode="auto">
            <a:xfrm>
              <a:off x="4735" y="1627"/>
              <a:ext cx="582" cy="151"/>
              <a:chOff x="614" y="2568"/>
              <a:chExt cx="725" cy="139"/>
            </a:xfrm>
          </p:grpSpPr>
          <p:sp>
            <p:nvSpPr>
              <p:cNvPr id="78" name="AutoShape 265"/>
              <p:cNvSpPr>
                <a:spLocks noChangeArrowheads="1"/>
              </p:cNvSpPr>
              <p:nvPr/>
            </p:nvSpPr>
            <p:spPr bwMode="auto">
              <a:xfrm>
                <a:off x="611" y="2576"/>
                <a:ext cx="723"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9" name="AutoShape 266"/>
              <p:cNvSpPr>
                <a:spLocks noChangeArrowheads="1"/>
              </p:cNvSpPr>
              <p:nvPr/>
            </p:nvSpPr>
            <p:spPr bwMode="auto">
              <a:xfrm>
                <a:off x="626" y="2587"/>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222"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23" name="Group 268"/>
            <p:cNvGrpSpPr/>
            <p:nvPr/>
          </p:nvGrpSpPr>
          <p:grpSpPr bwMode="auto">
            <a:xfrm>
              <a:off x="4739" y="1327"/>
              <a:ext cx="582" cy="139"/>
              <a:chOff x="614" y="2568"/>
              <a:chExt cx="725" cy="139"/>
            </a:xfrm>
          </p:grpSpPr>
          <p:sp>
            <p:nvSpPr>
              <p:cNvPr id="76" name="AutoShape 269"/>
              <p:cNvSpPr>
                <a:spLocks noChangeArrowheads="1"/>
              </p:cNvSpPr>
              <p:nvPr/>
            </p:nvSpPr>
            <p:spPr bwMode="auto">
              <a:xfrm>
                <a:off x="614" y="2566"/>
                <a:ext cx="723" cy="14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7" name="AutoShape 270"/>
              <p:cNvSpPr>
                <a:spLocks noChangeArrowheads="1"/>
              </p:cNvSpPr>
              <p:nvPr/>
            </p:nvSpPr>
            <p:spPr bwMode="auto">
              <a:xfrm>
                <a:off x="636" y="2584"/>
                <a:ext cx="68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5"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5"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26"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Oval 274"/>
            <p:cNvSpPr>
              <a:spLocks noChangeArrowheads="1"/>
            </p:cNvSpPr>
            <p:nvPr/>
          </p:nvSpPr>
          <p:spPr bwMode="auto">
            <a:xfrm>
              <a:off x="5517" y="2610"/>
              <a:ext cx="48"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8"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AutoShape 276"/>
            <p:cNvSpPr>
              <a:spLocks noChangeArrowheads="1"/>
            </p:cNvSpPr>
            <p:nvPr/>
          </p:nvSpPr>
          <p:spPr bwMode="auto">
            <a:xfrm>
              <a:off x="4140" y="2682"/>
              <a:ext cx="1203"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1" name="AutoShape 277"/>
            <p:cNvSpPr>
              <a:spLocks noChangeArrowheads="1"/>
            </p:cNvSpPr>
            <p:nvPr/>
          </p:nvSpPr>
          <p:spPr bwMode="auto">
            <a:xfrm>
              <a:off x="4206" y="2711"/>
              <a:ext cx="1072"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2" name="Oval 278"/>
            <p:cNvSpPr>
              <a:spLocks noChangeArrowheads="1"/>
            </p:cNvSpPr>
            <p:nvPr/>
          </p:nvSpPr>
          <p:spPr bwMode="auto">
            <a:xfrm>
              <a:off x="4308" y="2383"/>
              <a:ext cx="162"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3" name="Oval 279"/>
            <p:cNvSpPr>
              <a:spLocks noChangeArrowheads="1"/>
            </p:cNvSpPr>
            <p:nvPr/>
          </p:nvSpPr>
          <p:spPr bwMode="auto">
            <a:xfrm>
              <a:off x="4487" y="2383"/>
              <a:ext cx="162"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74" name="Oval 280"/>
            <p:cNvSpPr>
              <a:spLocks noChangeArrowheads="1"/>
            </p:cNvSpPr>
            <p:nvPr/>
          </p:nvSpPr>
          <p:spPr bwMode="auto">
            <a:xfrm>
              <a:off x="4661" y="2383"/>
              <a:ext cx="156"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5" name="Rectangle 281"/>
            <p:cNvSpPr>
              <a:spLocks noChangeArrowheads="1"/>
            </p:cNvSpPr>
            <p:nvPr/>
          </p:nvSpPr>
          <p:spPr bwMode="auto">
            <a:xfrm>
              <a:off x="5062" y="1833"/>
              <a:ext cx="84" cy="765"/>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4" name="Group 249"/>
          <p:cNvGrpSpPr/>
          <p:nvPr/>
        </p:nvGrpSpPr>
        <p:grpSpPr bwMode="auto">
          <a:xfrm>
            <a:off x="2566989" y="5335589"/>
            <a:ext cx="420687" cy="636587"/>
            <a:chOff x="4140" y="429"/>
            <a:chExt cx="1425" cy="2396"/>
          </a:xfrm>
        </p:grpSpPr>
        <p:sp>
          <p:nvSpPr>
            <p:cNvPr id="216179"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Rectangle 251"/>
            <p:cNvSpPr>
              <a:spLocks noChangeArrowheads="1"/>
            </p:cNvSpPr>
            <p:nvPr/>
          </p:nvSpPr>
          <p:spPr bwMode="auto">
            <a:xfrm>
              <a:off x="4205" y="429"/>
              <a:ext cx="1049" cy="2282"/>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81"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82"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Rectangle 254"/>
            <p:cNvSpPr>
              <a:spLocks noChangeArrowheads="1"/>
            </p:cNvSpPr>
            <p:nvPr/>
          </p:nvSpPr>
          <p:spPr bwMode="auto">
            <a:xfrm>
              <a:off x="4215" y="692"/>
              <a:ext cx="592"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4" name="Group 255"/>
            <p:cNvGrpSpPr/>
            <p:nvPr/>
          </p:nvGrpSpPr>
          <p:grpSpPr bwMode="auto">
            <a:xfrm>
              <a:off x="4749" y="668"/>
              <a:ext cx="581" cy="145"/>
              <a:chOff x="614" y="2568"/>
              <a:chExt cx="725" cy="139"/>
            </a:xfrm>
          </p:grpSpPr>
          <p:sp>
            <p:nvSpPr>
              <p:cNvPr id="115" name="AutoShape 256"/>
              <p:cNvSpPr>
                <a:spLocks noChangeArrowheads="1"/>
              </p:cNvSpPr>
              <p:nvPr/>
            </p:nvSpPr>
            <p:spPr bwMode="auto">
              <a:xfrm>
                <a:off x="612" y="2568"/>
                <a:ext cx="725"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6" name="AutoShape 257"/>
              <p:cNvSpPr>
                <a:spLocks noChangeArrowheads="1"/>
              </p:cNvSpPr>
              <p:nvPr/>
            </p:nvSpPr>
            <p:spPr bwMode="auto">
              <a:xfrm>
                <a:off x="632" y="2585"/>
                <a:ext cx="684"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1" name="Rectangle 258"/>
            <p:cNvSpPr>
              <a:spLocks noChangeArrowheads="1"/>
            </p:cNvSpPr>
            <p:nvPr/>
          </p:nvSpPr>
          <p:spPr bwMode="auto">
            <a:xfrm>
              <a:off x="4221" y="1021"/>
              <a:ext cx="597"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6" name="Group 259"/>
            <p:cNvGrpSpPr/>
            <p:nvPr/>
          </p:nvGrpSpPr>
          <p:grpSpPr bwMode="auto">
            <a:xfrm>
              <a:off x="4747" y="994"/>
              <a:ext cx="581" cy="134"/>
              <a:chOff x="614" y="2568"/>
              <a:chExt cx="725" cy="139"/>
            </a:xfrm>
          </p:grpSpPr>
          <p:sp>
            <p:nvSpPr>
              <p:cNvPr id="113" name="AutoShape 260"/>
              <p:cNvSpPr>
                <a:spLocks noChangeArrowheads="1"/>
              </p:cNvSpPr>
              <p:nvPr/>
            </p:nvSpPr>
            <p:spPr bwMode="auto">
              <a:xfrm>
                <a:off x="615" y="2571"/>
                <a:ext cx="725"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 name="AutoShape 261"/>
              <p:cNvSpPr>
                <a:spLocks noChangeArrowheads="1"/>
              </p:cNvSpPr>
              <p:nvPr/>
            </p:nvSpPr>
            <p:spPr bwMode="auto">
              <a:xfrm>
                <a:off x="622" y="2589"/>
                <a:ext cx="698"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3" name="Rectangle 262"/>
            <p:cNvSpPr>
              <a:spLocks noChangeArrowheads="1"/>
            </p:cNvSpPr>
            <p:nvPr/>
          </p:nvSpPr>
          <p:spPr bwMode="auto">
            <a:xfrm>
              <a:off x="4221" y="1355"/>
              <a:ext cx="592"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94" name="Rectangle 263"/>
            <p:cNvSpPr>
              <a:spLocks noChangeArrowheads="1"/>
            </p:cNvSpPr>
            <p:nvPr/>
          </p:nvSpPr>
          <p:spPr bwMode="auto">
            <a:xfrm>
              <a:off x="4226" y="1654"/>
              <a:ext cx="597"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9" name="Group 264"/>
            <p:cNvGrpSpPr/>
            <p:nvPr/>
          </p:nvGrpSpPr>
          <p:grpSpPr bwMode="auto">
            <a:xfrm>
              <a:off x="4735" y="1627"/>
              <a:ext cx="582" cy="151"/>
              <a:chOff x="614" y="2568"/>
              <a:chExt cx="725" cy="139"/>
            </a:xfrm>
          </p:grpSpPr>
          <p:sp>
            <p:nvSpPr>
              <p:cNvPr id="111" name="AutoShape 265"/>
              <p:cNvSpPr>
                <a:spLocks noChangeArrowheads="1"/>
              </p:cNvSpPr>
              <p:nvPr/>
            </p:nvSpPr>
            <p:spPr bwMode="auto">
              <a:xfrm>
                <a:off x="616" y="2576"/>
                <a:ext cx="717"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2" name="AutoShape 266"/>
              <p:cNvSpPr>
                <a:spLocks noChangeArrowheads="1"/>
              </p:cNvSpPr>
              <p:nvPr/>
            </p:nvSpPr>
            <p:spPr bwMode="auto">
              <a:xfrm>
                <a:off x="630" y="2587"/>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90"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91" name="Group 268"/>
            <p:cNvGrpSpPr/>
            <p:nvPr/>
          </p:nvGrpSpPr>
          <p:grpSpPr bwMode="auto">
            <a:xfrm>
              <a:off x="4739" y="1327"/>
              <a:ext cx="582" cy="139"/>
              <a:chOff x="614" y="2568"/>
              <a:chExt cx="725" cy="139"/>
            </a:xfrm>
          </p:grpSpPr>
          <p:sp>
            <p:nvSpPr>
              <p:cNvPr id="109" name="AutoShape 269"/>
              <p:cNvSpPr>
                <a:spLocks noChangeArrowheads="1"/>
              </p:cNvSpPr>
              <p:nvPr/>
            </p:nvSpPr>
            <p:spPr bwMode="auto">
              <a:xfrm>
                <a:off x="611" y="2566"/>
                <a:ext cx="730" cy="14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0" name="AutoShape 270"/>
              <p:cNvSpPr>
                <a:spLocks noChangeArrowheads="1"/>
              </p:cNvSpPr>
              <p:nvPr/>
            </p:nvSpPr>
            <p:spPr bwMode="auto">
              <a:xfrm>
                <a:off x="631"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8" name="Rectangle 271"/>
            <p:cNvSpPr>
              <a:spLocks noChangeArrowheads="1"/>
            </p:cNvSpPr>
            <p:nvPr/>
          </p:nvSpPr>
          <p:spPr bwMode="auto">
            <a:xfrm>
              <a:off x="5248" y="429"/>
              <a:ext cx="70"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3"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94"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Oval 274"/>
            <p:cNvSpPr>
              <a:spLocks noChangeArrowheads="1"/>
            </p:cNvSpPr>
            <p:nvPr/>
          </p:nvSpPr>
          <p:spPr bwMode="auto">
            <a:xfrm>
              <a:off x="5517" y="2610"/>
              <a:ext cx="48"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6"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4" name="AutoShape 277"/>
            <p:cNvSpPr>
              <a:spLocks noChangeArrowheads="1"/>
            </p:cNvSpPr>
            <p:nvPr/>
          </p:nvSpPr>
          <p:spPr bwMode="auto">
            <a:xfrm>
              <a:off x="4205" y="2711"/>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5" name="Oval 278"/>
            <p:cNvSpPr>
              <a:spLocks noChangeArrowheads="1"/>
            </p:cNvSpPr>
            <p:nvPr/>
          </p:nvSpPr>
          <p:spPr bwMode="auto">
            <a:xfrm>
              <a:off x="4307" y="2383"/>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6" name="Oval 279"/>
            <p:cNvSpPr>
              <a:spLocks noChangeArrowheads="1"/>
            </p:cNvSpPr>
            <p:nvPr/>
          </p:nvSpPr>
          <p:spPr bwMode="auto">
            <a:xfrm>
              <a:off x="4484" y="2383"/>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07" name="Oval 280"/>
            <p:cNvSpPr>
              <a:spLocks noChangeArrowheads="1"/>
            </p:cNvSpPr>
            <p:nvPr/>
          </p:nvSpPr>
          <p:spPr bwMode="auto">
            <a:xfrm>
              <a:off x="4662" y="2383"/>
              <a:ext cx="156"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8" name="Rectangle 281"/>
            <p:cNvSpPr>
              <a:spLocks noChangeArrowheads="1"/>
            </p:cNvSpPr>
            <p:nvPr/>
          </p:nvSpPr>
          <p:spPr bwMode="auto">
            <a:xfrm>
              <a:off x="5060" y="1833"/>
              <a:ext cx="86" cy="765"/>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216075" name="Group 249"/>
          <p:cNvGrpSpPr/>
          <p:nvPr/>
        </p:nvGrpSpPr>
        <p:grpSpPr bwMode="auto">
          <a:xfrm>
            <a:off x="6977064" y="5548314"/>
            <a:ext cx="344487" cy="638175"/>
            <a:chOff x="4140" y="429"/>
            <a:chExt cx="1425" cy="2396"/>
          </a:xfrm>
        </p:grpSpPr>
        <p:sp>
          <p:nvSpPr>
            <p:cNvPr id="216147"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Rectangle 251"/>
            <p:cNvSpPr>
              <a:spLocks noChangeArrowheads="1"/>
            </p:cNvSpPr>
            <p:nvPr/>
          </p:nvSpPr>
          <p:spPr bwMode="auto">
            <a:xfrm>
              <a:off x="4206" y="429"/>
              <a:ext cx="1044" cy="2283"/>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49"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0"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Rectangle 254"/>
            <p:cNvSpPr>
              <a:spLocks noChangeArrowheads="1"/>
            </p:cNvSpPr>
            <p:nvPr/>
          </p:nvSpPr>
          <p:spPr bwMode="auto">
            <a:xfrm>
              <a:off x="4212" y="691"/>
              <a:ext cx="598"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2" name="Group 255"/>
            <p:cNvGrpSpPr/>
            <p:nvPr/>
          </p:nvGrpSpPr>
          <p:grpSpPr bwMode="auto">
            <a:xfrm>
              <a:off x="4749" y="668"/>
              <a:ext cx="581" cy="145"/>
              <a:chOff x="614" y="2568"/>
              <a:chExt cx="725" cy="139"/>
            </a:xfrm>
          </p:grpSpPr>
          <p:sp>
            <p:nvSpPr>
              <p:cNvPr id="148" name="AutoShape 256"/>
              <p:cNvSpPr>
                <a:spLocks noChangeArrowheads="1"/>
              </p:cNvSpPr>
              <p:nvPr/>
            </p:nvSpPr>
            <p:spPr bwMode="auto">
              <a:xfrm>
                <a:off x="616" y="2567"/>
                <a:ext cx="721"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9" name="AutoShape 257"/>
              <p:cNvSpPr>
                <a:spLocks noChangeArrowheads="1"/>
              </p:cNvSpPr>
              <p:nvPr/>
            </p:nvSpPr>
            <p:spPr bwMode="auto">
              <a:xfrm>
                <a:off x="633"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4" name="Rectangle 258"/>
            <p:cNvSpPr>
              <a:spLocks noChangeArrowheads="1"/>
            </p:cNvSpPr>
            <p:nvPr/>
          </p:nvSpPr>
          <p:spPr bwMode="auto">
            <a:xfrm>
              <a:off x="4225" y="1019"/>
              <a:ext cx="59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4" name="Group 259"/>
            <p:cNvGrpSpPr/>
            <p:nvPr/>
          </p:nvGrpSpPr>
          <p:grpSpPr bwMode="auto">
            <a:xfrm>
              <a:off x="4747" y="994"/>
              <a:ext cx="581" cy="134"/>
              <a:chOff x="614" y="2568"/>
              <a:chExt cx="725" cy="139"/>
            </a:xfrm>
          </p:grpSpPr>
          <p:sp>
            <p:nvSpPr>
              <p:cNvPr id="146" name="AutoShape 260"/>
              <p:cNvSpPr>
                <a:spLocks noChangeArrowheads="1"/>
              </p:cNvSpPr>
              <p:nvPr/>
            </p:nvSpPr>
            <p:spPr bwMode="auto">
              <a:xfrm>
                <a:off x="610" y="2569"/>
                <a:ext cx="729"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7" name="AutoShape 261"/>
              <p:cNvSpPr>
                <a:spLocks noChangeArrowheads="1"/>
              </p:cNvSpPr>
              <p:nvPr/>
            </p:nvSpPr>
            <p:spPr bwMode="auto">
              <a:xfrm>
                <a:off x="619" y="2588"/>
                <a:ext cx="69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6" name="Rectangle 262"/>
            <p:cNvSpPr>
              <a:spLocks noChangeArrowheads="1"/>
            </p:cNvSpPr>
            <p:nvPr/>
          </p:nvSpPr>
          <p:spPr bwMode="auto">
            <a:xfrm>
              <a:off x="4219" y="1359"/>
              <a:ext cx="59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7" name="Rectangle 263"/>
            <p:cNvSpPr>
              <a:spLocks noChangeArrowheads="1"/>
            </p:cNvSpPr>
            <p:nvPr/>
          </p:nvSpPr>
          <p:spPr bwMode="auto">
            <a:xfrm>
              <a:off x="4225" y="1657"/>
              <a:ext cx="598" cy="42"/>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7" name="Group 264"/>
            <p:cNvGrpSpPr/>
            <p:nvPr/>
          </p:nvGrpSpPr>
          <p:grpSpPr bwMode="auto">
            <a:xfrm>
              <a:off x="4735" y="1627"/>
              <a:ext cx="582" cy="151"/>
              <a:chOff x="614" y="2568"/>
              <a:chExt cx="725" cy="139"/>
            </a:xfrm>
          </p:grpSpPr>
          <p:sp>
            <p:nvSpPr>
              <p:cNvPr id="144" name="AutoShape 265"/>
              <p:cNvSpPr>
                <a:spLocks noChangeArrowheads="1"/>
              </p:cNvSpPr>
              <p:nvPr/>
            </p:nvSpPr>
            <p:spPr bwMode="auto">
              <a:xfrm>
                <a:off x="617" y="2568"/>
                <a:ext cx="712"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5" name="AutoShape 266"/>
              <p:cNvSpPr>
                <a:spLocks noChangeArrowheads="1"/>
              </p:cNvSpPr>
              <p:nvPr/>
            </p:nvSpPr>
            <p:spPr bwMode="auto">
              <a:xfrm>
                <a:off x="634" y="2584"/>
                <a:ext cx="67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158"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59" name="Group 268"/>
            <p:cNvGrpSpPr/>
            <p:nvPr/>
          </p:nvGrpSpPr>
          <p:grpSpPr bwMode="auto">
            <a:xfrm>
              <a:off x="4739" y="1327"/>
              <a:ext cx="582" cy="139"/>
              <a:chOff x="614" y="2568"/>
              <a:chExt cx="725" cy="139"/>
            </a:xfrm>
          </p:grpSpPr>
          <p:sp>
            <p:nvSpPr>
              <p:cNvPr id="142" name="AutoShape 269"/>
              <p:cNvSpPr>
                <a:spLocks noChangeArrowheads="1"/>
              </p:cNvSpPr>
              <p:nvPr/>
            </p:nvSpPr>
            <p:spPr bwMode="auto">
              <a:xfrm>
                <a:off x="612" y="2570"/>
                <a:ext cx="728"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3" name="AutoShape 270"/>
              <p:cNvSpPr>
                <a:spLocks noChangeArrowheads="1"/>
              </p:cNvSpPr>
              <p:nvPr/>
            </p:nvSpPr>
            <p:spPr bwMode="auto">
              <a:xfrm>
                <a:off x="629"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31" name="Rectangle 271"/>
            <p:cNvSpPr>
              <a:spLocks noChangeArrowheads="1"/>
            </p:cNvSpPr>
            <p:nvPr/>
          </p:nvSpPr>
          <p:spPr bwMode="auto">
            <a:xfrm>
              <a:off x="5250" y="429"/>
              <a:ext cx="66"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1"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62"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Oval 274"/>
            <p:cNvSpPr>
              <a:spLocks noChangeArrowheads="1"/>
            </p:cNvSpPr>
            <p:nvPr/>
          </p:nvSpPr>
          <p:spPr bwMode="auto">
            <a:xfrm>
              <a:off x="5519" y="2610"/>
              <a:ext cx="46"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4"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7" name="AutoShape 277"/>
            <p:cNvSpPr>
              <a:spLocks noChangeArrowheads="1"/>
            </p:cNvSpPr>
            <p:nvPr/>
          </p:nvSpPr>
          <p:spPr bwMode="auto">
            <a:xfrm>
              <a:off x="4206" y="2712"/>
              <a:ext cx="1070" cy="77"/>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8" name="Oval 278"/>
            <p:cNvSpPr>
              <a:spLocks noChangeArrowheads="1"/>
            </p:cNvSpPr>
            <p:nvPr/>
          </p:nvSpPr>
          <p:spPr bwMode="auto">
            <a:xfrm>
              <a:off x="4304" y="2384"/>
              <a:ext cx="164"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9" name="Oval 279"/>
            <p:cNvSpPr>
              <a:spLocks noChangeArrowheads="1"/>
            </p:cNvSpPr>
            <p:nvPr/>
          </p:nvSpPr>
          <p:spPr bwMode="auto">
            <a:xfrm>
              <a:off x="4488" y="2384"/>
              <a:ext cx="158"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140" name="Oval 280"/>
            <p:cNvSpPr>
              <a:spLocks noChangeArrowheads="1"/>
            </p:cNvSpPr>
            <p:nvPr/>
          </p:nvSpPr>
          <p:spPr bwMode="auto">
            <a:xfrm>
              <a:off x="4659" y="2378"/>
              <a:ext cx="158"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1" name="Rectangle 281"/>
            <p:cNvSpPr>
              <a:spLocks noChangeArrowheads="1"/>
            </p:cNvSpPr>
            <p:nvPr/>
          </p:nvSpPr>
          <p:spPr bwMode="auto">
            <a:xfrm>
              <a:off x="5059" y="1836"/>
              <a:ext cx="85" cy="763"/>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6" name="Group 249"/>
          <p:cNvGrpSpPr/>
          <p:nvPr/>
        </p:nvGrpSpPr>
        <p:grpSpPr bwMode="auto">
          <a:xfrm>
            <a:off x="6246813" y="3789364"/>
            <a:ext cx="342900" cy="636587"/>
            <a:chOff x="4140" y="429"/>
            <a:chExt cx="1425" cy="2396"/>
          </a:xfrm>
        </p:grpSpPr>
        <p:sp>
          <p:nvSpPr>
            <p:cNvPr id="216115"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Rectangle 251"/>
            <p:cNvSpPr>
              <a:spLocks noChangeArrowheads="1"/>
            </p:cNvSpPr>
            <p:nvPr/>
          </p:nvSpPr>
          <p:spPr bwMode="auto">
            <a:xfrm>
              <a:off x="4206" y="429"/>
              <a:ext cx="1049" cy="2282"/>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7"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8"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Rectangle 254"/>
            <p:cNvSpPr>
              <a:spLocks noChangeArrowheads="1"/>
            </p:cNvSpPr>
            <p:nvPr/>
          </p:nvSpPr>
          <p:spPr bwMode="auto">
            <a:xfrm>
              <a:off x="4213" y="692"/>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0" name="Group 255"/>
            <p:cNvGrpSpPr/>
            <p:nvPr/>
          </p:nvGrpSpPr>
          <p:grpSpPr bwMode="auto">
            <a:xfrm>
              <a:off x="4749" y="668"/>
              <a:ext cx="581" cy="145"/>
              <a:chOff x="614" y="2568"/>
              <a:chExt cx="725" cy="139"/>
            </a:xfrm>
          </p:grpSpPr>
          <p:sp>
            <p:nvSpPr>
              <p:cNvPr id="181" name="AutoShape 256"/>
              <p:cNvSpPr>
                <a:spLocks noChangeArrowheads="1"/>
              </p:cNvSpPr>
              <p:nvPr/>
            </p:nvSpPr>
            <p:spPr bwMode="auto">
              <a:xfrm>
                <a:off x="611" y="2568"/>
                <a:ext cx="724"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2" name="AutoShape 257"/>
              <p:cNvSpPr>
                <a:spLocks noChangeArrowheads="1"/>
              </p:cNvSpPr>
              <p:nvPr/>
            </p:nvSpPr>
            <p:spPr bwMode="auto">
              <a:xfrm>
                <a:off x="628" y="2585"/>
                <a:ext cx="692"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7" name="Rectangle 258"/>
            <p:cNvSpPr>
              <a:spLocks noChangeArrowheads="1"/>
            </p:cNvSpPr>
            <p:nvPr/>
          </p:nvSpPr>
          <p:spPr bwMode="auto">
            <a:xfrm>
              <a:off x="4226" y="1021"/>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2" name="Group 259"/>
            <p:cNvGrpSpPr/>
            <p:nvPr/>
          </p:nvGrpSpPr>
          <p:grpSpPr bwMode="auto">
            <a:xfrm>
              <a:off x="4747" y="994"/>
              <a:ext cx="581" cy="134"/>
              <a:chOff x="614" y="2568"/>
              <a:chExt cx="725" cy="139"/>
            </a:xfrm>
          </p:grpSpPr>
          <p:sp>
            <p:nvSpPr>
              <p:cNvPr id="179" name="AutoShape 260"/>
              <p:cNvSpPr>
                <a:spLocks noChangeArrowheads="1"/>
              </p:cNvSpPr>
              <p:nvPr/>
            </p:nvSpPr>
            <p:spPr bwMode="auto">
              <a:xfrm>
                <a:off x="614" y="2571"/>
                <a:ext cx="724"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0" name="AutoShape 261"/>
              <p:cNvSpPr>
                <a:spLocks noChangeArrowheads="1"/>
              </p:cNvSpPr>
              <p:nvPr/>
            </p:nvSpPr>
            <p:spPr bwMode="auto">
              <a:xfrm>
                <a:off x="622" y="2589"/>
                <a:ext cx="692"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9" name="Rectangle 262"/>
            <p:cNvSpPr>
              <a:spLocks noChangeArrowheads="1"/>
            </p:cNvSpPr>
            <p:nvPr/>
          </p:nvSpPr>
          <p:spPr bwMode="auto">
            <a:xfrm>
              <a:off x="4219" y="1355"/>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60" name="Rectangle 263"/>
            <p:cNvSpPr>
              <a:spLocks noChangeArrowheads="1"/>
            </p:cNvSpPr>
            <p:nvPr/>
          </p:nvSpPr>
          <p:spPr bwMode="auto">
            <a:xfrm>
              <a:off x="4226" y="1654"/>
              <a:ext cx="600"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5" name="Group 264"/>
            <p:cNvGrpSpPr/>
            <p:nvPr/>
          </p:nvGrpSpPr>
          <p:grpSpPr bwMode="auto">
            <a:xfrm>
              <a:off x="4735" y="1627"/>
              <a:ext cx="582" cy="151"/>
              <a:chOff x="614" y="2568"/>
              <a:chExt cx="725" cy="139"/>
            </a:xfrm>
          </p:grpSpPr>
          <p:sp>
            <p:nvSpPr>
              <p:cNvPr id="177" name="AutoShape 265"/>
              <p:cNvSpPr>
                <a:spLocks noChangeArrowheads="1"/>
              </p:cNvSpPr>
              <p:nvPr/>
            </p:nvSpPr>
            <p:spPr bwMode="auto">
              <a:xfrm>
                <a:off x="612" y="2576"/>
                <a:ext cx="715"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8" name="AutoShape 266"/>
              <p:cNvSpPr>
                <a:spLocks noChangeArrowheads="1"/>
              </p:cNvSpPr>
              <p:nvPr/>
            </p:nvSpPr>
            <p:spPr bwMode="auto">
              <a:xfrm>
                <a:off x="629" y="2587"/>
                <a:ext cx="68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26"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27" name="Group 268"/>
            <p:cNvGrpSpPr/>
            <p:nvPr/>
          </p:nvGrpSpPr>
          <p:grpSpPr bwMode="auto">
            <a:xfrm>
              <a:off x="4739" y="1327"/>
              <a:ext cx="582" cy="139"/>
              <a:chOff x="614" y="2568"/>
              <a:chExt cx="725" cy="139"/>
            </a:xfrm>
          </p:grpSpPr>
          <p:sp>
            <p:nvSpPr>
              <p:cNvPr id="175"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6" name="AutoShape 270"/>
              <p:cNvSpPr>
                <a:spLocks noChangeArrowheads="1"/>
              </p:cNvSpPr>
              <p:nvPr/>
            </p:nvSpPr>
            <p:spPr bwMode="auto">
              <a:xfrm>
                <a:off x="632"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64"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29"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30"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Oval 274"/>
            <p:cNvSpPr>
              <a:spLocks noChangeArrowheads="1"/>
            </p:cNvSpPr>
            <p:nvPr/>
          </p:nvSpPr>
          <p:spPr bwMode="auto">
            <a:xfrm>
              <a:off x="5519" y="2610"/>
              <a:ext cx="46"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32"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0" name="AutoShape 277"/>
            <p:cNvSpPr>
              <a:spLocks noChangeArrowheads="1"/>
            </p:cNvSpPr>
            <p:nvPr/>
          </p:nvSpPr>
          <p:spPr bwMode="auto">
            <a:xfrm>
              <a:off x="4206" y="2711"/>
              <a:ext cx="1069"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1" name="Oval 278"/>
            <p:cNvSpPr>
              <a:spLocks noChangeArrowheads="1"/>
            </p:cNvSpPr>
            <p:nvPr/>
          </p:nvSpPr>
          <p:spPr bwMode="auto">
            <a:xfrm>
              <a:off x="4305" y="2383"/>
              <a:ext cx="165"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2" name="Oval 279"/>
            <p:cNvSpPr>
              <a:spLocks noChangeArrowheads="1"/>
            </p:cNvSpPr>
            <p:nvPr/>
          </p:nvSpPr>
          <p:spPr bwMode="auto">
            <a:xfrm>
              <a:off x="4483" y="2383"/>
              <a:ext cx="165"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73" name="Oval 280"/>
            <p:cNvSpPr>
              <a:spLocks noChangeArrowheads="1"/>
            </p:cNvSpPr>
            <p:nvPr/>
          </p:nvSpPr>
          <p:spPr bwMode="auto">
            <a:xfrm>
              <a:off x="4661" y="2383"/>
              <a:ext cx="158"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4" name="Rectangle 281"/>
            <p:cNvSpPr>
              <a:spLocks noChangeArrowheads="1"/>
            </p:cNvSpPr>
            <p:nvPr/>
          </p:nvSpPr>
          <p:spPr bwMode="auto">
            <a:xfrm>
              <a:off x="5064" y="1833"/>
              <a:ext cx="79" cy="765"/>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077" name="TextBox 182"/>
          <p:cNvSpPr txBox="1">
            <a:spLocks noChangeArrowheads="1"/>
          </p:cNvSpPr>
          <p:nvPr/>
        </p:nvSpPr>
        <p:spPr bwMode="auto">
          <a:xfrm>
            <a:off x="4303713" y="6191250"/>
            <a:ext cx="142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KingCDN.com</a:t>
            </a:r>
            <a:endParaRPr lang="en-US" altLang="zh-CN" sz="1800" i="1">
              <a:latin typeface="Arial Narrow" panose="020B0606020202030204" pitchFamily="34" charset="0"/>
            </a:endParaRPr>
          </a:p>
        </p:txBody>
      </p:sp>
      <p:pic>
        <p:nvPicPr>
          <p:cNvPr id="216078" name="Picture 7" descr="B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61444"/>
          <p:cNvGrpSpPr/>
          <p:nvPr/>
        </p:nvGrpSpPr>
        <p:grpSpPr bwMode="auto">
          <a:xfrm>
            <a:off x="3014664" y="3036889"/>
            <a:ext cx="1628775" cy="1063625"/>
            <a:chOff x="1490926" y="3037262"/>
            <a:chExt cx="1628976" cy="1063042"/>
          </a:xfrm>
        </p:grpSpPr>
        <p:cxnSp>
          <p:nvCxnSpPr>
            <p:cNvPr id="216111" name="Straight Arrow Connector 44"/>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12" name="Group 61441"/>
            <p:cNvGrpSpPr/>
            <p:nvPr/>
          </p:nvGrpSpPr>
          <p:grpSpPr bwMode="auto">
            <a:xfrm>
              <a:off x="2056927" y="3410016"/>
              <a:ext cx="317511" cy="345125"/>
              <a:chOff x="7454630" y="3313376"/>
              <a:chExt cx="317511" cy="345125"/>
            </a:xfrm>
          </p:grpSpPr>
          <p:sp>
            <p:nvSpPr>
              <p:cNvPr id="216113" name="Oval 61440"/>
              <p:cNvSpPr>
                <a:spLocks noChangeArrowheads="1"/>
              </p:cNvSpPr>
              <p:nvPr/>
            </p:nvSpPr>
            <p:spPr bwMode="auto">
              <a:xfrm>
                <a:off x="7468434" y="3354794"/>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4" name="TextBox 61439"/>
              <p:cNvSpPr txBox="1">
                <a:spLocks noChangeArrowheads="1"/>
              </p:cNvSpPr>
              <p:nvPr/>
            </p:nvSpPr>
            <p:spPr bwMode="auto">
              <a:xfrm>
                <a:off x="7454630" y="3313376"/>
                <a:ext cx="298817" cy="33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1</a:t>
                </a:r>
                <a:endParaRPr lang="en-US" altLang="zh-CN" sz="1600"/>
              </a:p>
            </p:txBody>
          </p:sp>
        </p:grpSp>
      </p:grpSp>
      <p:sp>
        <p:nvSpPr>
          <p:cNvPr id="61443" name="TextBox 61442"/>
          <p:cNvSpPr txBox="1">
            <a:spLocks noChangeArrowheads="1"/>
          </p:cNvSpPr>
          <p:nvPr/>
        </p:nvSpPr>
        <p:spPr bwMode="auto">
          <a:xfrm>
            <a:off x="1432560" y="2462213"/>
            <a:ext cx="32172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ts val="20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 Bob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netcinema.com</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的网页得到视频的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URL http://netcinema.com/6Y7B23V</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61448" name="Group 61447"/>
          <p:cNvGrpSpPr/>
          <p:nvPr/>
        </p:nvGrpSpPr>
        <p:grpSpPr bwMode="auto">
          <a:xfrm>
            <a:off x="5443539" y="3225801"/>
            <a:ext cx="714375" cy="684213"/>
            <a:chOff x="3924463" y="3239045"/>
            <a:chExt cx="713539" cy="684908"/>
          </a:xfrm>
        </p:grpSpPr>
        <p:cxnSp>
          <p:nvCxnSpPr>
            <p:cNvPr id="216107" name="Straight Arrow Connector 193"/>
            <p:cNvCxnSpPr>
              <a:cxnSpLocks noChangeShapeType="1"/>
            </p:cNvCxnSpPr>
            <p:nvPr/>
          </p:nvCxnSpPr>
          <p:spPr bwMode="auto">
            <a:xfrm>
              <a:off x="3924463" y="3239045"/>
              <a:ext cx="713539" cy="684908"/>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08" name="Group 194"/>
            <p:cNvGrpSpPr/>
            <p:nvPr/>
          </p:nvGrpSpPr>
          <p:grpSpPr bwMode="auto">
            <a:xfrm>
              <a:off x="4061324" y="3293627"/>
              <a:ext cx="322117" cy="358925"/>
              <a:chOff x="7408615" y="3244352"/>
              <a:chExt cx="322117" cy="358925"/>
            </a:xfrm>
          </p:grpSpPr>
          <p:sp>
            <p:nvSpPr>
              <p:cNvPr id="216109" name="Oval 195"/>
              <p:cNvSpPr>
                <a:spLocks noChangeArrowheads="1"/>
              </p:cNvSpPr>
              <p:nvPr/>
            </p:nvSpPr>
            <p:spPr bwMode="auto">
              <a:xfrm>
                <a:off x="7427025" y="3299570"/>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0" name="TextBox 196"/>
              <p:cNvSpPr txBox="1">
                <a:spLocks noChangeArrowheads="1"/>
              </p:cNvSpPr>
              <p:nvPr/>
            </p:nvSpPr>
            <p:spPr bwMode="auto">
              <a:xfrm>
                <a:off x="7408615" y="3244352"/>
                <a:ext cx="298431" cy="33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2</a:t>
                </a:r>
                <a:endParaRPr lang="en-US" altLang="zh-CN" sz="1600"/>
              </a:p>
            </p:txBody>
          </p:sp>
        </p:grpSp>
      </p:grpSp>
      <p:sp>
        <p:nvSpPr>
          <p:cNvPr id="201" name="TextBox 200"/>
          <p:cNvSpPr txBox="1">
            <a:spLocks noChangeArrowheads="1"/>
          </p:cNvSpPr>
          <p:nvPr/>
        </p:nvSpPr>
        <p:spPr bwMode="auto">
          <a:xfrm>
            <a:off x="5895975" y="2981325"/>
            <a:ext cx="384968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2.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Bob</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的本地</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http://netcinema.com/6Y7B23V</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6083" name="TextBox 201"/>
          <p:cNvSpPr txBox="1">
            <a:spLocks noChangeArrowheads="1"/>
          </p:cNvSpPr>
          <p:nvPr/>
        </p:nvSpPr>
        <p:spPr bwMode="auto">
          <a:xfrm>
            <a:off x="1896454" y="5927725"/>
            <a:ext cx="1734769"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netcinema</a:t>
            </a:r>
            <a:r>
              <a:rPr lang="en-US" altLang="en-US" sz="1800">
                <a:latin typeface="Arial Narrow" panose="020B0606020202030204" pitchFamily="34" charset="0"/>
              </a:rPr>
              <a:t>’</a:t>
            </a:r>
            <a:r>
              <a:rPr lang="en-US" altLang="zh-CN" sz="1800">
                <a:latin typeface="Arial Narrow" panose="020B0606020202030204" pitchFamily="34" charset="0"/>
              </a:rPr>
              <a:t>s</a:t>
            </a:r>
            <a:endParaRPr lang="en-US" altLang="zh-CN" sz="1800">
              <a:latin typeface="Arial Narrow" panose="020B0606020202030204" pitchFamily="34" charset="0"/>
            </a:endParaRPr>
          </a:p>
          <a:p>
            <a:pPr algn="ctr">
              <a:lnSpc>
                <a:spcPts val="1600"/>
              </a:lnSpc>
            </a:pPr>
            <a:r>
              <a:rPr lang="en-US" altLang="zh-CN" sz="1800">
                <a:latin typeface="Arial Narrow" panose="020B0606020202030204" pitchFamily="34" charset="0"/>
              </a:rPr>
              <a:t>authoratative DNS</a:t>
            </a:r>
            <a:endParaRPr lang="en-US" altLang="zh-CN" sz="1800" i="1">
              <a:latin typeface="Arial Narrow" panose="020B0606020202030204" pitchFamily="34" charset="0"/>
            </a:endParaRPr>
          </a:p>
        </p:txBody>
      </p:sp>
      <p:cxnSp>
        <p:nvCxnSpPr>
          <p:cNvPr id="204" name="Straight Arrow Connector 203"/>
          <p:cNvCxnSpPr>
            <a:cxnSpLocks noChangeShapeType="1"/>
          </p:cNvCxnSpPr>
          <p:nvPr/>
        </p:nvCxnSpPr>
        <p:spPr bwMode="auto">
          <a:xfrm flipH="1">
            <a:off x="3136900" y="4159251"/>
            <a:ext cx="3100388" cy="1376363"/>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p:cNvCxnSpPr>
            <a:cxnSpLocks noChangeShapeType="1"/>
          </p:cNvCxnSpPr>
          <p:nvPr/>
        </p:nvCxnSpPr>
        <p:spPr bwMode="auto">
          <a:xfrm flipH="1">
            <a:off x="3117850" y="4268788"/>
            <a:ext cx="3100388" cy="1376362"/>
          </a:xfrm>
          <a:prstGeom prst="straightConnector1">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5" name="Group 204"/>
          <p:cNvGrpSpPr/>
          <p:nvPr/>
        </p:nvGrpSpPr>
        <p:grpSpPr bwMode="auto">
          <a:xfrm>
            <a:off x="3362325" y="5218114"/>
            <a:ext cx="317500" cy="344487"/>
            <a:chOff x="7454630" y="3313376"/>
            <a:chExt cx="317511" cy="345125"/>
          </a:xfrm>
        </p:grpSpPr>
        <p:sp>
          <p:nvSpPr>
            <p:cNvPr id="216105" name="Oval 205"/>
            <p:cNvSpPr>
              <a:spLocks noChangeArrowheads="1"/>
            </p:cNvSpPr>
            <p:nvPr/>
          </p:nvSpPr>
          <p:spPr bwMode="auto">
            <a:xfrm>
              <a:off x="7468434" y="3354794"/>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6" name="TextBox 206"/>
            <p:cNvSpPr txBox="1">
              <a:spLocks noChangeArrowheads="1"/>
            </p:cNvSpPr>
            <p:nvPr/>
          </p:nvSpPr>
          <p:spPr bwMode="auto">
            <a:xfrm>
              <a:off x="7454630" y="3313376"/>
              <a:ext cx="29879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3</a:t>
              </a:r>
              <a:endParaRPr lang="en-US" altLang="zh-CN" sz="1600"/>
            </a:p>
          </p:txBody>
        </p:sp>
      </p:grpSp>
      <p:cxnSp>
        <p:nvCxnSpPr>
          <p:cNvPr id="212" name="Straight Arrow Connector 211"/>
          <p:cNvCxnSpPr>
            <a:cxnSpLocks noChangeShapeType="1"/>
          </p:cNvCxnSpPr>
          <p:nvPr/>
        </p:nvCxnSpPr>
        <p:spPr bwMode="auto">
          <a:xfrm>
            <a:off x="6556376" y="4475164"/>
            <a:ext cx="447675" cy="962025"/>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p:cNvCxnSpPr>
            <a:cxnSpLocks noChangeShapeType="1"/>
          </p:cNvCxnSpPr>
          <p:nvPr/>
        </p:nvCxnSpPr>
        <p:spPr bwMode="auto">
          <a:xfrm>
            <a:off x="6651626" y="4486275"/>
            <a:ext cx="447675" cy="960438"/>
          </a:xfrm>
          <a:prstGeom prst="straightConnector1">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3" name="Group 212"/>
          <p:cNvGrpSpPr/>
          <p:nvPr/>
        </p:nvGrpSpPr>
        <p:grpSpPr bwMode="auto">
          <a:xfrm>
            <a:off x="6640513" y="4727576"/>
            <a:ext cx="317500" cy="346075"/>
            <a:chOff x="7454630" y="3313376"/>
            <a:chExt cx="317511" cy="345125"/>
          </a:xfrm>
        </p:grpSpPr>
        <p:sp>
          <p:nvSpPr>
            <p:cNvPr id="216103" name="Oval 213"/>
            <p:cNvSpPr>
              <a:spLocks noChangeArrowheads="1"/>
            </p:cNvSpPr>
            <p:nvPr/>
          </p:nvSpPr>
          <p:spPr bwMode="auto">
            <a:xfrm>
              <a:off x="7468434" y="3354794"/>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4" name="TextBox 21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4</a:t>
              </a:r>
              <a:endParaRPr lang="en-US" altLang="zh-CN" sz="1600"/>
            </a:p>
          </p:txBody>
        </p:sp>
      </p:grpSp>
      <p:sp>
        <p:nvSpPr>
          <p:cNvPr id="219" name="TextBox 218"/>
          <p:cNvSpPr txBox="1">
            <a:spLocks noChangeArrowheads="1"/>
          </p:cNvSpPr>
          <p:nvPr/>
        </p:nvSpPr>
        <p:spPr bwMode="auto">
          <a:xfrm>
            <a:off x="7272338" y="4554539"/>
            <a:ext cx="3592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4&amp;5.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由</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KingCDN</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的权威</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http://KingCDN.com/NetC6y&amp;B23</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1600"/>
              </a:lnSpc>
            </a:pP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其返回包含了视频的服务器的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IP</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220" name="Straight Arrow Connector 219"/>
          <p:cNvCxnSpPr>
            <a:cxnSpLocks noChangeShapeType="1"/>
          </p:cNvCxnSpPr>
          <p:nvPr/>
        </p:nvCxnSpPr>
        <p:spPr bwMode="auto">
          <a:xfrm>
            <a:off x="5307013" y="3322639"/>
            <a:ext cx="812800" cy="822325"/>
          </a:xfrm>
          <a:prstGeom prst="straightConnector1">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3" name="Group 222"/>
          <p:cNvGrpSpPr/>
          <p:nvPr/>
        </p:nvGrpSpPr>
        <p:grpSpPr bwMode="auto">
          <a:xfrm>
            <a:off x="5678488" y="3667126"/>
            <a:ext cx="317500" cy="346075"/>
            <a:chOff x="7454630" y="3313376"/>
            <a:chExt cx="317511" cy="345125"/>
          </a:xfrm>
        </p:grpSpPr>
        <p:sp>
          <p:nvSpPr>
            <p:cNvPr id="216101" name="Oval 223"/>
            <p:cNvSpPr>
              <a:spLocks noChangeArrowheads="1"/>
            </p:cNvSpPr>
            <p:nvPr/>
          </p:nvSpPr>
          <p:spPr bwMode="auto">
            <a:xfrm>
              <a:off x="7468434" y="3354794"/>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2" name="TextBox 22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5</a:t>
              </a:r>
              <a:endParaRPr lang="en-US" altLang="zh-CN" sz="1600"/>
            </a:p>
          </p:txBody>
        </p:sp>
      </p:grpSp>
      <p:cxnSp>
        <p:nvCxnSpPr>
          <p:cNvPr id="226" name="Straight Arrow Connector 225"/>
          <p:cNvCxnSpPr>
            <a:cxnSpLocks noChangeShapeType="1"/>
          </p:cNvCxnSpPr>
          <p:nvPr/>
        </p:nvCxnSpPr>
        <p:spPr bwMode="auto">
          <a:xfrm flipH="1">
            <a:off x="4835526" y="3201988"/>
            <a:ext cx="4763" cy="2362200"/>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57" name="Up Arrow 61456"/>
          <p:cNvSpPr>
            <a:spLocks noChangeArrowheads="1"/>
          </p:cNvSpPr>
          <p:nvPr/>
        </p:nvSpPr>
        <p:spPr bwMode="auto">
          <a:xfrm>
            <a:off x="4864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31" name="TextBox 230"/>
          <p:cNvSpPr txBox="1">
            <a:spLocks noChangeArrowheads="1"/>
          </p:cNvSpPr>
          <p:nvPr/>
        </p:nvSpPr>
        <p:spPr bwMode="auto">
          <a:xfrm>
            <a:off x="3778250" y="3732213"/>
            <a:ext cx="2027238"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6.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，以流的方式从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KINGCDN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服务器取得视频</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6097" name="TextBox 232"/>
          <p:cNvSpPr txBox="1">
            <a:spLocks noChangeArrowheads="1"/>
          </p:cNvSpPr>
          <p:nvPr/>
        </p:nvSpPr>
        <p:spPr bwMode="auto">
          <a:xfrm>
            <a:off x="6345731" y="6153150"/>
            <a:ext cx="1670650"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KingCDN</a:t>
            </a:r>
            <a:endParaRPr lang="en-US" altLang="zh-CN" sz="1800">
              <a:latin typeface="Arial Narrow" panose="020B0606020202030204" pitchFamily="34" charset="0"/>
            </a:endParaRPr>
          </a:p>
          <a:p>
            <a:pPr algn="ctr">
              <a:lnSpc>
                <a:spcPts val="1600"/>
              </a:lnSpc>
            </a:pPr>
            <a:r>
              <a:rPr lang="en-US" altLang="zh-CN" sz="1800">
                <a:latin typeface="Arial Narrow" panose="020B0606020202030204" pitchFamily="34" charset="0"/>
              </a:rPr>
              <a:t>authoritative DNS</a:t>
            </a:r>
            <a:endParaRPr lang="en-US" altLang="zh-CN" sz="1800" i="1">
              <a:latin typeface="Arial Narrow" panose="020B0606020202030204" pitchFamily="34" charset="0"/>
            </a:endParaRPr>
          </a:p>
        </p:txBody>
      </p:sp>
      <p:sp>
        <p:nvSpPr>
          <p:cNvPr id="216098" name="TextBox 182"/>
          <p:cNvSpPr txBox="1">
            <a:spLocks noChangeArrowheads="1"/>
          </p:cNvSpPr>
          <p:nvPr/>
        </p:nvSpPr>
        <p:spPr bwMode="auto">
          <a:xfrm>
            <a:off x="6557964" y="3713163"/>
            <a:ext cx="10262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800">
                <a:latin typeface="Arial Narrow" panose="020B0606020202030204" pitchFamily="34" charset="0"/>
              </a:rPr>
              <a:t>Bob</a:t>
            </a:r>
            <a:r>
              <a:rPr lang="en-US" altLang="en-US" sz="1800">
                <a:latin typeface="Arial Narrow" panose="020B0606020202030204" pitchFamily="34" charset="0"/>
              </a:rPr>
              <a:t>’</a:t>
            </a:r>
            <a:r>
              <a:rPr lang="en-US" altLang="zh-CN" sz="1800">
                <a:latin typeface="Arial Narrow" panose="020B0606020202030204" pitchFamily="34" charset="0"/>
              </a:rPr>
              <a:t>s </a:t>
            </a:r>
            <a:endParaRPr lang="en-US" altLang="zh-CN" sz="1800">
              <a:latin typeface="Arial Narrow" panose="020B0606020202030204" pitchFamily="34" charset="0"/>
            </a:endParaRPr>
          </a:p>
          <a:p>
            <a:pPr>
              <a:lnSpc>
                <a:spcPts val="1600"/>
              </a:lnSpc>
            </a:pPr>
            <a:r>
              <a:rPr lang="en-US" altLang="zh-CN" sz="1800">
                <a:latin typeface="Arial Narrow" panose="020B0606020202030204" pitchFamily="34" charset="0"/>
              </a:rPr>
              <a:t>local DNS</a:t>
            </a:r>
            <a:endParaRPr lang="en-US" altLang="zh-CN" sz="1800">
              <a:latin typeface="Arial Narrow" panose="020B0606020202030204" pitchFamily="34" charset="0"/>
            </a:endParaRPr>
          </a:p>
          <a:p>
            <a:pPr>
              <a:lnSpc>
                <a:spcPts val="1600"/>
              </a:lnSpc>
            </a:pPr>
            <a:r>
              <a:rPr lang="en-US" altLang="zh-CN" sz="1800">
                <a:latin typeface="Arial Narrow" panose="020B0606020202030204" pitchFamily="34" charset="0"/>
              </a:rPr>
              <a:t>server</a:t>
            </a:r>
            <a:endParaRPr lang="en-US" altLang="zh-CN" sz="1800" i="1">
              <a:latin typeface="Arial Narrow" panose="020B0606020202030204" pitchFamily="34" charset="0"/>
            </a:endParaRPr>
          </a:p>
        </p:txBody>
      </p:sp>
      <p:sp>
        <p:nvSpPr>
          <p:cNvPr id="210" name="TextBox 209"/>
          <p:cNvSpPr txBox="1">
            <a:spLocks noChangeArrowheads="1"/>
          </p:cNvSpPr>
          <p:nvPr/>
        </p:nvSpPr>
        <p:spPr bwMode="auto">
          <a:xfrm>
            <a:off x="3179947" y="4661754"/>
            <a:ext cx="3441845" cy="5027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3.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netcinema</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DNS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返回</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URL</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23V</a:t>
            </a:r>
            <a:endPar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61448"/>
                                        </p:tgtEl>
                                        <p:attrNameLst>
                                          <p:attrName>style.visibility</p:attrName>
                                        </p:attrNameLst>
                                      </p:cBhvr>
                                      <p:to>
                                        <p:strVal val="visible"/>
                                      </p:to>
                                    </p:set>
                                    <p:animEffect transition="in" filter="wipe(up)">
                                      <p:cBhvr>
                                        <p:cTn id="18" dur="500"/>
                                        <p:tgtEl>
                                          <p:spTgt spid="614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dissolve">
                                      <p:cBhvr>
                                        <p:cTn id="37" dur="500"/>
                                        <p:tgtEl>
                                          <p:spTgt spid="2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dissolve">
                                      <p:cBhvr>
                                        <p:cTn id="56" dur="500"/>
                                        <p:tgtEl>
                                          <p:spTgt spid="213"/>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p:stCondLst>
                              <p:cond delay="2000"/>
                            </p:stCondLst>
                            <p:childTnLst>
                              <p:par>
                                <p:cTn id="62" presetID="9" presetClass="entr" presetSubtype="0" fill="hold" nodeType="after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dissolve">
                                      <p:cBhvr>
                                        <p:cTn id="64" dur="500"/>
                                        <p:tgtEl>
                                          <p:spTgt spid="223"/>
                                        </p:tgtEl>
                                      </p:cBhvr>
                                    </p:animEffect>
                                  </p:childTnLst>
                                </p:cTn>
                              </p:par>
                            </p:childTnLst>
                          </p:cTn>
                        </p:par>
                        <p:par>
                          <p:cTn id="65" fill="hold">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9" grpId="0"/>
      <p:bldP spid="219" grpId="1"/>
      <p:bldP spid="61457" grpId="0" animBg="1"/>
      <p:bldP spid="231" grpId="0" animBg="1"/>
      <p:bldP spid="210" grpId="0" animBg="1"/>
      <p:bldP spid="210"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1693875" y="351388"/>
            <a:ext cx="8172450" cy="871538"/>
          </a:xfrm>
        </p:spPr>
        <p:txBody>
          <a:bodyPr/>
          <a:lstStyle/>
          <a:p>
            <a:pPr algn="ctr"/>
            <a:r>
              <a:rPr lang="zh-CN" altLang="en-US" b="1" dirty="0">
                <a:solidFill>
                  <a:schemeClr val="accent1"/>
                </a:solidFill>
                <a:latin typeface="+mn-ea"/>
                <a:ea typeface="+mn-ea"/>
              </a:rPr>
              <a:t>案例研究</a:t>
            </a:r>
            <a:r>
              <a:rPr lang="en-US" altLang="zh-CN" b="1" dirty="0">
                <a:solidFill>
                  <a:schemeClr val="accent1"/>
                </a:solidFill>
                <a:latin typeface="+mn-ea"/>
                <a:ea typeface="+mn-ea"/>
              </a:rPr>
              <a:t>: Netflix </a:t>
            </a:r>
            <a:r>
              <a:rPr lang="zh-CN" altLang="en-US" b="1" dirty="0">
                <a:solidFill>
                  <a:schemeClr val="accent1"/>
                </a:solidFill>
                <a:latin typeface="+mn-ea"/>
                <a:ea typeface="+mn-ea"/>
              </a:rPr>
              <a:t>*</a:t>
            </a:r>
            <a:endParaRPr lang="en-US" altLang="zh-CN" b="1" dirty="0">
              <a:solidFill>
                <a:schemeClr val="accent1"/>
              </a:solidFill>
              <a:latin typeface="+mn-ea"/>
              <a:ea typeface="+mn-ea"/>
            </a:endParaRPr>
          </a:p>
        </p:txBody>
      </p:sp>
      <p:grpSp>
        <p:nvGrpSpPr>
          <p:cNvPr id="2" name="组合 1"/>
          <p:cNvGrpSpPr/>
          <p:nvPr/>
        </p:nvGrpSpPr>
        <p:grpSpPr>
          <a:xfrm>
            <a:off x="1524000" y="1574801"/>
            <a:ext cx="8301039" cy="4872038"/>
            <a:chOff x="1524000" y="1574801"/>
            <a:chExt cx="8301039" cy="4872038"/>
          </a:xfrm>
        </p:grpSpPr>
        <p:grpSp>
          <p:nvGrpSpPr>
            <p:cNvPr id="218115" name="Group 249"/>
            <p:cNvGrpSpPr/>
            <p:nvPr/>
          </p:nvGrpSpPr>
          <p:grpSpPr bwMode="auto">
            <a:xfrm>
              <a:off x="2230438" y="3257551"/>
              <a:ext cx="463550" cy="638175"/>
              <a:chOff x="4140" y="429"/>
              <a:chExt cx="1425" cy="2396"/>
            </a:xfrm>
          </p:grpSpPr>
          <p:sp>
            <p:nvSpPr>
              <p:cNvPr id="218356"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58"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59"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1" name="Group 255"/>
              <p:cNvGrpSpPr/>
              <p:nvPr/>
            </p:nvGrpSpPr>
            <p:grpSpPr bwMode="auto">
              <a:xfrm>
                <a:off x="4749" y="668"/>
                <a:ext cx="581" cy="145"/>
                <a:chOff x="614" y="2568"/>
                <a:chExt cx="725" cy="139"/>
              </a:xfrm>
            </p:grpSpPr>
            <p:sp>
              <p:nvSpPr>
                <p:cNvPr id="39" name="AutoShape 256"/>
                <p:cNvSpPr>
                  <a:spLocks noChangeArrowheads="1"/>
                </p:cNvSpPr>
                <p:nvPr/>
              </p:nvSpPr>
              <p:spPr bwMode="auto">
                <a:xfrm>
                  <a:off x="615" y="2567"/>
                  <a:ext cx="725"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0"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5"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3" name="Group 259"/>
              <p:cNvGrpSpPr/>
              <p:nvPr/>
            </p:nvGrpSpPr>
            <p:grpSpPr bwMode="auto">
              <a:xfrm>
                <a:off x="4747" y="994"/>
                <a:ext cx="581" cy="134"/>
                <a:chOff x="614" y="2568"/>
                <a:chExt cx="725" cy="139"/>
              </a:xfrm>
            </p:grpSpPr>
            <p:sp>
              <p:nvSpPr>
                <p:cNvPr id="37" name="AutoShape 260"/>
                <p:cNvSpPr>
                  <a:spLocks noChangeArrowheads="1"/>
                </p:cNvSpPr>
                <p:nvPr/>
              </p:nvSpPr>
              <p:spPr bwMode="auto">
                <a:xfrm>
                  <a:off x="612" y="2569"/>
                  <a:ext cx="725" cy="13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7"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6" name="Group 264"/>
              <p:cNvGrpSpPr/>
              <p:nvPr/>
            </p:nvGrpSpPr>
            <p:grpSpPr bwMode="auto">
              <a:xfrm>
                <a:off x="4735" y="1627"/>
                <a:ext cx="582" cy="151"/>
                <a:chOff x="614" y="2568"/>
                <a:chExt cx="725" cy="139"/>
              </a:xfrm>
            </p:grpSpPr>
            <p:sp>
              <p:nvSpPr>
                <p:cNvPr id="35" name="AutoShape 265"/>
                <p:cNvSpPr>
                  <a:spLocks noChangeArrowheads="1"/>
                </p:cNvSpPr>
                <p:nvPr/>
              </p:nvSpPr>
              <p:spPr bwMode="auto">
                <a:xfrm>
                  <a:off x="614" y="2568"/>
                  <a:ext cx="717"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6"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367"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68" name="Group 268"/>
              <p:cNvGrpSpPr/>
              <p:nvPr/>
            </p:nvGrpSpPr>
            <p:grpSpPr bwMode="auto">
              <a:xfrm>
                <a:off x="4739" y="1327"/>
                <a:ext cx="582" cy="139"/>
                <a:chOff x="614" y="2568"/>
                <a:chExt cx="725" cy="139"/>
              </a:xfrm>
            </p:grpSpPr>
            <p:sp>
              <p:nvSpPr>
                <p:cNvPr id="33" name="AutoShape 269"/>
                <p:cNvSpPr>
                  <a:spLocks noChangeArrowheads="1"/>
                </p:cNvSpPr>
                <p:nvPr/>
              </p:nvSpPr>
              <p:spPr bwMode="auto">
                <a:xfrm>
                  <a:off x="616" y="2570"/>
                  <a:ext cx="723"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 name="AutoShape 270"/>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70"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71"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74"/>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73"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8"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9" name="Oval 278"/>
              <p:cNvSpPr>
                <a:spLocks noChangeArrowheads="1"/>
              </p:cNvSpPr>
              <p:nvPr/>
            </p:nvSpPr>
            <p:spPr bwMode="auto">
              <a:xfrm>
                <a:off x="4306" y="2384"/>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0" name="Oval 279"/>
              <p:cNvSpPr>
                <a:spLocks noChangeArrowheads="1"/>
              </p:cNvSpPr>
              <p:nvPr/>
            </p:nvSpPr>
            <p:spPr bwMode="auto">
              <a:xfrm>
                <a:off x="4486" y="2384"/>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31" name="Oval 280"/>
              <p:cNvSpPr>
                <a:spLocks noChangeArrowheads="1"/>
              </p:cNvSpPr>
              <p:nvPr/>
            </p:nvSpPr>
            <p:spPr bwMode="auto">
              <a:xfrm>
                <a:off x="4662" y="2378"/>
                <a:ext cx="156"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16" name="Group 542"/>
            <p:cNvGrpSpPr/>
            <p:nvPr/>
          </p:nvGrpSpPr>
          <p:grpSpPr bwMode="auto">
            <a:xfrm>
              <a:off x="4262438" y="5097464"/>
              <a:ext cx="963612" cy="835025"/>
              <a:chOff x="-44" y="1473"/>
              <a:chExt cx="981" cy="1105"/>
            </a:xfrm>
          </p:grpSpPr>
          <p:pic>
            <p:nvPicPr>
              <p:cNvPr id="218354" name="Picture 52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355" name="Freeform 530"/>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18117" name="Picture 7" descr="B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5902326"/>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8118" name="Straight Arrow Connector 484"/>
            <p:cNvCxnSpPr>
              <a:cxnSpLocks noChangeShapeType="1"/>
            </p:cNvCxnSpPr>
            <p:nvPr/>
          </p:nvCxnSpPr>
          <p:spPr bwMode="auto">
            <a:xfrm>
              <a:off x="2608264" y="3910014"/>
              <a:ext cx="1804987" cy="1489075"/>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19" name="Group 61440"/>
            <p:cNvGrpSpPr/>
            <p:nvPr/>
          </p:nvGrpSpPr>
          <p:grpSpPr bwMode="auto">
            <a:xfrm>
              <a:off x="2995613" y="4152900"/>
              <a:ext cx="317500" cy="368300"/>
              <a:chOff x="1614533" y="4280420"/>
              <a:chExt cx="317511" cy="369332"/>
            </a:xfrm>
          </p:grpSpPr>
          <p:sp>
            <p:nvSpPr>
              <p:cNvPr id="218352" name="Oval 486"/>
              <p:cNvSpPr>
                <a:spLocks noChangeArrowheads="1"/>
              </p:cNvSpPr>
              <p:nvPr/>
            </p:nvSpPr>
            <p:spPr bwMode="auto">
              <a:xfrm>
                <a:off x="1628337" y="4321838"/>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53" name="TextBox 487"/>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1</a:t>
                </a:r>
                <a:endParaRPr lang="en-US" altLang="zh-CN" sz="1800"/>
              </a:p>
            </p:txBody>
          </p:sp>
        </p:grpSp>
        <p:sp>
          <p:nvSpPr>
            <p:cNvPr id="218120" name="TextBox 488"/>
            <p:cNvSpPr txBox="1">
              <a:spLocks noChangeArrowheads="1"/>
            </p:cNvSpPr>
            <p:nvPr/>
          </p:nvSpPr>
          <p:spPr bwMode="auto">
            <a:xfrm>
              <a:off x="2030414" y="46307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1. Bob manages      Netflix account</a:t>
              </a:r>
              <a:endParaRPr lang="en-US" altLang="zh-CN" sz="1800">
                <a:latin typeface="Arial Narrow" panose="020B0606020202030204" pitchFamily="34" charset="0"/>
              </a:endParaRPr>
            </a:p>
          </p:txBody>
        </p:sp>
        <p:sp>
          <p:nvSpPr>
            <p:cNvPr id="218121" name="TextBox 490"/>
            <p:cNvSpPr txBox="1">
              <a:spLocks noChangeArrowheads="1"/>
            </p:cNvSpPr>
            <p:nvPr/>
          </p:nvSpPr>
          <p:spPr bwMode="auto">
            <a:xfrm>
              <a:off x="1524000" y="2705100"/>
              <a:ext cx="203358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Netflix registration,</a:t>
              </a:r>
              <a:endParaRPr lang="en-US" altLang="zh-CN" sz="1800">
                <a:latin typeface="Arial Narrow" panose="020B0606020202030204" pitchFamily="34" charset="0"/>
              </a:endParaRPr>
            </a:p>
            <a:p>
              <a:pPr algn="ctr">
                <a:lnSpc>
                  <a:spcPts val="1600"/>
                </a:lnSpc>
              </a:pPr>
              <a:r>
                <a:rPr lang="en-US" altLang="zh-CN" sz="1800">
                  <a:latin typeface="Arial Narrow" panose="020B0606020202030204" pitchFamily="34" charset="0"/>
                </a:rPr>
                <a:t>accounting servers</a:t>
              </a:r>
              <a:endParaRPr lang="en-US" altLang="zh-CN" sz="1800">
                <a:latin typeface="Arial Narrow" panose="020B0606020202030204" pitchFamily="34" charset="0"/>
              </a:endParaRPr>
            </a:p>
          </p:txBody>
        </p:sp>
        <p:sp>
          <p:nvSpPr>
            <p:cNvPr id="218122" name="Freeform 1287"/>
            <p:cNvSpPr/>
            <p:nvPr/>
          </p:nvSpPr>
          <p:spPr bwMode="auto">
            <a:xfrm>
              <a:off x="3789364" y="1574801"/>
              <a:ext cx="3133725" cy="1508125"/>
            </a:xfrm>
            <a:custGeom>
              <a:avLst/>
              <a:gdLst>
                <a:gd name="T0" fmla="*/ 2147483647 w 10000"/>
                <a:gd name="T1" fmla="*/ 431447115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739636681 h 10000"/>
                <a:gd name="T32" fmla="*/ 2147483647 w 10000"/>
                <a:gd name="T33" fmla="*/ 17111488 h 10000"/>
                <a:gd name="T34" fmla="*/ 2147483647 w 10000"/>
                <a:gd name="T35" fmla="*/ 431447115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23" name="Group 249"/>
            <p:cNvGrpSpPr/>
            <p:nvPr/>
          </p:nvGrpSpPr>
          <p:grpSpPr bwMode="auto">
            <a:xfrm>
              <a:off x="4035426" y="1939925"/>
              <a:ext cx="365125" cy="636588"/>
              <a:chOff x="4140" y="429"/>
              <a:chExt cx="1425" cy="2396"/>
            </a:xfrm>
          </p:grpSpPr>
          <p:sp>
            <p:nvSpPr>
              <p:cNvPr id="218320"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Rectangle 251"/>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22"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23"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Rectangle 254"/>
              <p:cNvSpPr>
                <a:spLocks noChangeArrowheads="1"/>
              </p:cNvSpPr>
              <p:nvPr/>
            </p:nvSpPr>
            <p:spPr bwMode="auto">
              <a:xfrm>
                <a:off x="4214" y="692"/>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25" name="Group 255"/>
              <p:cNvGrpSpPr/>
              <p:nvPr/>
            </p:nvGrpSpPr>
            <p:grpSpPr bwMode="auto">
              <a:xfrm>
                <a:off x="4749" y="668"/>
                <a:ext cx="581" cy="145"/>
                <a:chOff x="614" y="2568"/>
                <a:chExt cx="725" cy="139"/>
              </a:xfrm>
            </p:grpSpPr>
            <p:sp>
              <p:nvSpPr>
                <p:cNvPr id="109" name="AutoShape 256"/>
                <p:cNvSpPr>
                  <a:spLocks noChangeArrowheads="1"/>
                </p:cNvSpPr>
                <p:nvPr/>
              </p:nvSpPr>
              <p:spPr bwMode="auto">
                <a:xfrm>
                  <a:off x="612" y="2568"/>
                  <a:ext cx="727"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0" name="AutoShape 257"/>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85" name="Rectangle 258"/>
              <p:cNvSpPr>
                <a:spLocks noChangeArrowheads="1"/>
              </p:cNvSpPr>
              <p:nvPr/>
            </p:nvSpPr>
            <p:spPr bwMode="auto">
              <a:xfrm>
                <a:off x="4227" y="1021"/>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27" name="Group 259"/>
              <p:cNvGrpSpPr/>
              <p:nvPr/>
            </p:nvGrpSpPr>
            <p:grpSpPr bwMode="auto">
              <a:xfrm>
                <a:off x="4747" y="994"/>
                <a:ext cx="581" cy="134"/>
                <a:chOff x="614" y="2568"/>
                <a:chExt cx="725" cy="139"/>
              </a:xfrm>
            </p:grpSpPr>
            <p:sp>
              <p:nvSpPr>
                <p:cNvPr id="107" name="AutoShape 260"/>
                <p:cNvSpPr>
                  <a:spLocks noChangeArrowheads="1"/>
                </p:cNvSpPr>
                <p:nvPr/>
              </p:nvSpPr>
              <p:spPr bwMode="auto">
                <a:xfrm>
                  <a:off x="614" y="2577"/>
                  <a:ext cx="727"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8" name="AutoShape 261"/>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87" name="Rectangle 262"/>
              <p:cNvSpPr>
                <a:spLocks noChangeArrowheads="1"/>
              </p:cNvSpPr>
              <p:nvPr/>
            </p:nvSpPr>
            <p:spPr bwMode="auto">
              <a:xfrm>
                <a:off x="4214" y="1355"/>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8" name="Rectangle 263"/>
              <p:cNvSpPr>
                <a:spLocks noChangeArrowheads="1"/>
              </p:cNvSpPr>
              <p:nvPr/>
            </p:nvSpPr>
            <p:spPr bwMode="auto">
              <a:xfrm>
                <a:off x="4227" y="1654"/>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30" name="Group 264"/>
              <p:cNvGrpSpPr/>
              <p:nvPr/>
            </p:nvGrpSpPr>
            <p:grpSpPr bwMode="auto">
              <a:xfrm>
                <a:off x="4735" y="1627"/>
                <a:ext cx="582" cy="151"/>
                <a:chOff x="614" y="2568"/>
                <a:chExt cx="725" cy="139"/>
              </a:xfrm>
            </p:grpSpPr>
            <p:sp>
              <p:nvSpPr>
                <p:cNvPr id="105" name="AutoShape 265"/>
                <p:cNvSpPr>
                  <a:spLocks noChangeArrowheads="1"/>
                </p:cNvSpPr>
                <p:nvPr/>
              </p:nvSpPr>
              <p:spPr bwMode="auto">
                <a:xfrm>
                  <a:off x="614" y="2576"/>
                  <a:ext cx="718"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6" name="AutoShape 266"/>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331"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32" name="Group 268"/>
              <p:cNvGrpSpPr/>
              <p:nvPr/>
            </p:nvGrpSpPr>
            <p:grpSpPr bwMode="auto">
              <a:xfrm>
                <a:off x="4739" y="1327"/>
                <a:ext cx="582" cy="139"/>
                <a:chOff x="614" y="2568"/>
                <a:chExt cx="725" cy="139"/>
              </a:xfrm>
            </p:grpSpPr>
            <p:sp>
              <p:nvSpPr>
                <p:cNvPr id="103" name="AutoShape 269"/>
                <p:cNvSpPr>
                  <a:spLocks noChangeArrowheads="1"/>
                </p:cNvSpPr>
                <p:nvPr/>
              </p:nvSpPr>
              <p:spPr bwMode="auto">
                <a:xfrm>
                  <a:off x="616" y="2566"/>
                  <a:ext cx="725" cy="14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 name="AutoShape 270"/>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2" name="Rectangle 271"/>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34"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35"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Oval 274"/>
              <p:cNvSpPr>
                <a:spLocks noChangeArrowheads="1"/>
              </p:cNvSpPr>
              <p:nvPr/>
            </p:nvSpPr>
            <p:spPr bwMode="auto">
              <a:xfrm>
                <a:off x="5515" y="2610"/>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37"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 name="AutoShape 277"/>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9" name="Oval 278"/>
              <p:cNvSpPr>
                <a:spLocks noChangeArrowheads="1"/>
              </p:cNvSpPr>
              <p:nvPr/>
            </p:nvSpPr>
            <p:spPr bwMode="auto">
              <a:xfrm>
                <a:off x="4307" y="2383"/>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 name="Oval 279"/>
              <p:cNvSpPr>
                <a:spLocks noChangeArrowheads="1"/>
              </p:cNvSpPr>
              <p:nvPr/>
            </p:nvSpPr>
            <p:spPr bwMode="auto">
              <a:xfrm>
                <a:off x="4487" y="2383"/>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101" name="Oval 280"/>
              <p:cNvSpPr>
                <a:spLocks noChangeArrowheads="1"/>
              </p:cNvSpPr>
              <p:nvPr/>
            </p:nvSpPr>
            <p:spPr bwMode="auto">
              <a:xfrm>
                <a:off x="4660" y="2383"/>
                <a:ext cx="161"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2" name="Rectangle 281"/>
              <p:cNvSpPr>
                <a:spLocks noChangeArrowheads="1"/>
              </p:cNvSpPr>
              <p:nvPr/>
            </p:nvSpPr>
            <p:spPr bwMode="auto">
              <a:xfrm>
                <a:off x="5063" y="1833"/>
                <a:ext cx="87" cy="765"/>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24" name="Group 249"/>
            <p:cNvGrpSpPr/>
            <p:nvPr/>
          </p:nvGrpSpPr>
          <p:grpSpPr bwMode="auto">
            <a:xfrm>
              <a:off x="5472114" y="2106614"/>
              <a:ext cx="365125" cy="636587"/>
              <a:chOff x="4140" y="429"/>
              <a:chExt cx="1425" cy="2396"/>
            </a:xfrm>
          </p:grpSpPr>
          <p:sp>
            <p:nvSpPr>
              <p:cNvPr id="218288"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 name="Rectangle 251"/>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90"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91"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Rectangle 254"/>
              <p:cNvSpPr>
                <a:spLocks noChangeArrowheads="1"/>
              </p:cNvSpPr>
              <p:nvPr/>
            </p:nvSpPr>
            <p:spPr bwMode="auto">
              <a:xfrm>
                <a:off x="4214" y="692"/>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3" name="Group 255"/>
              <p:cNvGrpSpPr/>
              <p:nvPr/>
            </p:nvGrpSpPr>
            <p:grpSpPr bwMode="auto">
              <a:xfrm>
                <a:off x="4749" y="668"/>
                <a:ext cx="581" cy="145"/>
                <a:chOff x="614" y="2568"/>
                <a:chExt cx="725" cy="139"/>
              </a:xfrm>
            </p:grpSpPr>
            <p:sp>
              <p:nvSpPr>
                <p:cNvPr id="244" name="AutoShape 256"/>
                <p:cNvSpPr>
                  <a:spLocks noChangeArrowheads="1"/>
                </p:cNvSpPr>
                <p:nvPr/>
              </p:nvSpPr>
              <p:spPr bwMode="auto">
                <a:xfrm>
                  <a:off x="604" y="2574"/>
                  <a:ext cx="734"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5" name="AutoShape 257"/>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0" name="Rectangle 258"/>
              <p:cNvSpPr>
                <a:spLocks noChangeArrowheads="1"/>
              </p:cNvSpPr>
              <p:nvPr/>
            </p:nvSpPr>
            <p:spPr bwMode="auto">
              <a:xfrm>
                <a:off x="4227" y="1021"/>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5" name="Group 259"/>
              <p:cNvGrpSpPr/>
              <p:nvPr/>
            </p:nvGrpSpPr>
            <p:grpSpPr bwMode="auto">
              <a:xfrm>
                <a:off x="4747" y="994"/>
                <a:ext cx="581" cy="134"/>
                <a:chOff x="614" y="2568"/>
                <a:chExt cx="725" cy="139"/>
              </a:xfrm>
            </p:grpSpPr>
            <p:sp>
              <p:nvSpPr>
                <p:cNvPr id="242" name="AutoShape 260"/>
                <p:cNvSpPr>
                  <a:spLocks noChangeArrowheads="1"/>
                </p:cNvSpPr>
                <p:nvPr/>
              </p:nvSpPr>
              <p:spPr bwMode="auto">
                <a:xfrm>
                  <a:off x="614" y="2577"/>
                  <a:ext cx="727"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3" name="AutoShape 261"/>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2" name="Rectangle 262"/>
              <p:cNvSpPr>
                <a:spLocks noChangeArrowheads="1"/>
              </p:cNvSpPr>
              <p:nvPr/>
            </p:nvSpPr>
            <p:spPr bwMode="auto">
              <a:xfrm>
                <a:off x="4214" y="1355"/>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3" name="Rectangle 263"/>
              <p:cNvSpPr>
                <a:spLocks noChangeArrowheads="1"/>
              </p:cNvSpPr>
              <p:nvPr/>
            </p:nvSpPr>
            <p:spPr bwMode="auto">
              <a:xfrm>
                <a:off x="4227" y="1654"/>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8" name="Group 264"/>
              <p:cNvGrpSpPr/>
              <p:nvPr/>
            </p:nvGrpSpPr>
            <p:grpSpPr bwMode="auto">
              <a:xfrm>
                <a:off x="4735" y="1627"/>
                <a:ext cx="582" cy="151"/>
                <a:chOff x="614" y="2568"/>
                <a:chExt cx="725" cy="139"/>
              </a:xfrm>
            </p:grpSpPr>
            <p:sp>
              <p:nvSpPr>
                <p:cNvPr id="240" name="AutoShape 265"/>
                <p:cNvSpPr>
                  <a:spLocks noChangeArrowheads="1"/>
                </p:cNvSpPr>
                <p:nvPr/>
              </p:nvSpPr>
              <p:spPr bwMode="auto">
                <a:xfrm>
                  <a:off x="614" y="2576"/>
                  <a:ext cx="718"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1" name="AutoShape 266"/>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99"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00" name="Group 268"/>
              <p:cNvGrpSpPr/>
              <p:nvPr/>
            </p:nvGrpSpPr>
            <p:grpSpPr bwMode="auto">
              <a:xfrm>
                <a:off x="4739" y="1327"/>
                <a:ext cx="582" cy="139"/>
                <a:chOff x="614" y="2568"/>
                <a:chExt cx="725" cy="139"/>
              </a:xfrm>
            </p:grpSpPr>
            <p:sp>
              <p:nvSpPr>
                <p:cNvPr id="238" name="AutoShape 269"/>
                <p:cNvSpPr>
                  <a:spLocks noChangeArrowheads="1"/>
                </p:cNvSpPr>
                <p:nvPr/>
              </p:nvSpPr>
              <p:spPr bwMode="auto">
                <a:xfrm>
                  <a:off x="616" y="2566"/>
                  <a:ext cx="725" cy="14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9" name="AutoShape 270"/>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7" name="Rectangle 271"/>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02"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03"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 name="Oval 274"/>
              <p:cNvSpPr>
                <a:spLocks noChangeArrowheads="1"/>
              </p:cNvSpPr>
              <p:nvPr/>
            </p:nvSpPr>
            <p:spPr bwMode="auto">
              <a:xfrm>
                <a:off x="5515" y="2610"/>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05"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3" name="AutoShape 277"/>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4" name="Oval 278"/>
              <p:cNvSpPr>
                <a:spLocks noChangeArrowheads="1"/>
              </p:cNvSpPr>
              <p:nvPr/>
            </p:nvSpPr>
            <p:spPr bwMode="auto">
              <a:xfrm>
                <a:off x="4307" y="2383"/>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5" name="Oval 279"/>
              <p:cNvSpPr>
                <a:spLocks noChangeArrowheads="1"/>
              </p:cNvSpPr>
              <p:nvPr/>
            </p:nvSpPr>
            <p:spPr bwMode="auto">
              <a:xfrm>
                <a:off x="4487" y="2383"/>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236" name="Oval 280"/>
              <p:cNvSpPr>
                <a:spLocks noChangeArrowheads="1"/>
              </p:cNvSpPr>
              <p:nvPr/>
            </p:nvSpPr>
            <p:spPr bwMode="auto">
              <a:xfrm>
                <a:off x="4660" y="2383"/>
                <a:ext cx="161"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7" name="Rectangle 281"/>
              <p:cNvSpPr>
                <a:spLocks noChangeArrowheads="1"/>
              </p:cNvSpPr>
              <p:nvPr/>
            </p:nvSpPr>
            <p:spPr bwMode="auto">
              <a:xfrm>
                <a:off x="5063" y="1833"/>
                <a:ext cx="87" cy="765"/>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25" name="Group 249"/>
            <p:cNvGrpSpPr/>
            <p:nvPr/>
          </p:nvGrpSpPr>
          <p:grpSpPr bwMode="auto">
            <a:xfrm>
              <a:off x="6010276" y="2371726"/>
              <a:ext cx="365125" cy="638175"/>
              <a:chOff x="4140" y="429"/>
              <a:chExt cx="1425" cy="2396"/>
            </a:xfrm>
          </p:grpSpPr>
          <p:sp>
            <p:nvSpPr>
              <p:cNvPr id="218256"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 name="Rectangle 251"/>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58"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59"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 name="Rectangle 254"/>
              <p:cNvSpPr>
                <a:spLocks noChangeArrowheads="1"/>
              </p:cNvSpPr>
              <p:nvPr/>
            </p:nvSpPr>
            <p:spPr bwMode="auto">
              <a:xfrm>
                <a:off x="4214" y="691"/>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1" name="Group 255"/>
              <p:cNvGrpSpPr/>
              <p:nvPr/>
            </p:nvGrpSpPr>
            <p:grpSpPr bwMode="auto">
              <a:xfrm>
                <a:off x="4749" y="668"/>
                <a:ext cx="581" cy="145"/>
                <a:chOff x="614" y="2568"/>
                <a:chExt cx="725" cy="139"/>
              </a:xfrm>
            </p:grpSpPr>
            <p:sp>
              <p:nvSpPr>
                <p:cNvPr id="277" name="AutoShape 256"/>
                <p:cNvSpPr>
                  <a:spLocks noChangeArrowheads="1"/>
                </p:cNvSpPr>
                <p:nvPr/>
              </p:nvSpPr>
              <p:spPr bwMode="auto">
                <a:xfrm>
                  <a:off x="612" y="2562"/>
                  <a:ext cx="727"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8" name="AutoShape 257"/>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53" name="Rectangle 258"/>
              <p:cNvSpPr>
                <a:spLocks noChangeArrowheads="1"/>
              </p:cNvSpPr>
              <p:nvPr/>
            </p:nvSpPr>
            <p:spPr bwMode="auto">
              <a:xfrm>
                <a:off x="4227" y="101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3" name="Group 259"/>
              <p:cNvGrpSpPr/>
              <p:nvPr/>
            </p:nvGrpSpPr>
            <p:grpSpPr bwMode="auto">
              <a:xfrm>
                <a:off x="4747" y="994"/>
                <a:ext cx="581" cy="134"/>
                <a:chOff x="614" y="2568"/>
                <a:chExt cx="725" cy="139"/>
              </a:xfrm>
            </p:grpSpPr>
            <p:sp>
              <p:nvSpPr>
                <p:cNvPr id="275" name="AutoShape 260"/>
                <p:cNvSpPr>
                  <a:spLocks noChangeArrowheads="1"/>
                </p:cNvSpPr>
                <p:nvPr/>
              </p:nvSpPr>
              <p:spPr bwMode="auto">
                <a:xfrm>
                  <a:off x="614" y="2569"/>
                  <a:ext cx="727"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6" name="AutoShape 261"/>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55" name="Rectangle 262"/>
              <p:cNvSpPr>
                <a:spLocks noChangeArrowheads="1"/>
              </p:cNvSpPr>
              <p:nvPr/>
            </p:nvSpPr>
            <p:spPr bwMode="auto">
              <a:xfrm>
                <a:off x="4214" y="1359"/>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6" name="Rectangle 263"/>
              <p:cNvSpPr>
                <a:spLocks noChangeArrowheads="1"/>
              </p:cNvSpPr>
              <p:nvPr/>
            </p:nvSpPr>
            <p:spPr bwMode="auto">
              <a:xfrm>
                <a:off x="4227" y="1657"/>
                <a:ext cx="601" cy="42"/>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6" name="Group 264"/>
              <p:cNvGrpSpPr/>
              <p:nvPr/>
            </p:nvGrpSpPr>
            <p:grpSpPr bwMode="auto">
              <a:xfrm>
                <a:off x="4735" y="1627"/>
                <a:ext cx="582" cy="151"/>
                <a:chOff x="614" y="2568"/>
                <a:chExt cx="725" cy="139"/>
              </a:xfrm>
            </p:grpSpPr>
            <p:sp>
              <p:nvSpPr>
                <p:cNvPr id="273" name="AutoShape 265"/>
                <p:cNvSpPr>
                  <a:spLocks noChangeArrowheads="1"/>
                </p:cNvSpPr>
                <p:nvPr/>
              </p:nvSpPr>
              <p:spPr bwMode="auto">
                <a:xfrm>
                  <a:off x="614" y="2568"/>
                  <a:ext cx="718"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4" name="AutoShape 266"/>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67"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68" name="Group 268"/>
              <p:cNvGrpSpPr/>
              <p:nvPr/>
            </p:nvGrpSpPr>
            <p:grpSpPr bwMode="auto">
              <a:xfrm>
                <a:off x="4739" y="1327"/>
                <a:ext cx="582" cy="139"/>
                <a:chOff x="614" y="2568"/>
                <a:chExt cx="725" cy="139"/>
              </a:xfrm>
            </p:grpSpPr>
            <p:sp>
              <p:nvSpPr>
                <p:cNvPr id="271" name="AutoShape 269"/>
                <p:cNvSpPr>
                  <a:spLocks noChangeArrowheads="1"/>
                </p:cNvSpPr>
                <p:nvPr/>
              </p:nvSpPr>
              <p:spPr bwMode="auto">
                <a:xfrm>
                  <a:off x="616" y="2570"/>
                  <a:ext cx="725" cy="137"/>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2" name="AutoShape 270"/>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60" name="Rectangle 271"/>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70"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71"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 name="Oval 274"/>
              <p:cNvSpPr>
                <a:spLocks noChangeArrowheads="1"/>
              </p:cNvSpPr>
              <p:nvPr/>
            </p:nvSpPr>
            <p:spPr bwMode="auto">
              <a:xfrm>
                <a:off x="5515" y="2610"/>
                <a:ext cx="50"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73"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6" name="AutoShape 277"/>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7" name="Oval 278"/>
              <p:cNvSpPr>
                <a:spLocks noChangeArrowheads="1"/>
              </p:cNvSpPr>
              <p:nvPr/>
            </p:nvSpPr>
            <p:spPr bwMode="auto">
              <a:xfrm>
                <a:off x="4307" y="2384"/>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8" name="Oval 279"/>
              <p:cNvSpPr>
                <a:spLocks noChangeArrowheads="1"/>
              </p:cNvSpPr>
              <p:nvPr/>
            </p:nvSpPr>
            <p:spPr bwMode="auto">
              <a:xfrm>
                <a:off x="4487" y="2384"/>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269" name="Oval 280"/>
              <p:cNvSpPr>
                <a:spLocks noChangeArrowheads="1"/>
              </p:cNvSpPr>
              <p:nvPr/>
            </p:nvSpPr>
            <p:spPr bwMode="auto">
              <a:xfrm>
                <a:off x="4660" y="2378"/>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0" name="Rectangle 281"/>
              <p:cNvSpPr>
                <a:spLocks noChangeArrowheads="1"/>
              </p:cNvSpPr>
              <p:nvPr/>
            </p:nvSpPr>
            <p:spPr bwMode="auto">
              <a:xfrm>
                <a:off x="5063" y="1836"/>
                <a:ext cx="87" cy="763"/>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26" name="TextBox 491"/>
            <p:cNvSpPr txBox="1">
              <a:spLocks noChangeArrowheads="1"/>
            </p:cNvSpPr>
            <p:nvPr/>
          </p:nvSpPr>
          <p:spPr bwMode="auto">
            <a:xfrm>
              <a:off x="4618039" y="1711325"/>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Amazon cloud</a:t>
              </a:r>
              <a:endParaRPr lang="en-US" altLang="zh-CN" sz="1800">
                <a:latin typeface="Arial Narrow" panose="020B0606020202030204" pitchFamily="34" charset="0"/>
              </a:endParaRPr>
            </a:p>
          </p:txBody>
        </p:sp>
        <p:grpSp>
          <p:nvGrpSpPr>
            <p:cNvPr id="218127" name="Group 1"/>
            <p:cNvGrpSpPr/>
            <p:nvPr/>
          </p:nvGrpSpPr>
          <p:grpSpPr bwMode="auto">
            <a:xfrm>
              <a:off x="8448676" y="1803401"/>
              <a:ext cx="1376363" cy="1355725"/>
              <a:chOff x="7030938" y="1184076"/>
              <a:chExt cx="1375947" cy="1355492"/>
            </a:xfrm>
          </p:grpSpPr>
          <p:sp>
            <p:nvSpPr>
              <p:cNvPr id="218221" name="Freeform 1287"/>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22" name="Group 249"/>
              <p:cNvGrpSpPr/>
              <p:nvPr/>
            </p:nvGrpSpPr>
            <p:grpSpPr bwMode="auto">
              <a:xfrm>
                <a:off x="7191141" y="1665569"/>
                <a:ext cx="365533" cy="637551"/>
                <a:chOff x="4140" y="429"/>
                <a:chExt cx="1425" cy="2396"/>
              </a:xfrm>
            </p:grpSpPr>
            <p:sp>
              <p:nvSpPr>
                <p:cNvPr id="218224"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 name="Rectangle 251"/>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26"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27"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 name="Rectangle 254"/>
                <p:cNvSpPr>
                  <a:spLocks noChangeArrowheads="1"/>
                </p:cNvSpPr>
                <p:nvPr/>
              </p:nvSpPr>
              <p:spPr bwMode="auto">
                <a:xfrm>
                  <a:off x="4215" y="695"/>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29" name="Group 255"/>
                <p:cNvGrpSpPr/>
                <p:nvPr/>
              </p:nvGrpSpPr>
              <p:grpSpPr bwMode="auto">
                <a:xfrm>
                  <a:off x="4749" y="668"/>
                  <a:ext cx="581" cy="145"/>
                  <a:chOff x="614" y="2568"/>
                  <a:chExt cx="725" cy="139"/>
                </a:xfrm>
              </p:grpSpPr>
              <p:sp>
                <p:nvSpPr>
                  <p:cNvPr id="344" name="AutoShape 256"/>
                  <p:cNvSpPr>
                    <a:spLocks noChangeArrowheads="1"/>
                  </p:cNvSpPr>
                  <p:nvPr/>
                </p:nvSpPr>
                <p:spPr bwMode="auto">
                  <a:xfrm>
                    <a:off x="611" y="2571"/>
                    <a:ext cx="726"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5" name="AutoShape 257"/>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0"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31" name="Group 259"/>
                <p:cNvGrpSpPr/>
                <p:nvPr/>
              </p:nvGrpSpPr>
              <p:grpSpPr bwMode="auto">
                <a:xfrm>
                  <a:off x="4747" y="994"/>
                  <a:ext cx="581" cy="134"/>
                  <a:chOff x="614" y="2568"/>
                  <a:chExt cx="725" cy="139"/>
                </a:xfrm>
              </p:grpSpPr>
              <p:sp>
                <p:nvSpPr>
                  <p:cNvPr id="342" name="AutoShape 260"/>
                  <p:cNvSpPr>
                    <a:spLocks noChangeArrowheads="1"/>
                  </p:cNvSpPr>
                  <p:nvPr/>
                </p:nvSpPr>
                <p:spPr bwMode="auto">
                  <a:xfrm>
                    <a:off x="614" y="2574"/>
                    <a:ext cx="726"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3" name="AutoShape 261"/>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2"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3" name="Rectangle 263"/>
                <p:cNvSpPr>
                  <a:spLocks noChangeArrowheads="1"/>
                </p:cNvSpPr>
                <p:nvPr/>
              </p:nvSpPr>
              <p:spPr bwMode="auto">
                <a:xfrm>
                  <a:off x="4227" y="1656"/>
                  <a:ext cx="600"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34" name="Group 264"/>
                <p:cNvGrpSpPr/>
                <p:nvPr/>
              </p:nvGrpSpPr>
              <p:grpSpPr bwMode="auto">
                <a:xfrm>
                  <a:off x="4735" y="1627"/>
                  <a:ext cx="582" cy="151"/>
                  <a:chOff x="614" y="2568"/>
                  <a:chExt cx="725" cy="139"/>
                </a:xfrm>
              </p:grpSpPr>
              <p:sp>
                <p:nvSpPr>
                  <p:cNvPr id="340" name="AutoShape 265"/>
                  <p:cNvSpPr>
                    <a:spLocks noChangeArrowheads="1"/>
                  </p:cNvSpPr>
                  <p:nvPr/>
                </p:nvSpPr>
                <p:spPr bwMode="auto">
                  <a:xfrm>
                    <a:off x="613" y="2572"/>
                    <a:ext cx="717"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1" name="AutoShape 266"/>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35"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36" name="Group 268"/>
                <p:cNvGrpSpPr/>
                <p:nvPr/>
              </p:nvGrpSpPr>
              <p:grpSpPr bwMode="auto">
                <a:xfrm>
                  <a:off x="4739" y="1327"/>
                  <a:ext cx="582" cy="139"/>
                  <a:chOff x="614" y="2568"/>
                  <a:chExt cx="725" cy="139"/>
                </a:xfrm>
              </p:grpSpPr>
              <p:sp>
                <p:nvSpPr>
                  <p:cNvPr id="338" name="AutoShape 269"/>
                  <p:cNvSpPr>
                    <a:spLocks noChangeArrowheads="1"/>
                  </p:cNvSpPr>
                  <p:nvPr/>
                </p:nvSpPr>
                <p:spPr bwMode="auto">
                  <a:xfrm>
                    <a:off x="616" y="2569"/>
                    <a:ext cx="724" cy="14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9"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7" name="Rectangle 271"/>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38"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39"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0" name="Oval 274"/>
                <p:cNvSpPr>
                  <a:spLocks noChangeArrowheads="1"/>
                </p:cNvSpPr>
                <p:nvPr/>
              </p:nvSpPr>
              <p:spPr bwMode="auto">
                <a:xfrm>
                  <a:off x="5514" y="2610"/>
                  <a:ext cx="49"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41"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 name="AutoShape 276"/>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3"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4" name="Oval 278"/>
                <p:cNvSpPr>
                  <a:spLocks noChangeArrowheads="1"/>
                </p:cNvSpPr>
                <p:nvPr/>
              </p:nvSpPr>
              <p:spPr bwMode="auto">
                <a:xfrm>
                  <a:off x="4307" y="2383"/>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5" name="Oval 279"/>
                <p:cNvSpPr>
                  <a:spLocks noChangeArrowheads="1"/>
                </p:cNvSpPr>
                <p:nvPr/>
              </p:nvSpPr>
              <p:spPr bwMode="auto">
                <a:xfrm>
                  <a:off x="4487" y="2383"/>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336" name="Oval 280"/>
                <p:cNvSpPr>
                  <a:spLocks noChangeArrowheads="1"/>
                </p:cNvSpPr>
                <p:nvPr/>
              </p:nvSpPr>
              <p:spPr bwMode="auto">
                <a:xfrm>
                  <a:off x="4660" y="2383"/>
                  <a:ext cx="161"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7" name="Rectangle 281"/>
                <p:cNvSpPr>
                  <a:spLocks noChangeArrowheads="1"/>
                </p:cNvSpPr>
                <p:nvPr/>
              </p:nvSpPr>
              <p:spPr bwMode="auto">
                <a:xfrm>
                  <a:off x="5062" y="1835"/>
                  <a:ext cx="87" cy="764"/>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23" name="TextBox 492"/>
              <p:cNvSpPr txBox="1">
                <a:spLocks noChangeArrowheads="1"/>
              </p:cNvSpPr>
              <p:nvPr/>
            </p:nvSpPr>
            <p:spPr bwMode="auto">
              <a:xfrm>
                <a:off x="7600043" y="1655943"/>
                <a:ext cx="806842" cy="55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endParaRPr lang="en-US" altLang="zh-CN" sz="1800">
                  <a:latin typeface="Arial Narrow" panose="020B0606020202030204" pitchFamily="34" charset="0"/>
                </a:endParaRPr>
              </a:p>
              <a:p>
                <a:pPr>
                  <a:lnSpc>
                    <a:spcPts val="1800"/>
                  </a:lnSpc>
                </a:pPr>
                <a:r>
                  <a:rPr lang="en-US" altLang="zh-CN" sz="1800">
                    <a:latin typeface="Arial Narrow" panose="020B0606020202030204" pitchFamily="34" charset="0"/>
                  </a:rPr>
                  <a:t>server </a:t>
                </a:r>
                <a:endParaRPr lang="en-US" altLang="zh-CN" sz="1800">
                  <a:latin typeface="Arial Narrow" panose="020B0606020202030204" pitchFamily="34" charset="0"/>
                </a:endParaRPr>
              </a:p>
            </p:txBody>
          </p:sp>
        </p:grpSp>
        <p:cxnSp>
          <p:nvCxnSpPr>
            <p:cNvPr id="218128" name="Straight Arrow Connector 495"/>
            <p:cNvCxnSpPr>
              <a:cxnSpLocks noChangeShapeType="1"/>
            </p:cNvCxnSpPr>
            <p:nvPr/>
          </p:nvCxnSpPr>
          <p:spPr bwMode="auto">
            <a:xfrm flipH="1">
              <a:off x="4762500" y="2732089"/>
              <a:ext cx="7938" cy="2376487"/>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29" name="Group 500"/>
            <p:cNvGrpSpPr/>
            <p:nvPr/>
          </p:nvGrpSpPr>
          <p:grpSpPr bwMode="auto">
            <a:xfrm>
              <a:off x="4603750" y="3705225"/>
              <a:ext cx="317500" cy="369888"/>
              <a:chOff x="1614533" y="4280420"/>
              <a:chExt cx="317511" cy="369332"/>
            </a:xfrm>
          </p:grpSpPr>
          <p:sp>
            <p:nvSpPr>
              <p:cNvPr id="218219" name="Oval 501"/>
              <p:cNvSpPr>
                <a:spLocks noChangeArrowheads="1"/>
              </p:cNvSpPr>
              <p:nvPr/>
            </p:nvSpPr>
            <p:spPr bwMode="auto">
              <a:xfrm>
                <a:off x="1628337" y="4321838"/>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20" name="TextBox 502"/>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2</a:t>
                </a:r>
                <a:endParaRPr lang="en-US" altLang="zh-CN" sz="1800"/>
              </a:p>
            </p:txBody>
          </p:sp>
        </p:grpSp>
        <p:sp>
          <p:nvSpPr>
            <p:cNvPr id="218130" name="TextBox 503"/>
            <p:cNvSpPr txBox="1">
              <a:spLocks noChangeArrowheads="1"/>
            </p:cNvSpPr>
            <p:nvPr/>
          </p:nvSpPr>
          <p:spPr bwMode="auto">
            <a:xfrm>
              <a:off x="3338514" y="33988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2. Bob browses</a:t>
              </a:r>
              <a:endParaRPr lang="en-US" altLang="zh-CN" sz="1800">
                <a:latin typeface="Arial Narrow" panose="020B0606020202030204" pitchFamily="34" charset="0"/>
              </a:endParaRPr>
            </a:p>
            <a:p>
              <a:r>
                <a:rPr lang="en-US" altLang="zh-CN" sz="1800">
                  <a:latin typeface="Arial Narrow" panose="020B0606020202030204" pitchFamily="34" charset="0"/>
                </a:rPr>
                <a:t>Netflix video</a:t>
              </a:r>
              <a:endParaRPr lang="en-US" altLang="zh-CN" sz="1800">
                <a:latin typeface="Arial Narrow" panose="020B0606020202030204" pitchFamily="34" charset="0"/>
              </a:endParaRPr>
            </a:p>
          </p:txBody>
        </p:sp>
        <p:cxnSp>
          <p:nvCxnSpPr>
            <p:cNvPr id="218131" name="Straight Arrow Connector 504"/>
            <p:cNvCxnSpPr>
              <a:cxnSpLocks noChangeShapeType="1"/>
            </p:cNvCxnSpPr>
            <p:nvPr/>
          </p:nvCxnSpPr>
          <p:spPr bwMode="auto">
            <a:xfrm flipH="1">
              <a:off x="5076826" y="2827339"/>
              <a:ext cx="3175" cy="2352675"/>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32" name="Group 506"/>
            <p:cNvGrpSpPr/>
            <p:nvPr/>
          </p:nvGrpSpPr>
          <p:grpSpPr bwMode="auto">
            <a:xfrm>
              <a:off x="4903788" y="3862389"/>
              <a:ext cx="317500" cy="369887"/>
              <a:chOff x="1614533" y="4280420"/>
              <a:chExt cx="317511" cy="369332"/>
            </a:xfrm>
          </p:grpSpPr>
          <p:sp>
            <p:nvSpPr>
              <p:cNvPr id="218217" name="Oval 507"/>
              <p:cNvSpPr>
                <a:spLocks noChangeArrowheads="1"/>
              </p:cNvSpPr>
              <p:nvPr/>
            </p:nvSpPr>
            <p:spPr bwMode="auto">
              <a:xfrm>
                <a:off x="1628337" y="4321838"/>
                <a:ext cx="303707" cy="303707"/>
              </a:xfrm>
              <a:prstGeom prst="ellipse">
                <a:avLst/>
              </a:prstGeom>
              <a:solidFill>
                <a:schemeClr val="bg1"/>
              </a:solidFill>
              <a:ln w="15875">
                <a:solidFill>
                  <a:schemeClr val="tx1"/>
                </a:solidFill>
                <a:rou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18" name="TextBox 508"/>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3</a:t>
                </a:r>
                <a:endParaRPr lang="en-US" altLang="zh-CN" sz="1800"/>
              </a:p>
            </p:txBody>
          </p:sp>
        </p:grpSp>
        <p:sp>
          <p:nvSpPr>
            <p:cNvPr id="218133" name="TextBox 509"/>
            <p:cNvSpPr txBox="1">
              <a:spLocks noChangeArrowheads="1"/>
            </p:cNvSpPr>
            <p:nvPr/>
          </p:nvSpPr>
          <p:spPr bwMode="auto">
            <a:xfrm>
              <a:off x="5089525" y="3038475"/>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3. Manifest file</a:t>
              </a:r>
              <a:endParaRPr lang="en-US" altLang="zh-CN" sz="1800">
                <a:latin typeface="Arial Narrow" panose="020B0606020202030204" pitchFamily="34" charset="0"/>
              </a:endParaRPr>
            </a:p>
            <a:p>
              <a:r>
                <a:rPr lang="en-US" altLang="zh-CN" sz="1800">
                  <a:latin typeface="Arial Narrow" panose="020B0606020202030204" pitchFamily="34" charset="0"/>
                </a:rPr>
                <a:t>returned for </a:t>
              </a:r>
              <a:endParaRPr lang="en-US" altLang="zh-CN" sz="1800">
                <a:latin typeface="Arial Narrow" panose="020B0606020202030204" pitchFamily="34" charset="0"/>
              </a:endParaRPr>
            </a:p>
            <a:p>
              <a:r>
                <a:rPr lang="en-US" altLang="zh-CN" sz="1800">
                  <a:latin typeface="Arial Narrow" panose="020B0606020202030204" pitchFamily="34" charset="0"/>
                </a:rPr>
                <a:t>requested video</a:t>
              </a:r>
              <a:endParaRPr lang="en-US" altLang="zh-CN" sz="1800">
                <a:latin typeface="Arial Narrow" panose="020B0606020202030204" pitchFamily="34" charset="0"/>
              </a:endParaRPr>
            </a:p>
          </p:txBody>
        </p:sp>
        <p:sp>
          <p:nvSpPr>
            <p:cNvPr id="61446" name="Right Arrow 61445"/>
            <p:cNvSpPr/>
            <p:nvPr/>
          </p:nvSpPr>
          <p:spPr bwMode="auto">
            <a:xfrm rot="10543217">
              <a:off x="5239373" y="5249206"/>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cxnSp>
          <p:nvCxnSpPr>
            <p:cNvPr id="218137" name="Straight Arrow Connector 513"/>
            <p:cNvCxnSpPr>
              <a:cxnSpLocks noChangeShapeType="1"/>
            </p:cNvCxnSpPr>
            <p:nvPr/>
          </p:nvCxnSpPr>
          <p:spPr bwMode="auto">
            <a:xfrm flipV="1">
              <a:off x="5422900" y="5110164"/>
              <a:ext cx="1892300" cy="147637"/>
            </a:xfrm>
            <a:prstGeom prst="straightConnector1">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138" name="TextBox 516"/>
            <p:cNvSpPr txBox="1">
              <a:spLocks noChangeArrowheads="1"/>
            </p:cNvSpPr>
            <p:nvPr/>
          </p:nvSpPr>
          <p:spPr bwMode="auto">
            <a:xfrm>
              <a:off x="5686425" y="5622926"/>
              <a:ext cx="1785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dirty="0">
                  <a:latin typeface="Arial Narrow" panose="020B0606020202030204" pitchFamily="34" charset="0"/>
                </a:rPr>
                <a:t>4. DASH streaming</a:t>
              </a:r>
              <a:endParaRPr lang="en-US" altLang="zh-CN" sz="1800" dirty="0">
                <a:latin typeface="Arial Narrow" panose="020B0606020202030204" pitchFamily="34" charset="0"/>
              </a:endParaRPr>
            </a:p>
          </p:txBody>
        </p:sp>
        <p:cxnSp>
          <p:nvCxnSpPr>
            <p:cNvPr id="218139" name="Straight Arrow Connector 517"/>
            <p:cNvCxnSpPr>
              <a:cxnSpLocks noChangeShapeType="1"/>
            </p:cNvCxnSpPr>
            <p:nvPr/>
          </p:nvCxnSpPr>
          <p:spPr bwMode="auto">
            <a:xfrm>
              <a:off x="6489701" y="2497139"/>
              <a:ext cx="2049463" cy="26987"/>
            </a:xfrm>
            <a:prstGeom prst="straightConnector1">
              <a:avLst/>
            </a:prstGeom>
            <a:noFill/>
            <a:ln w="25400">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40" name="Straight Arrow Connector 521"/>
            <p:cNvCxnSpPr>
              <a:cxnSpLocks noChangeShapeType="1"/>
            </p:cNvCxnSpPr>
            <p:nvPr/>
          </p:nvCxnSpPr>
          <p:spPr bwMode="auto">
            <a:xfrm>
              <a:off x="6499226" y="2540001"/>
              <a:ext cx="1541463" cy="1133475"/>
            </a:xfrm>
            <a:prstGeom prst="straightConnector1">
              <a:avLst/>
            </a:prstGeom>
            <a:noFill/>
            <a:ln w="25400">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41" name="Straight Arrow Connector 523"/>
            <p:cNvCxnSpPr>
              <a:cxnSpLocks noChangeShapeType="1"/>
            </p:cNvCxnSpPr>
            <p:nvPr/>
          </p:nvCxnSpPr>
          <p:spPr bwMode="auto">
            <a:xfrm>
              <a:off x="6489700" y="2554289"/>
              <a:ext cx="2019300" cy="2706687"/>
            </a:xfrm>
            <a:prstGeom prst="straightConnector1">
              <a:avLst/>
            </a:prstGeom>
            <a:noFill/>
            <a:ln w="25400">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142" name="TextBox 527"/>
            <p:cNvSpPr txBox="1">
              <a:spLocks noChangeArrowheads="1"/>
            </p:cNvSpPr>
            <p:nvPr/>
          </p:nvSpPr>
          <p:spPr bwMode="auto">
            <a:xfrm>
              <a:off x="6237289" y="1644651"/>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upload copies of multiple versions of video to CDN servers</a:t>
              </a:r>
              <a:endParaRPr lang="en-US" altLang="zh-CN" sz="1800">
                <a:latin typeface="Arial Narrow" panose="020B0606020202030204" pitchFamily="34" charset="0"/>
              </a:endParaRPr>
            </a:p>
          </p:txBody>
        </p:sp>
        <p:grpSp>
          <p:nvGrpSpPr>
            <p:cNvPr id="218143" name="Group 383"/>
            <p:cNvGrpSpPr/>
            <p:nvPr/>
          </p:nvGrpSpPr>
          <p:grpSpPr bwMode="auto">
            <a:xfrm>
              <a:off x="7921626" y="3060700"/>
              <a:ext cx="1374775" cy="1354138"/>
              <a:chOff x="7030938" y="1184076"/>
              <a:chExt cx="1375947" cy="1355492"/>
            </a:xfrm>
          </p:grpSpPr>
          <p:sp>
            <p:nvSpPr>
              <p:cNvPr id="218182" name="Freeform 1287"/>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83" name="Group 249"/>
              <p:cNvGrpSpPr/>
              <p:nvPr/>
            </p:nvGrpSpPr>
            <p:grpSpPr bwMode="auto">
              <a:xfrm>
                <a:off x="7191141" y="1665569"/>
                <a:ext cx="365533" cy="637551"/>
                <a:chOff x="4140" y="429"/>
                <a:chExt cx="1425" cy="2396"/>
              </a:xfrm>
            </p:grpSpPr>
            <p:sp>
              <p:nvSpPr>
                <p:cNvPr id="218185"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 name="Rectangle 251"/>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87"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88"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 name="Rectangle 254"/>
                <p:cNvSpPr>
                  <a:spLocks noChangeArrowheads="1"/>
                </p:cNvSpPr>
                <p:nvPr/>
              </p:nvSpPr>
              <p:spPr bwMode="auto">
                <a:xfrm>
                  <a:off x="4215" y="698"/>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0" name="Group 255"/>
                <p:cNvGrpSpPr/>
                <p:nvPr/>
              </p:nvGrpSpPr>
              <p:grpSpPr bwMode="auto">
                <a:xfrm>
                  <a:off x="4749" y="668"/>
                  <a:ext cx="581" cy="145"/>
                  <a:chOff x="614" y="2568"/>
                  <a:chExt cx="725" cy="139"/>
                </a:xfrm>
              </p:grpSpPr>
              <p:sp>
                <p:nvSpPr>
                  <p:cNvPr id="466" name="AutoShape 256"/>
                  <p:cNvSpPr>
                    <a:spLocks noChangeArrowheads="1"/>
                  </p:cNvSpPr>
                  <p:nvPr/>
                </p:nvSpPr>
                <p:spPr bwMode="auto">
                  <a:xfrm>
                    <a:off x="613" y="2574"/>
                    <a:ext cx="727"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7" name="AutoShape 257"/>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1" name="Rectangle 258"/>
                <p:cNvSpPr>
                  <a:spLocks noChangeArrowheads="1"/>
                </p:cNvSpPr>
                <p:nvPr/>
              </p:nvSpPr>
              <p:spPr bwMode="auto">
                <a:xfrm>
                  <a:off x="4228" y="1020"/>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2" name="Group 259"/>
                <p:cNvGrpSpPr/>
                <p:nvPr/>
              </p:nvGrpSpPr>
              <p:grpSpPr bwMode="auto">
                <a:xfrm>
                  <a:off x="4747" y="994"/>
                  <a:ext cx="581" cy="134"/>
                  <a:chOff x="614" y="2568"/>
                  <a:chExt cx="725" cy="139"/>
                </a:xfrm>
              </p:grpSpPr>
              <p:sp>
                <p:nvSpPr>
                  <p:cNvPr id="463" name="AutoShape 260"/>
                  <p:cNvSpPr>
                    <a:spLocks noChangeArrowheads="1"/>
                  </p:cNvSpPr>
                  <p:nvPr/>
                </p:nvSpPr>
                <p:spPr bwMode="auto">
                  <a:xfrm>
                    <a:off x="615" y="2577"/>
                    <a:ext cx="727"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4" name="AutoShape 261"/>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17" name="Rectangle 262"/>
                <p:cNvSpPr>
                  <a:spLocks noChangeArrowheads="1"/>
                </p:cNvSpPr>
                <p:nvPr/>
              </p:nvSpPr>
              <p:spPr bwMode="auto">
                <a:xfrm>
                  <a:off x="4215" y="1355"/>
                  <a:ext cx="595"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8" name="Rectangle 263"/>
                <p:cNvSpPr>
                  <a:spLocks noChangeArrowheads="1"/>
                </p:cNvSpPr>
                <p:nvPr/>
              </p:nvSpPr>
              <p:spPr bwMode="auto">
                <a:xfrm>
                  <a:off x="4228" y="1653"/>
                  <a:ext cx="601"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5" name="Group 264"/>
                <p:cNvGrpSpPr/>
                <p:nvPr/>
              </p:nvGrpSpPr>
              <p:grpSpPr bwMode="auto">
                <a:xfrm>
                  <a:off x="4735" y="1627"/>
                  <a:ext cx="582" cy="151"/>
                  <a:chOff x="614" y="2568"/>
                  <a:chExt cx="725" cy="139"/>
                </a:xfrm>
              </p:grpSpPr>
              <p:sp>
                <p:nvSpPr>
                  <p:cNvPr id="459" name="AutoShape 265"/>
                  <p:cNvSpPr>
                    <a:spLocks noChangeArrowheads="1"/>
                  </p:cNvSpPr>
                  <p:nvPr/>
                </p:nvSpPr>
                <p:spPr bwMode="auto">
                  <a:xfrm>
                    <a:off x="615" y="2576"/>
                    <a:ext cx="718" cy="132"/>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 name="AutoShape 266"/>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96"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97" name="Group 268"/>
                <p:cNvGrpSpPr/>
                <p:nvPr/>
              </p:nvGrpSpPr>
              <p:grpSpPr bwMode="auto">
                <a:xfrm>
                  <a:off x="4739" y="1327"/>
                  <a:ext cx="582" cy="139"/>
                  <a:chOff x="614" y="2568"/>
                  <a:chExt cx="725" cy="139"/>
                </a:xfrm>
              </p:grpSpPr>
              <p:sp>
                <p:nvSpPr>
                  <p:cNvPr id="455" name="AutoShape 269"/>
                  <p:cNvSpPr>
                    <a:spLocks noChangeArrowheads="1"/>
                  </p:cNvSpPr>
                  <p:nvPr/>
                </p:nvSpPr>
                <p:spPr bwMode="auto">
                  <a:xfrm>
                    <a:off x="625" y="2566"/>
                    <a:ext cx="725" cy="149"/>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7" name="AutoShape 270"/>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23" name="Rectangle 271"/>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99"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00"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 name="Oval 274"/>
                <p:cNvSpPr>
                  <a:spLocks noChangeArrowheads="1"/>
                </p:cNvSpPr>
                <p:nvPr/>
              </p:nvSpPr>
              <p:spPr bwMode="auto">
                <a:xfrm>
                  <a:off x="5516" y="2609"/>
                  <a:ext cx="50" cy="96"/>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02"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 name="AutoShape 276"/>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4" name="AutoShape 277"/>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5" name="Oval 278"/>
                <p:cNvSpPr>
                  <a:spLocks noChangeArrowheads="1"/>
                </p:cNvSpPr>
                <p:nvPr/>
              </p:nvSpPr>
              <p:spPr bwMode="auto">
                <a:xfrm>
                  <a:off x="4308" y="2382"/>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7" name="Oval 279"/>
                <p:cNvSpPr>
                  <a:spLocks noChangeArrowheads="1"/>
                </p:cNvSpPr>
                <p:nvPr/>
              </p:nvSpPr>
              <p:spPr bwMode="auto">
                <a:xfrm>
                  <a:off x="4488" y="2382"/>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452" name="Oval 280"/>
                <p:cNvSpPr>
                  <a:spLocks noChangeArrowheads="1"/>
                </p:cNvSpPr>
                <p:nvPr/>
              </p:nvSpPr>
              <p:spPr bwMode="auto">
                <a:xfrm>
                  <a:off x="4661" y="2382"/>
                  <a:ext cx="161"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4" name="Rectangle 281"/>
                <p:cNvSpPr>
                  <a:spLocks noChangeArrowheads="1"/>
                </p:cNvSpPr>
                <p:nvPr/>
              </p:nvSpPr>
              <p:spPr bwMode="auto">
                <a:xfrm>
                  <a:off x="5064" y="1832"/>
                  <a:ext cx="87" cy="764"/>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84" name="TextBox 492"/>
              <p:cNvSpPr txBox="1">
                <a:spLocks noChangeArrowheads="1"/>
              </p:cNvSpPr>
              <p:nvPr/>
            </p:nvSpPr>
            <p:spPr bwMode="auto">
              <a:xfrm>
                <a:off x="7600043" y="1655943"/>
                <a:ext cx="806842" cy="55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endParaRPr lang="en-US" altLang="zh-CN" sz="1800">
                  <a:latin typeface="Arial Narrow" panose="020B0606020202030204" pitchFamily="34" charset="0"/>
                </a:endParaRPr>
              </a:p>
              <a:p>
                <a:pPr>
                  <a:lnSpc>
                    <a:spcPts val="1800"/>
                  </a:lnSpc>
                </a:pPr>
                <a:r>
                  <a:rPr lang="en-US" altLang="zh-CN" sz="1800">
                    <a:latin typeface="Arial Narrow" panose="020B0606020202030204" pitchFamily="34" charset="0"/>
                  </a:rPr>
                  <a:t>server </a:t>
                </a:r>
                <a:endParaRPr lang="en-US" altLang="zh-CN" sz="1800">
                  <a:latin typeface="Arial Narrow" panose="020B0606020202030204" pitchFamily="34" charset="0"/>
                </a:endParaRPr>
              </a:p>
            </p:txBody>
          </p:sp>
        </p:grpSp>
        <p:grpSp>
          <p:nvGrpSpPr>
            <p:cNvPr id="218144" name="Group 468"/>
            <p:cNvGrpSpPr/>
            <p:nvPr/>
          </p:nvGrpSpPr>
          <p:grpSpPr bwMode="auto">
            <a:xfrm>
              <a:off x="7558088" y="4451351"/>
              <a:ext cx="1376362" cy="1355725"/>
              <a:chOff x="7030938" y="1184076"/>
              <a:chExt cx="1375947" cy="1355492"/>
            </a:xfrm>
          </p:grpSpPr>
          <p:sp>
            <p:nvSpPr>
              <p:cNvPr id="218147" name="Freeform 1287"/>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48" name="Group 249"/>
              <p:cNvGrpSpPr/>
              <p:nvPr/>
            </p:nvGrpSpPr>
            <p:grpSpPr bwMode="auto">
              <a:xfrm>
                <a:off x="7191141" y="1665569"/>
                <a:ext cx="365533" cy="637551"/>
                <a:chOff x="4140" y="429"/>
                <a:chExt cx="1425" cy="2396"/>
              </a:xfrm>
            </p:grpSpPr>
            <p:sp>
              <p:nvSpPr>
                <p:cNvPr id="218150" name="Freeform 250"/>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8" name="Rectangle 251"/>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52" name="Freeform 252"/>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3" name="Freeform 253"/>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 name="Rectangle 254"/>
                <p:cNvSpPr>
                  <a:spLocks noChangeArrowheads="1"/>
                </p:cNvSpPr>
                <p:nvPr/>
              </p:nvSpPr>
              <p:spPr bwMode="auto">
                <a:xfrm>
                  <a:off x="4215" y="695"/>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55" name="Group 255"/>
                <p:cNvGrpSpPr/>
                <p:nvPr/>
              </p:nvGrpSpPr>
              <p:grpSpPr bwMode="auto">
                <a:xfrm>
                  <a:off x="4749" y="668"/>
                  <a:ext cx="581" cy="145"/>
                  <a:chOff x="614" y="2568"/>
                  <a:chExt cx="725" cy="139"/>
                </a:xfrm>
              </p:grpSpPr>
              <p:sp>
                <p:nvSpPr>
                  <p:cNvPr id="517" name="AutoShape 256"/>
                  <p:cNvSpPr>
                    <a:spLocks noChangeArrowheads="1"/>
                  </p:cNvSpPr>
                  <p:nvPr/>
                </p:nvSpPr>
                <p:spPr bwMode="auto">
                  <a:xfrm>
                    <a:off x="611" y="2571"/>
                    <a:ext cx="726"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8" name="AutoShape 257"/>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3"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57" name="Group 259"/>
                <p:cNvGrpSpPr/>
                <p:nvPr/>
              </p:nvGrpSpPr>
              <p:grpSpPr bwMode="auto">
                <a:xfrm>
                  <a:off x="4747" y="994"/>
                  <a:ext cx="581" cy="134"/>
                  <a:chOff x="614" y="2568"/>
                  <a:chExt cx="725" cy="139"/>
                </a:xfrm>
              </p:grpSpPr>
              <p:sp>
                <p:nvSpPr>
                  <p:cNvPr id="515" name="AutoShape 260"/>
                  <p:cNvSpPr>
                    <a:spLocks noChangeArrowheads="1"/>
                  </p:cNvSpPr>
                  <p:nvPr/>
                </p:nvSpPr>
                <p:spPr bwMode="auto">
                  <a:xfrm>
                    <a:off x="614" y="2574"/>
                    <a:ext cx="726" cy="130"/>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6" name="AutoShape 261"/>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5"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6" name="Rectangle 263"/>
                <p:cNvSpPr>
                  <a:spLocks noChangeArrowheads="1"/>
                </p:cNvSpPr>
                <p:nvPr/>
              </p:nvSpPr>
              <p:spPr bwMode="auto">
                <a:xfrm>
                  <a:off x="4227" y="1656"/>
                  <a:ext cx="600" cy="48"/>
                </a:xfrm>
                <a:prstGeom prst="rect">
                  <a:avLst/>
                </a:prstGeom>
                <a:solidFill>
                  <a:schemeClr val="tx1"/>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60" name="Group 264"/>
                <p:cNvGrpSpPr/>
                <p:nvPr/>
              </p:nvGrpSpPr>
              <p:grpSpPr bwMode="auto">
                <a:xfrm>
                  <a:off x="4735" y="1627"/>
                  <a:ext cx="582" cy="151"/>
                  <a:chOff x="614" y="2568"/>
                  <a:chExt cx="725" cy="139"/>
                </a:xfrm>
              </p:grpSpPr>
              <p:sp>
                <p:nvSpPr>
                  <p:cNvPr id="513" name="AutoShape 265"/>
                  <p:cNvSpPr>
                    <a:spLocks noChangeArrowheads="1"/>
                  </p:cNvSpPr>
                  <p:nvPr/>
                </p:nvSpPr>
                <p:spPr bwMode="auto">
                  <a:xfrm>
                    <a:off x="613" y="2572"/>
                    <a:ext cx="717" cy="126"/>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4" name="AutoShape 266"/>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61" name="Freeform 267"/>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62" name="Group 268"/>
                <p:cNvGrpSpPr/>
                <p:nvPr/>
              </p:nvGrpSpPr>
              <p:grpSpPr bwMode="auto">
                <a:xfrm>
                  <a:off x="4739" y="1327"/>
                  <a:ext cx="582" cy="139"/>
                  <a:chOff x="614" y="2568"/>
                  <a:chExt cx="725" cy="139"/>
                </a:xfrm>
              </p:grpSpPr>
              <p:sp>
                <p:nvSpPr>
                  <p:cNvPr id="511" name="AutoShape 269"/>
                  <p:cNvSpPr>
                    <a:spLocks noChangeArrowheads="1"/>
                  </p:cNvSpPr>
                  <p:nvPr/>
                </p:nvSpPr>
                <p:spPr bwMode="auto">
                  <a:xfrm>
                    <a:off x="616" y="2569"/>
                    <a:ext cx="724" cy="143"/>
                  </a:xfrm>
                  <a:prstGeom prst="roundRect">
                    <a:avLst>
                      <a:gd name="adj" fmla="val 50000"/>
                    </a:avLst>
                  </a:prstGeom>
                  <a:solidFill>
                    <a:schemeClr val="tx1"/>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2"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0" name="Rectangle 271"/>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64" name="Freeform 272"/>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65" name="Freeform 273"/>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 name="Oval 274"/>
                <p:cNvSpPr>
                  <a:spLocks noChangeArrowheads="1"/>
                </p:cNvSpPr>
                <p:nvPr/>
              </p:nvSpPr>
              <p:spPr bwMode="auto">
                <a:xfrm>
                  <a:off x="5514" y="2610"/>
                  <a:ext cx="49" cy="95"/>
                </a:xfrm>
                <a:prstGeom prst="ellipse">
                  <a:avLst/>
                </a:prstGeom>
                <a:solidFill>
                  <a:srgbClr val="3333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67" name="Freeform 275"/>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5" name="AutoShape 276"/>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6"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7" name="Oval 278"/>
                <p:cNvSpPr>
                  <a:spLocks noChangeArrowheads="1"/>
                </p:cNvSpPr>
                <p:nvPr/>
              </p:nvSpPr>
              <p:spPr bwMode="auto">
                <a:xfrm>
                  <a:off x="4307" y="2383"/>
                  <a:ext cx="161" cy="143"/>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8" name="Oval 279"/>
                <p:cNvSpPr>
                  <a:spLocks noChangeArrowheads="1"/>
                </p:cNvSpPr>
                <p:nvPr/>
              </p:nvSpPr>
              <p:spPr bwMode="auto">
                <a:xfrm>
                  <a:off x="4487" y="2383"/>
                  <a:ext cx="161" cy="143"/>
                </a:xfrm>
                <a:prstGeom prst="ellipse">
                  <a:avLst/>
                </a:prstGeom>
                <a:solidFill>
                  <a:srgbClr val="FF0000"/>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509" name="Oval 280"/>
                <p:cNvSpPr>
                  <a:spLocks noChangeArrowheads="1"/>
                </p:cNvSpPr>
                <p:nvPr/>
              </p:nvSpPr>
              <p:spPr bwMode="auto">
                <a:xfrm>
                  <a:off x="4660" y="2383"/>
                  <a:ext cx="161" cy="137"/>
                </a:xfrm>
                <a:prstGeom prst="ellipse">
                  <a:avLst/>
                </a:prstGeom>
                <a:solidFill>
                  <a:srgbClr val="33CC33"/>
                </a:solidFill>
                <a:ln>
                  <a:noFill/>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0" name="Rectangle 281"/>
                <p:cNvSpPr>
                  <a:spLocks noChangeArrowheads="1"/>
                </p:cNvSpPr>
                <p:nvPr/>
              </p:nvSpPr>
              <p:spPr bwMode="auto">
                <a:xfrm>
                  <a:off x="5062" y="1835"/>
                  <a:ext cx="87" cy="764"/>
                </a:xfrm>
                <a:prstGeom prst="rect">
                  <a:avLst/>
                </a:prstGeom>
                <a:solidFill>
                  <a:srgbClr val="292929"/>
                </a:solidFill>
                <a:ln w="9525">
                  <a:solidFill>
                    <a:schemeClr val="tx1"/>
                  </a:solidFill>
                  <a:miter lim="800000"/>
                </a:ln>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49" name="TextBox 492"/>
              <p:cNvSpPr txBox="1">
                <a:spLocks noChangeArrowheads="1"/>
              </p:cNvSpPr>
              <p:nvPr/>
            </p:nvSpPr>
            <p:spPr bwMode="auto">
              <a:xfrm>
                <a:off x="7600043" y="1655943"/>
                <a:ext cx="806842" cy="55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endParaRPr lang="en-US" altLang="zh-CN" sz="1800">
                  <a:latin typeface="Arial Narrow" panose="020B0606020202030204" pitchFamily="34" charset="0"/>
                </a:endParaRPr>
              </a:p>
              <a:p>
                <a:pPr>
                  <a:lnSpc>
                    <a:spcPts val="1800"/>
                  </a:lnSpc>
                </a:pPr>
                <a:r>
                  <a:rPr lang="en-US" altLang="zh-CN" sz="1800">
                    <a:latin typeface="Arial Narrow" panose="020B0606020202030204" pitchFamily="34" charset="0"/>
                  </a:rPr>
                  <a:t>server </a:t>
                </a:r>
                <a:endParaRPr lang="en-US" altLang="zh-CN" sz="1800">
                  <a:latin typeface="Arial Narrow" panose="020B0606020202030204" pitchFamily="34" charset="0"/>
                </a:endParaRPr>
              </a:p>
            </p:txBody>
          </p:sp>
        </p:gr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5315301" cy="1446550"/>
          </a:xfrm>
          <a:prstGeom prst="rect">
            <a:avLst/>
          </a:prstGeom>
          <a:noFill/>
        </p:spPr>
        <p:txBody>
          <a:bodyPr wrap="none" rtlCol="0">
            <a:spAutoFit/>
          </a:bodyPr>
          <a:lstStyle/>
          <a:p>
            <a:r>
              <a:rPr lang="zh-CN" altLang="en-US" sz="4400" b="1" dirty="0">
                <a:solidFill>
                  <a:srgbClr val="575757"/>
                </a:solidFill>
                <a:cs typeface="+mn-ea"/>
                <a:sym typeface="+mn-lt"/>
              </a:rPr>
              <a:t>构造一个简单的</a:t>
            </a:r>
            <a:r>
              <a:rPr lang="en-US" altLang="zh-CN" sz="4400" b="1" dirty="0">
                <a:solidFill>
                  <a:srgbClr val="575757"/>
                </a:solidFill>
                <a:cs typeface="+mn-ea"/>
                <a:sym typeface="+mn-lt"/>
              </a:rPr>
              <a:t>Web</a:t>
            </a:r>
            <a:endParaRPr lang="en-US" altLang="zh-CN" sz="4400" b="1" dirty="0">
              <a:solidFill>
                <a:srgbClr val="575757"/>
              </a:solidFill>
              <a:cs typeface="+mn-ea"/>
              <a:sym typeface="+mn-lt"/>
            </a:endParaRPr>
          </a:p>
          <a:p>
            <a:r>
              <a:rPr lang="zh-CN" altLang="en-US" sz="4400" b="1" dirty="0">
                <a:solidFill>
                  <a:srgbClr val="575757"/>
                </a:solidFill>
                <a:cs typeface="+mn-ea"/>
                <a:sym typeface="+mn-lt"/>
              </a:rPr>
              <a:t>服务器</a:t>
            </a:r>
            <a:r>
              <a:rPr lang="en-US" altLang="zh-CN" sz="4400" b="1" dirty="0">
                <a:solidFill>
                  <a:srgbClr val="575757"/>
                </a:solidFill>
                <a:cs typeface="+mn-ea"/>
                <a:sym typeface="+mn-lt"/>
              </a:rPr>
              <a:t>*</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Rectangle 2"/>
          <p:cNvSpPr>
            <a:spLocks noGrp="1" noChangeArrowheads="1"/>
          </p:cNvSpPr>
          <p:nvPr>
            <p:ph type="title"/>
          </p:nvPr>
        </p:nvSpPr>
        <p:spPr>
          <a:xfrm>
            <a:off x="2973264" y="944454"/>
            <a:ext cx="8229600" cy="993775"/>
          </a:xfrm>
        </p:spPr>
        <p:txBody>
          <a:bodyPr/>
          <a:lstStyle/>
          <a:p>
            <a:pPr>
              <a:defRPr/>
            </a:pPr>
            <a:r>
              <a:rPr lang="zh-CN" altLang="en-US" sz="3600" b="1" dirty="0">
                <a:solidFill>
                  <a:schemeClr val="accent1"/>
                </a:solidFill>
                <a:latin typeface="+mn-lt"/>
                <a:ea typeface="+mn-ea"/>
                <a:cs typeface="+mn-ea"/>
              </a:rPr>
              <a:t>构造一个简单的</a:t>
            </a:r>
            <a:r>
              <a:rPr lang="en-US" altLang="zh-CN" sz="3600" b="1" dirty="0">
                <a:solidFill>
                  <a:schemeClr val="accent1"/>
                </a:solidFill>
                <a:latin typeface="+mn-lt"/>
                <a:ea typeface="+mn-ea"/>
                <a:cs typeface="+mn-ea"/>
              </a:rPr>
              <a:t>Web</a:t>
            </a:r>
            <a:r>
              <a:rPr lang="zh-CN" altLang="en-US" sz="3600" b="1" dirty="0">
                <a:solidFill>
                  <a:schemeClr val="accent1"/>
                </a:solidFill>
                <a:latin typeface="+mn-lt"/>
                <a:ea typeface="+mn-ea"/>
                <a:cs typeface="+mn-ea"/>
              </a:rPr>
              <a:t>服务器</a:t>
            </a:r>
            <a:endParaRPr lang="zh-CN" altLang="en-US" sz="3600" b="1" dirty="0">
              <a:solidFill>
                <a:schemeClr val="accent1"/>
              </a:solidFill>
              <a:latin typeface="+mn-lt"/>
              <a:ea typeface="+mn-ea"/>
              <a:cs typeface="+mn-ea"/>
            </a:endParaRPr>
          </a:p>
        </p:txBody>
      </p:sp>
      <p:sp>
        <p:nvSpPr>
          <p:cNvPr id="308226" name="Rectangle 3"/>
          <p:cNvSpPr>
            <a:spLocks noGrp="1" noChangeArrowheads="1"/>
          </p:cNvSpPr>
          <p:nvPr>
            <p:ph type="body" sz="half" idx="1"/>
          </p:nvPr>
        </p:nvSpPr>
        <p:spPr>
          <a:xfrm>
            <a:off x="1548225" y="2196935"/>
            <a:ext cx="4202112" cy="4525963"/>
          </a:xfrm>
          <a:noFill/>
        </p:spPr>
        <p:txBody>
          <a:bodyPr/>
          <a:lstStyle/>
          <a:p>
            <a:pPr eaLnBrk="1" hangingPunct="1"/>
            <a:r>
              <a:rPr lang="zh-CN" altLang="en-US" sz="2800" dirty="0"/>
              <a:t>仅处理一个</a:t>
            </a:r>
            <a:r>
              <a:rPr lang="en-US" altLang="zh-CN" sz="2800" dirty="0"/>
              <a:t>HTTP</a:t>
            </a:r>
            <a:r>
              <a:rPr lang="zh-CN" altLang="en-US" sz="2800" dirty="0"/>
              <a:t>请求</a:t>
            </a:r>
            <a:endParaRPr lang="zh-CN" altLang="en-US" sz="2800" dirty="0"/>
          </a:p>
          <a:p>
            <a:pPr eaLnBrk="1" hangingPunct="1"/>
            <a:r>
              <a:rPr lang="zh-CN" altLang="en-US" sz="2800" dirty="0"/>
              <a:t>接收请求</a:t>
            </a:r>
            <a:endParaRPr lang="zh-CN" altLang="en-US" sz="2800" dirty="0"/>
          </a:p>
          <a:p>
            <a:pPr eaLnBrk="1" hangingPunct="1"/>
            <a:r>
              <a:rPr lang="zh-CN" altLang="en-US" sz="2800" dirty="0"/>
              <a:t>解析头部</a:t>
            </a:r>
            <a:endParaRPr lang="zh-CN" altLang="en-US" sz="2800" dirty="0"/>
          </a:p>
          <a:p>
            <a:pPr eaLnBrk="1" hangingPunct="1"/>
            <a:r>
              <a:rPr lang="zh-CN" altLang="en-US" sz="2800" dirty="0"/>
              <a:t>从服务器文件系统中得到所请求的文件</a:t>
            </a:r>
            <a:endParaRPr lang="zh-CN" altLang="en-US" sz="2800" dirty="0"/>
          </a:p>
          <a:p>
            <a:pPr eaLnBrk="1" hangingPunct="1"/>
            <a:r>
              <a:rPr lang="zh-CN" altLang="en-US" sz="2800" dirty="0"/>
              <a:t>生成</a:t>
            </a:r>
            <a:r>
              <a:rPr lang="en-US" altLang="zh-CN" sz="2800" dirty="0"/>
              <a:t>HTTP</a:t>
            </a:r>
            <a:r>
              <a:rPr lang="zh-CN" altLang="en-US" sz="2800" dirty="0"/>
              <a:t>响应报文</a:t>
            </a:r>
            <a:r>
              <a:rPr lang="en-US" altLang="zh-CN" sz="2800" dirty="0"/>
              <a:t>:</a:t>
            </a:r>
            <a:endParaRPr lang="en-US" altLang="zh-CN" sz="2800" dirty="0"/>
          </a:p>
          <a:p>
            <a:pPr lvl="1" eaLnBrk="1" hangingPunct="1"/>
            <a:r>
              <a:rPr lang="zh-CN" altLang="en-US" sz="2800" dirty="0"/>
              <a:t>首部 </a:t>
            </a:r>
            <a:r>
              <a:rPr lang="en-US" altLang="zh-CN" sz="2800" dirty="0"/>
              <a:t>+ </a:t>
            </a:r>
            <a:r>
              <a:rPr lang="zh-CN" altLang="en-US" sz="2800" dirty="0"/>
              <a:t>文件</a:t>
            </a:r>
            <a:endParaRPr lang="zh-CN" altLang="en-US" sz="2800" dirty="0"/>
          </a:p>
          <a:p>
            <a:pPr eaLnBrk="1" hangingPunct="1"/>
            <a:r>
              <a:rPr lang="zh-CN" altLang="en-US" sz="2800" dirty="0"/>
              <a:t>向客户机发送响应报文</a:t>
            </a:r>
            <a:endParaRPr lang="zh-CN" altLang="en-US" sz="2800" dirty="0"/>
          </a:p>
        </p:txBody>
      </p:sp>
      <p:sp>
        <p:nvSpPr>
          <p:cNvPr id="308227" name="Rectangle 4"/>
          <p:cNvSpPr>
            <a:spLocks noGrp="1" noChangeArrowheads="1"/>
          </p:cNvSpPr>
          <p:nvPr>
            <p:ph type="body" sz="half" idx="2"/>
          </p:nvPr>
        </p:nvSpPr>
        <p:spPr>
          <a:xfrm>
            <a:off x="6591258" y="2196935"/>
            <a:ext cx="3810000" cy="4648200"/>
          </a:xfrm>
          <a:noFill/>
        </p:spPr>
        <p:txBody>
          <a:bodyPr/>
          <a:lstStyle/>
          <a:p>
            <a:pPr eaLnBrk="1" hangingPunct="1"/>
            <a:r>
              <a:rPr lang="zh-CN" altLang="en-US" sz="2800" dirty="0"/>
              <a:t>安装服务器后可以在其他主机上使用浏览器（如</a:t>
            </a:r>
            <a:r>
              <a:rPr lang="en-US" altLang="zh-CN" sz="2800" dirty="0"/>
              <a:t>IE</a:t>
            </a:r>
            <a:r>
              <a:rPr lang="zh-CN" altLang="en-US" sz="2800" dirty="0"/>
              <a:t>），向服务器请求一个文件</a:t>
            </a:r>
            <a:endParaRPr lang="zh-CN" altLang="en-US" sz="28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构造一个简单的</a:t>
            </a:r>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服务器</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800" u="sng" dirty="0">
              <a:solidFill>
                <a:srgbClr val="00007F"/>
              </a:solidFill>
              <a:latin typeface="+mn-lt"/>
              <a:ea typeface="+mn-ea"/>
              <a:cs typeface="+mn-ea"/>
              <a:sym typeface="+mn-lt"/>
            </a:endParaRPr>
          </a:p>
        </p:txBody>
      </p:sp>
      <p:sp>
        <p:nvSpPr>
          <p:cNvPr id="41987" name="Rectangle 3"/>
          <p:cNvSpPr>
            <a:spLocks noChangeArrowheads="1"/>
          </p:cNvSpPr>
          <p:nvPr/>
        </p:nvSpPr>
        <p:spPr bwMode="auto">
          <a:xfrm>
            <a:off x="611560" y="2774951"/>
            <a:ext cx="5770190" cy="2687698"/>
          </a:xfrm>
          <a:prstGeom prst="rect">
            <a:avLst/>
          </a:prstGeom>
          <a:solidFill>
            <a:srgbClr val="90BBE3"/>
          </a:solidFill>
          <a:ln>
            <a:noFill/>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交换的报文类型，如请求报文和应答报文</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报文类型的语法：报文中的各个字段及其详细描述</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字段的语义，即包含在字段中的信息的含义</a:t>
            </a:r>
            <a:endParaRPr lang="zh-CN" altLang="en-US" sz="2000" dirty="0">
              <a:solidFill>
                <a:schemeClr val="bg1"/>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进程何时、如何发送报文及对报文进行响应</a:t>
            </a:r>
            <a:endParaRPr lang="zh-CN" altLang="en-US" sz="2000" dirty="0">
              <a:solidFill>
                <a:schemeClr val="bg1"/>
              </a:solidFill>
              <a:latin typeface="+mn-lt"/>
              <a:ea typeface="+mn-ea"/>
              <a:cs typeface="+mn-ea"/>
              <a:sym typeface="+mn-lt"/>
            </a:endParaRPr>
          </a:p>
        </p:txBody>
      </p:sp>
      <p:sp>
        <p:nvSpPr>
          <p:cNvPr id="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6" name="矩形 5"/>
          <p:cNvSpPr/>
          <p:nvPr/>
        </p:nvSpPr>
        <p:spPr>
          <a:xfrm>
            <a:off x="4849505" y="710268"/>
            <a:ext cx="2492991" cy="646331"/>
          </a:xfrm>
          <a:prstGeom prst="rect">
            <a:avLst/>
          </a:prstGeom>
        </p:spPr>
        <p:txBody>
          <a:bodyPr wrap="none">
            <a:spAutoFit/>
          </a:bodyPr>
          <a:lstStyle/>
          <a:p>
            <a:pPr algn="ctr"/>
            <a:r>
              <a:rPr lang="zh-CN" altLang="en-US" sz="3600" b="1" dirty="0">
                <a:solidFill>
                  <a:schemeClr val="accent1"/>
                </a:solidFill>
                <a:cs typeface="+mn-ea"/>
                <a:sym typeface="+mn-lt"/>
              </a:rPr>
              <a:t>应用层协议</a:t>
            </a:r>
            <a:endParaRPr lang="zh-CN" altLang="en-US" sz="3600" b="1" dirty="0">
              <a:solidFill>
                <a:schemeClr val="accent1"/>
              </a:solidFill>
              <a:cs typeface="+mn-ea"/>
              <a:sym typeface="+mn-lt"/>
            </a:endParaRPr>
          </a:p>
        </p:txBody>
      </p:sp>
      <p:grpSp>
        <p:nvGrpSpPr>
          <p:cNvPr id="7" name="组合 6"/>
          <p:cNvGrpSpPr/>
          <p:nvPr/>
        </p:nvGrpSpPr>
        <p:grpSpPr>
          <a:xfrm>
            <a:off x="7277124" y="2020180"/>
            <a:ext cx="2031326" cy="598486"/>
            <a:chOff x="5990952" y="1793439"/>
            <a:chExt cx="2031326" cy="598486"/>
          </a:xfrm>
        </p:grpSpPr>
        <p:sp>
          <p:nvSpPr>
            <p:cNvPr id="8" name="圆角矩形 7"/>
            <p:cNvSpPr/>
            <p:nvPr/>
          </p:nvSpPr>
          <p:spPr>
            <a:xfrm>
              <a:off x="5996674"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990952" y="1892627"/>
              <a:ext cx="2031326" cy="461665"/>
            </a:xfrm>
            <a:prstGeom prst="rect">
              <a:avLst/>
            </a:prstGeom>
          </p:spPr>
          <p:txBody>
            <a:bodyPr wrap="none">
              <a:spAutoFit/>
            </a:bodyPr>
            <a:lstStyle/>
            <a:p>
              <a:pPr algn="ctr"/>
              <a:r>
                <a:rPr lang="zh-CN" altLang="en-US" sz="2400" b="1" dirty="0">
                  <a:solidFill>
                    <a:schemeClr val="bg1"/>
                  </a:solidFill>
                  <a:cs typeface="+mn-ea"/>
                  <a:sym typeface="+mn-lt"/>
                </a:rPr>
                <a:t>公共领域协议</a:t>
              </a:r>
              <a:endParaRPr lang="zh-CN" altLang="en-US" sz="2400" b="1" dirty="0">
                <a:solidFill>
                  <a:schemeClr val="bg1"/>
                </a:solidFill>
                <a:cs typeface="+mn-ea"/>
                <a:sym typeface="+mn-lt"/>
              </a:endParaRPr>
            </a:p>
          </p:txBody>
        </p:sp>
      </p:grpSp>
      <p:sp>
        <p:nvSpPr>
          <p:cNvPr id="10" name="矩形 9"/>
          <p:cNvSpPr/>
          <p:nvPr/>
        </p:nvSpPr>
        <p:spPr>
          <a:xfrm>
            <a:off x="6778021" y="2680221"/>
            <a:ext cx="4863117"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由</a:t>
            </a:r>
            <a:r>
              <a:rPr lang="en-US" altLang="zh-CN" sz="2000" dirty="0">
                <a:solidFill>
                  <a:srgbClr val="575757"/>
                </a:solidFill>
                <a:cs typeface="+mn-ea"/>
                <a:sym typeface="+mn-lt"/>
              </a:rPr>
              <a:t>RFC</a:t>
            </a:r>
            <a:r>
              <a:rPr lang="zh-CN" altLang="en-US" sz="2000" dirty="0">
                <a:solidFill>
                  <a:srgbClr val="575757"/>
                </a:solidFill>
                <a:cs typeface="+mn-ea"/>
                <a:sym typeface="+mn-lt"/>
              </a:rPr>
              <a:t>文档定义</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可供大家使用</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a:t>
            </a:r>
            <a:r>
              <a:rPr lang="en-US" altLang="zh-CN" sz="2000" dirty="0">
                <a:solidFill>
                  <a:srgbClr val="575757"/>
                </a:solidFill>
                <a:cs typeface="+mn-ea"/>
                <a:sym typeface="+mn-lt"/>
              </a:rPr>
              <a:t>HTTP</a:t>
            </a:r>
            <a:r>
              <a:rPr lang="zh-CN" altLang="en-US" sz="2000" dirty="0">
                <a:solidFill>
                  <a:srgbClr val="575757"/>
                </a:solidFill>
                <a:cs typeface="+mn-ea"/>
                <a:sym typeface="+mn-lt"/>
              </a:rPr>
              <a:t>，</a:t>
            </a:r>
            <a:r>
              <a:rPr lang="en-US" altLang="zh-CN" sz="2000" dirty="0">
                <a:solidFill>
                  <a:srgbClr val="575757"/>
                </a:solidFill>
                <a:cs typeface="+mn-ea"/>
                <a:sym typeface="+mn-lt"/>
              </a:rPr>
              <a:t>SMTP</a:t>
            </a:r>
            <a:endParaRPr lang="en-US" altLang="zh-CN" sz="2000" dirty="0">
              <a:solidFill>
                <a:srgbClr val="575757"/>
              </a:solidFill>
              <a:cs typeface="+mn-ea"/>
              <a:sym typeface="+mn-lt"/>
            </a:endParaRPr>
          </a:p>
        </p:txBody>
      </p:sp>
      <p:grpSp>
        <p:nvGrpSpPr>
          <p:cNvPr id="11" name="组合 10"/>
          <p:cNvGrpSpPr/>
          <p:nvPr/>
        </p:nvGrpSpPr>
        <p:grpSpPr>
          <a:xfrm>
            <a:off x="7282846" y="4519189"/>
            <a:ext cx="2019883" cy="598486"/>
            <a:chOff x="5996674" y="1793439"/>
            <a:chExt cx="2019883" cy="598486"/>
          </a:xfrm>
        </p:grpSpPr>
        <p:sp>
          <p:nvSpPr>
            <p:cNvPr id="12" name="圆角矩形 11"/>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6298729" y="1834567"/>
              <a:ext cx="1415773" cy="461665"/>
            </a:xfrm>
            <a:prstGeom prst="rect">
              <a:avLst/>
            </a:prstGeom>
          </p:spPr>
          <p:txBody>
            <a:bodyPr wrap="none">
              <a:spAutoFit/>
            </a:bodyPr>
            <a:lstStyle/>
            <a:p>
              <a:pPr algn="ctr"/>
              <a:r>
                <a:rPr lang="zh-CN" altLang="en-US" sz="2400" b="1" dirty="0">
                  <a:solidFill>
                    <a:schemeClr val="bg1"/>
                  </a:solidFill>
                  <a:cs typeface="+mn-ea"/>
                  <a:sym typeface="+mn-lt"/>
                </a:rPr>
                <a:t>专用协议</a:t>
              </a:r>
              <a:endParaRPr lang="zh-CN" altLang="en-US" sz="2400" b="1" dirty="0">
                <a:solidFill>
                  <a:schemeClr val="bg1"/>
                </a:solidFill>
                <a:cs typeface="+mn-ea"/>
                <a:sym typeface="+mn-lt"/>
              </a:endParaRPr>
            </a:p>
          </p:txBody>
        </p:sp>
      </p:grpSp>
      <p:sp>
        <p:nvSpPr>
          <p:cNvPr id="14" name="矩形 13"/>
          <p:cNvSpPr/>
          <p:nvPr/>
        </p:nvSpPr>
        <p:spPr>
          <a:xfrm>
            <a:off x="6778021" y="5179230"/>
            <a:ext cx="4863117" cy="499111"/>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 </a:t>
            </a:r>
            <a:r>
              <a:rPr lang="en-US" altLang="zh-CN" sz="2000" dirty="0" err="1">
                <a:solidFill>
                  <a:srgbClr val="575757"/>
                </a:solidFill>
                <a:cs typeface="+mn-ea"/>
                <a:sym typeface="+mn-lt"/>
              </a:rPr>
              <a:t>KaZaA</a:t>
            </a:r>
            <a:r>
              <a:rPr lang="zh-CN" altLang="en-US" sz="2000" dirty="0">
                <a:solidFill>
                  <a:srgbClr val="575757"/>
                </a:solidFill>
                <a:cs typeface="+mn-ea"/>
                <a:sym typeface="+mn-lt"/>
              </a:rPr>
              <a:t>，</a:t>
            </a:r>
            <a:r>
              <a:rPr lang="en-US" altLang="zh-CN" sz="2000" dirty="0">
                <a:solidFill>
                  <a:srgbClr val="575757"/>
                </a:solidFill>
                <a:cs typeface="+mn-ea"/>
                <a:sym typeface="+mn-lt"/>
              </a:rPr>
              <a:t>Skype</a:t>
            </a:r>
            <a:r>
              <a:rPr lang="zh-CN" altLang="en-US" sz="2000" dirty="0">
                <a:solidFill>
                  <a:srgbClr val="575757"/>
                </a:solidFill>
                <a:cs typeface="+mn-ea"/>
                <a:sym typeface="+mn-lt"/>
              </a:rPr>
              <a:t>等</a:t>
            </a:r>
            <a:endParaRPr lang="zh-CN" altLang="en-US" sz="2000" dirty="0">
              <a:solidFill>
                <a:srgbClr val="575757"/>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1987"/>
                                        </p:tgtEl>
                                        <p:attrNameLst>
                                          <p:attrName>style.visibility</p:attrName>
                                        </p:attrNameLst>
                                      </p:cBhvr>
                                      <p:to>
                                        <p:strVal val="visible"/>
                                      </p:to>
                                    </p:set>
                                    <p:animEffect transition="in" filter="wipe(left)">
                                      <p:cBhvr>
                                        <p:cTn id="18" dur="500"/>
                                        <p:tgtEl>
                                          <p:spTgt spid="4198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P spid="5" grpId="0"/>
      <p:bldP spid="6" grpId="0"/>
      <p:bldP spid="10" grpId="0"/>
      <p:bldP spid="1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2"/>
          <p:cNvSpPr>
            <a:spLocks noGrp="1" noChangeArrowheads="1"/>
          </p:cNvSpPr>
          <p:nvPr>
            <p:ph type="title"/>
          </p:nvPr>
        </p:nvSpPr>
        <p:spPr>
          <a:xfrm>
            <a:off x="1517404" y="802594"/>
            <a:ext cx="8229600" cy="993775"/>
          </a:xfrm>
        </p:spPr>
        <p:txBody>
          <a:bodyPr/>
          <a:lstStyle/>
          <a:p>
            <a:pPr algn="ctr">
              <a:defRPr/>
            </a:pPr>
            <a:r>
              <a:rPr lang="zh-CN" altLang="en-US" sz="3600" b="1" dirty="0">
                <a:solidFill>
                  <a:schemeClr val="accent1"/>
                </a:solidFill>
                <a:latin typeface="+mn-lt"/>
                <a:ea typeface="+mn-ea"/>
                <a:cs typeface="+mn-ea"/>
              </a:rPr>
              <a:t>具体需求</a:t>
            </a:r>
            <a:endParaRPr lang="zh-CN" altLang="en-US" sz="3600" b="1" dirty="0">
              <a:solidFill>
                <a:schemeClr val="accent1"/>
              </a:solidFill>
              <a:latin typeface="+mn-lt"/>
              <a:ea typeface="+mn-ea"/>
              <a:cs typeface="+mn-ea"/>
            </a:endParaRPr>
          </a:p>
        </p:txBody>
      </p:sp>
      <p:sp>
        <p:nvSpPr>
          <p:cNvPr id="310275" name="Rectangle 4"/>
          <p:cNvSpPr>
            <a:spLocks noGrp="1" noChangeArrowheads="1"/>
          </p:cNvSpPr>
          <p:nvPr>
            <p:ph type="body" sz="half" idx="2"/>
          </p:nvPr>
        </p:nvSpPr>
        <p:spPr>
          <a:xfrm>
            <a:off x="1324364" y="1566369"/>
            <a:ext cx="7562338" cy="4245151"/>
          </a:xfrm>
        </p:spPr>
        <p:txBody>
          <a:bodyPr/>
          <a:lstStyle/>
          <a:p>
            <a:pPr marL="0" indent="0" eaLnBrk="1" hangingPunct="1">
              <a:lnSpc>
                <a:spcPct val="120000"/>
              </a:lnSpc>
              <a:buFontTx/>
              <a:buNone/>
            </a:pPr>
            <a:r>
              <a:rPr lang="zh-CN" altLang="en-US" sz="2400" dirty="0"/>
              <a:t>服务器基本流程：</a:t>
            </a:r>
            <a:endParaRPr lang="en-US" altLang="zh-CN" sz="2400" dirty="0"/>
          </a:p>
          <a:p>
            <a:pPr marL="0" indent="0" eaLnBrk="1" hangingPunct="1">
              <a:lnSpc>
                <a:spcPct val="120000"/>
              </a:lnSpc>
            </a:pPr>
            <a:r>
              <a:rPr lang="zh-CN" altLang="en-US" sz="2400" dirty="0"/>
              <a:t>  创建套接字</a:t>
            </a:r>
            <a:endParaRPr lang="en-US" altLang="zh-CN" sz="2400" dirty="0"/>
          </a:p>
          <a:p>
            <a:pPr marL="0" indent="0" eaLnBrk="1" hangingPunct="1">
              <a:lnSpc>
                <a:spcPct val="120000"/>
              </a:lnSpc>
            </a:pPr>
            <a:r>
              <a:rPr lang="zh-CN" altLang="en-US" sz="2400" dirty="0"/>
              <a:t>  获取</a:t>
            </a:r>
            <a:r>
              <a:rPr lang="en-US" altLang="zh-CN" sz="2400" dirty="0"/>
              <a:t>HTTP</a:t>
            </a:r>
            <a:r>
              <a:rPr lang="zh-CN" altLang="en-US" sz="2400" dirty="0"/>
              <a:t>请求，并解析</a:t>
            </a:r>
            <a:r>
              <a:rPr lang="en-US" altLang="zh-CN" sz="2400" dirty="0"/>
              <a:t>HTTP</a:t>
            </a:r>
            <a:r>
              <a:rPr lang="zh-CN" altLang="en-US" sz="2400" dirty="0"/>
              <a:t>请求报文</a:t>
            </a:r>
            <a:endParaRPr lang="en-US" altLang="zh-CN" sz="2400" dirty="0"/>
          </a:p>
          <a:p>
            <a:pPr marL="0" indent="0" eaLnBrk="1" hangingPunct="1">
              <a:lnSpc>
                <a:spcPct val="120000"/>
              </a:lnSpc>
            </a:pPr>
            <a:r>
              <a:rPr lang="zh-CN" altLang="en-US" sz="2400" dirty="0"/>
              <a:t>  显示请求报文各字段的字段名和值，并进行说明</a:t>
            </a:r>
            <a:endParaRPr lang="en-US" altLang="zh-CN" sz="2400" dirty="0"/>
          </a:p>
          <a:p>
            <a:pPr marL="0" indent="0" eaLnBrk="1" hangingPunct="1">
              <a:lnSpc>
                <a:spcPct val="120000"/>
              </a:lnSpc>
            </a:pPr>
            <a:r>
              <a:rPr lang="zh-CN" altLang="en-US" sz="2400" dirty="0"/>
              <a:t>  根据</a:t>
            </a:r>
            <a:r>
              <a:rPr lang="en-US" altLang="zh-CN" sz="2400" dirty="0"/>
              <a:t>HTTP</a:t>
            </a:r>
            <a:r>
              <a:rPr lang="zh-CN" altLang="en-US" sz="2400" dirty="0"/>
              <a:t>请求报文获得对象文件路径名</a:t>
            </a:r>
            <a:endParaRPr lang="en-US" altLang="zh-CN" sz="2400" dirty="0"/>
          </a:p>
          <a:p>
            <a:pPr marL="0" indent="0" eaLnBrk="1" hangingPunct="1">
              <a:lnSpc>
                <a:spcPct val="120000"/>
              </a:lnSpc>
            </a:pPr>
            <a:r>
              <a:rPr lang="zh-CN" altLang="en-US" sz="2400" dirty="0"/>
              <a:t>  根据路径名打开本地文件</a:t>
            </a:r>
            <a:endParaRPr lang="en-US" altLang="zh-CN" sz="2400" dirty="0"/>
          </a:p>
          <a:p>
            <a:pPr marL="0" indent="0" eaLnBrk="1" hangingPunct="1">
              <a:lnSpc>
                <a:spcPct val="120000"/>
              </a:lnSpc>
            </a:pPr>
            <a:r>
              <a:rPr lang="zh-CN" altLang="en-US" sz="2400" dirty="0"/>
              <a:t>  封装本地文件到</a:t>
            </a:r>
            <a:r>
              <a:rPr lang="en-US" altLang="zh-CN" sz="2400" dirty="0"/>
              <a:t>HTTP</a:t>
            </a:r>
            <a:r>
              <a:rPr lang="zh-CN" altLang="en-US" sz="2400" dirty="0"/>
              <a:t>响应报文</a:t>
            </a:r>
            <a:endParaRPr lang="en-US" altLang="zh-CN" sz="2400" dirty="0"/>
          </a:p>
          <a:p>
            <a:pPr marL="0" indent="0" eaLnBrk="1" hangingPunct="1">
              <a:lnSpc>
                <a:spcPct val="120000"/>
              </a:lnSpc>
            </a:pPr>
            <a:r>
              <a:rPr lang="zh-CN" altLang="en-US" sz="2400" dirty="0"/>
              <a:t>  使用套接字发送</a:t>
            </a:r>
            <a:r>
              <a:rPr lang="en-US" altLang="zh-CN" sz="2400" dirty="0"/>
              <a:t>HTTP</a:t>
            </a:r>
            <a:r>
              <a:rPr lang="zh-CN" altLang="en-US" sz="2400" dirty="0"/>
              <a:t>相应报文</a:t>
            </a:r>
            <a:endParaRPr lang="zh-CN" altLang="en-US" sz="24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作业</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Rectangle 2"/>
          <p:cNvSpPr>
            <a:spLocks noGrp="1" noChangeArrowheads="1"/>
          </p:cNvSpPr>
          <p:nvPr>
            <p:ph type="title"/>
          </p:nvPr>
        </p:nvSpPr>
        <p:spPr>
          <a:xfrm>
            <a:off x="1686750" y="388675"/>
            <a:ext cx="7772400" cy="1014412"/>
          </a:xfrm>
        </p:spPr>
        <p:txBody>
          <a:bodyPr/>
          <a:lstStyle/>
          <a:p>
            <a:pPr algn="ctr">
              <a:defRPr/>
            </a:pPr>
            <a:r>
              <a:rPr lang="zh-CN" altLang="en-US" sz="3600" b="1" dirty="0">
                <a:solidFill>
                  <a:schemeClr val="accent1"/>
                </a:solidFill>
                <a:latin typeface="+mn-lt"/>
                <a:ea typeface="+mn-ea"/>
                <a:cs typeface="+mn-ea"/>
              </a:rPr>
              <a:t>小   结</a:t>
            </a:r>
            <a:endParaRPr lang="zh-CN" altLang="en-US" sz="3600" b="1" dirty="0">
              <a:solidFill>
                <a:schemeClr val="accent1"/>
              </a:solidFill>
              <a:latin typeface="+mn-lt"/>
              <a:ea typeface="+mn-ea"/>
              <a:cs typeface="+mn-ea"/>
            </a:endParaRPr>
          </a:p>
        </p:txBody>
      </p:sp>
      <p:sp>
        <p:nvSpPr>
          <p:cNvPr id="315394" name="Rectangle 3"/>
          <p:cNvSpPr>
            <a:spLocks noGrp="1" noChangeArrowheads="1"/>
          </p:cNvSpPr>
          <p:nvPr>
            <p:ph type="body" sz="half" idx="1"/>
          </p:nvPr>
        </p:nvSpPr>
        <p:spPr>
          <a:xfrm>
            <a:off x="1159279" y="1236641"/>
            <a:ext cx="5032375" cy="3579813"/>
          </a:xfrm>
          <a:noFill/>
        </p:spPr>
        <p:txBody>
          <a:bodyPr/>
          <a:lstStyle/>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应用程序体系结构</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客户机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服务器</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en-US" altLang="zh-CN" sz="2400" dirty="0">
                <a:latin typeface="微软雅黑" panose="020B0503020204020204" pitchFamily="34" charset="-122"/>
                <a:ea typeface="微软雅黑" panose="020B0503020204020204" pitchFamily="34" charset="-122"/>
              </a:rPr>
              <a:t>P2P</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混合</a:t>
            </a:r>
            <a:endParaRPr lang="zh-CN" altLang="en-US" sz="2400" dirty="0">
              <a:latin typeface="微软雅黑" panose="020B0503020204020204" pitchFamily="34" charset="-122"/>
              <a:ea typeface="微软雅黑" panose="020B0503020204020204" pitchFamily="34" charset="-122"/>
            </a:endParaRP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应用服务器需要的服务</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 可靠，带宽，延时</a:t>
            </a:r>
            <a:endParaRPr lang="zh-CN" altLang="en-US" sz="2400" dirty="0">
              <a:latin typeface="微软雅黑" panose="020B0503020204020204" pitchFamily="34" charset="-122"/>
              <a:ea typeface="微软雅黑" panose="020B0503020204020204" pitchFamily="34" charset="-122"/>
            </a:endParaRP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网络运输层协议</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面向连接，可靠</a:t>
            </a:r>
            <a:r>
              <a:rPr lang="en-US" altLang="zh-CN" sz="2400" dirty="0">
                <a:latin typeface="微软雅黑" panose="020B0503020204020204" pitchFamily="34" charset="-122"/>
                <a:ea typeface="微软雅黑" panose="020B0503020204020204" pitchFamily="34" charset="-122"/>
              </a:rPr>
              <a:t>: TCP</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不可靠，数据报</a:t>
            </a:r>
            <a:r>
              <a:rPr lang="en-US" altLang="zh-CN" sz="2400" dirty="0">
                <a:latin typeface="微软雅黑" panose="020B0503020204020204" pitchFamily="34" charset="-122"/>
                <a:ea typeface="微软雅黑" panose="020B0503020204020204" pitchFamily="34" charset="-122"/>
              </a:rPr>
              <a:t>: UDP</a:t>
            </a:r>
            <a:endParaRPr lang="en-US" altLang="zh-CN" sz="2400" dirty="0">
              <a:latin typeface="微软雅黑" panose="020B0503020204020204" pitchFamily="34" charset="-122"/>
              <a:ea typeface="微软雅黑" panose="020B0503020204020204" pitchFamily="34" charset="-122"/>
            </a:endParaRPr>
          </a:p>
        </p:txBody>
      </p:sp>
      <p:sp>
        <p:nvSpPr>
          <p:cNvPr id="315395" name="Rectangle 4"/>
          <p:cNvSpPr>
            <a:spLocks noChangeArrowheads="1"/>
          </p:cNvSpPr>
          <p:nvPr/>
        </p:nvSpPr>
        <p:spPr bwMode="auto">
          <a:xfrm>
            <a:off x="6881685" y="1281606"/>
            <a:ext cx="45148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Clr>
                <a:srgbClr val="3333CC"/>
              </a:buClr>
              <a:buSzPct val="85000"/>
            </a:pPr>
            <a:r>
              <a:rPr lang="zh-CN" altLang="en-US" sz="2800" dirty="0"/>
              <a:t>通用协议</a:t>
            </a:r>
            <a:r>
              <a:rPr lang="en-US" altLang="zh-CN" sz="2800" dirty="0"/>
              <a:t>:</a:t>
            </a:r>
            <a:endParaRPr lang="en-US" altLang="zh-CN" sz="2800" dirty="0"/>
          </a:p>
          <a:p>
            <a:pPr lvl="1">
              <a:lnSpc>
                <a:spcPct val="120000"/>
              </a:lnSpc>
              <a:buClr>
                <a:srgbClr val="3333CC"/>
              </a:buClr>
              <a:buSzPct val="85000"/>
            </a:pPr>
            <a:r>
              <a:rPr lang="en-US" altLang="zh-CN" sz="2400" dirty="0"/>
              <a:t>HTTP</a:t>
            </a:r>
            <a:endParaRPr lang="en-US" altLang="zh-CN" sz="2400" dirty="0"/>
          </a:p>
          <a:p>
            <a:pPr lvl="1">
              <a:lnSpc>
                <a:spcPct val="120000"/>
              </a:lnSpc>
              <a:buClr>
                <a:srgbClr val="3333CC"/>
              </a:buClr>
              <a:buSzPct val="85000"/>
            </a:pPr>
            <a:r>
              <a:rPr lang="en-US" altLang="zh-CN" sz="2400" dirty="0"/>
              <a:t>FTP</a:t>
            </a:r>
            <a:endParaRPr lang="en-US" altLang="zh-CN" sz="2400" dirty="0"/>
          </a:p>
          <a:p>
            <a:pPr lvl="1">
              <a:lnSpc>
                <a:spcPct val="120000"/>
              </a:lnSpc>
              <a:buClr>
                <a:srgbClr val="3333CC"/>
              </a:buClr>
              <a:buSzPct val="85000"/>
            </a:pPr>
            <a:r>
              <a:rPr lang="en-US" altLang="zh-CN" sz="2400" dirty="0"/>
              <a:t>SMTP, POP, IMAP</a:t>
            </a:r>
            <a:endParaRPr lang="en-US" altLang="zh-CN" sz="2400" dirty="0"/>
          </a:p>
          <a:p>
            <a:pPr lvl="1">
              <a:lnSpc>
                <a:spcPct val="120000"/>
              </a:lnSpc>
              <a:buClr>
                <a:srgbClr val="3333CC"/>
              </a:buClr>
              <a:buSzPct val="85000"/>
            </a:pPr>
            <a:r>
              <a:rPr lang="en-US" altLang="zh-CN" sz="2400" dirty="0"/>
              <a:t>DNS</a:t>
            </a:r>
            <a:endParaRPr lang="en-US" altLang="zh-CN" sz="24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小结</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Rectangle 2"/>
          <p:cNvSpPr>
            <a:spLocks noGrp="1" noChangeArrowheads="1"/>
          </p:cNvSpPr>
          <p:nvPr>
            <p:ph type="title"/>
          </p:nvPr>
        </p:nvSpPr>
        <p:spPr>
          <a:xfrm>
            <a:off x="1686750" y="388675"/>
            <a:ext cx="7772400" cy="1014412"/>
          </a:xfrm>
        </p:spPr>
        <p:txBody>
          <a:bodyPr/>
          <a:lstStyle/>
          <a:p>
            <a:pPr algn="ctr">
              <a:defRPr/>
            </a:pPr>
            <a:r>
              <a:rPr lang="zh-CN" altLang="en-US" sz="3600" b="1" dirty="0">
                <a:solidFill>
                  <a:schemeClr val="accent1"/>
                </a:solidFill>
                <a:latin typeface="+mn-lt"/>
                <a:ea typeface="+mn-ea"/>
                <a:cs typeface="+mn-ea"/>
              </a:rPr>
              <a:t>小   结</a:t>
            </a:r>
            <a:endParaRPr lang="zh-CN" altLang="en-US" sz="3600" b="1" dirty="0">
              <a:solidFill>
                <a:schemeClr val="accent1"/>
              </a:solidFill>
              <a:latin typeface="+mn-lt"/>
              <a:ea typeface="+mn-ea"/>
              <a:cs typeface="+mn-ea"/>
            </a:endParaRPr>
          </a:p>
        </p:txBody>
      </p:sp>
      <p:sp>
        <p:nvSpPr>
          <p:cNvPr id="315394" name="Rectangle 3"/>
          <p:cNvSpPr>
            <a:spLocks noGrp="1" noChangeArrowheads="1"/>
          </p:cNvSpPr>
          <p:nvPr>
            <p:ph type="body" sz="half" idx="1"/>
          </p:nvPr>
        </p:nvSpPr>
        <p:spPr>
          <a:xfrm>
            <a:off x="961159" y="1312841"/>
            <a:ext cx="5032375" cy="3579813"/>
          </a:xfrm>
          <a:noFill/>
        </p:spPr>
        <p:txBody>
          <a:bodyPr/>
          <a:lstStyle/>
          <a:p>
            <a:pPr marL="0" indent="0">
              <a:lnSpc>
                <a:spcPct val="120000"/>
              </a:lnSpc>
              <a:spcBef>
                <a:spcPct val="20000"/>
              </a:spcBef>
              <a:buClr>
                <a:srgbClr val="3333CC"/>
              </a:buClr>
              <a:buSzPct val="85000"/>
              <a:buNone/>
            </a:pPr>
            <a:r>
              <a:rPr lang="zh-CN" altLang="en-US" sz="2800" dirty="0">
                <a:solidFill>
                  <a:schemeClr val="accent2"/>
                </a:solidFill>
              </a:rPr>
              <a:t>重点</a:t>
            </a:r>
            <a:r>
              <a:rPr lang="en-US" altLang="zh-CN" sz="2800" dirty="0">
                <a:solidFill>
                  <a:schemeClr val="accent2"/>
                </a:solidFill>
              </a:rPr>
              <a:t>: </a:t>
            </a:r>
            <a:r>
              <a:rPr lang="zh-CN" altLang="en-US" sz="2800" dirty="0">
                <a:solidFill>
                  <a:schemeClr val="accent2"/>
                </a:solidFill>
              </a:rPr>
              <a:t>掌握应用层协议</a:t>
            </a:r>
            <a:endParaRPr lang="en-US" altLang="zh-CN" sz="2800" dirty="0">
              <a:solidFill>
                <a:schemeClr val="accent2"/>
              </a:solidFill>
            </a:endParaRP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典型的请求</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应答消息交换</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客户请求信息或服务</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服务器以数据或状态码应答</a:t>
            </a:r>
            <a:endParaRPr lang="zh-CN" altLang="en-US" sz="2400" dirty="0">
              <a:latin typeface="微软雅黑" panose="020B0503020204020204" pitchFamily="34" charset="-122"/>
              <a:ea typeface="微软雅黑" panose="020B0503020204020204" pitchFamily="34" charset="-122"/>
            </a:endParaRP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消息格式</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头部</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数据</a:t>
            </a:r>
            <a:endParaRPr lang="zh-CN" altLang="en-US" sz="2400" dirty="0">
              <a:latin typeface="微软雅黑" panose="020B0503020204020204" pitchFamily="34" charset="-122"/>
              <a:ea typeface="微软雅黑" panose="020B0503020204020204" pitchFamily="34" charset="-122"/>
            </a:endParaRPr>
          </a:p>
        </p:txBody>
      </p:sp>
      <p:sp>
        <p:nvSpPr>
          <p:cNvPr id="315395" name="Rectangle 4"/>
          <p:cNvSpPr>
            <a:spLocks noChangeArrowheads="1"/>
          </p:cNvSpPr>
          <p:nvPr/>
        </p:nvSpPr>
        <p:spPr bwMode="auto">
          <a:xfrm>
            <a:off x="6668325" y="1921686"/>
            <a:ext cx="45148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Clr>
                <a:srgbClr val="3333CC"/>
              </a:buClr>
              <a:buSzPct val="85000"/>
            </a:pPr>
            <a:r>
              <a:rPr lang="zh-CN" altLang="en-US" sz="2800" dirty="0"/>
              <a:t>控制报文 </a:t>
            </a:r>
            <a:r>
              <a:rPr lang="en-US" altLang="zh-CN" sz="2800" dirty="0"/>
              <a:t>vs. </a:t>
            </a:r>
            <a:r>
              <a:rPr lang="zh-CN" altLang="en-US" sz="2800" dirty="0"/>
              <a:t>数据报文</a:t>
            </a:r>
            <a:endParaRPr lang="zh-CN" altLang="en-US" sz="2800" dirty="0"/>
          </a:p>
          <a:p>
            <a:pPr lvl="1">
              <a:lnSpc>
                <a:spcPct val="120000"/>
              </a:lnSpc>
              <a:buClr>
                <a:srgbClr val="3333CC"/>
              </a:buClr>
              <a:buSzPct val="85000"/>
            </a:pPr>
            <a:r>
              <a:rPr lang="zh-CN" altLang="en-US" sz="2400" dirty="0"/>
              <a:t>带内，带外</a:t>
            </a:r>
            <a:endParaRPr lang="zh-CN" altLang="en-US" sz="2400" dirty="0"/>
          </a:p>
          <a:p>
            <a:pPr>
              <a:lnSpc>
                <a:spcPct val="120000"/>
              </a:lnSpc>
              <a:buClr>
                <a:srgbClr val="3333CC"/>
              </a:buClr>
              <a:buSzPct val="85000"/>
            </a:pPr>
            <a:r>
              <a:rPr lang="zh-CN" altLang="en-US" sz="2800" dirty="0"/>
              <a:t>集中 </a:t>
            </a:r>
            <a:r>
              <a:rPr lang="en-US" altLang="zh-CN" sz="2800" dirty="0"/>
              <a:t>vs. </a:t>
            </a:r>
            <a:r>
              <a:rPr lang="zh-CN" altLang="en-US" sz="2800" dirty="0"/>
              <a:t>分散 </a:t>
            </a:r>
            <a:endParaRPr lang="zh-CN" altLang="en-US" sz="2800" dirty="0"/>
          </a:p>
          <a:p>
            <a:pPr>
              <a:lnSpc>
                <a:spcPct val="120000"/>
              </a:lnSpc>
              <a:buClr>
                <a:srgbClr val="3333CC"/>
              </a:buClr>
              <a:buSzPct val="85000"/>
            </a:pPr>
            <a:r>
              <a:rPr lang="zh-CN" altLang="en-US" sz="2800" dirty="0"/>
              <a:t>可靠 </a:t>
            </a:r>
            <a:r>
              <a:rPr lang="en-US" altLang="zh-CN" sz="2800" dirty="0"/>
              <a:t>vs. </a:t>
            </a:r>
            <a:r>
              <a:rPr lang="zh-CN" altLang="en-US" sz="2800" dirty="0"/>
              <a:t>不可靠报文传输</a:t>
            </a:r>
            <a:endParaRPr lang="zh-CN" altLang="en-US" sz="2800" dirty="0"/>
          </a:p>
          <a:p>
            <a:pPr>
              <a:lnSpc>
                <a:spcPct val="120000"/>
              </a:lnSpc>
              <a:buClr>
                <a:srgbClr val="3333CC"/>
              </a:buClr>
              <a:buSzPct val="85000"/>
            </a:pPr>
            <a:r>
              <a:rPr lang="zh-CN" altLang="en-US" sz="2800" dirty="0"/>
              <a:t>“网络边缘的复杂性”</a:t>
            </a:r>
            <a:endParaRPr lang="zh-CN" altLang="en-US" sz="2800" dirty="0"/>
          </a:p>
          <a:p>
            <a:pPr>
              <a:lnSpc>
                <a:spcPct val="120000"/>
              </a:lnSpc>
              <a:buClr>
                <a:srgbClr val="3333CC"/>
              </a:buClr>
              <a:buSzPct val="85000"/>
            </a:pPr>
            <a:endParaRPr lang="zh-CN" altLang="en-US" sz="28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小结</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2"/>
          <p:cNvSpPr>
            <a:spLocks noGrp="1" noChangeArrowheads="1"/>
          </p:cNvSpPr>
          <p:nvPr>
            <p:ph type="title"/>
          </p:nvPr>
        </p:nvSpPr>
        <p:spPr>
          <a:xfrm>
            <a:off x="4185063" y="769937"/>
            <a:ext cx="8229600" cy="922338"/>
          </a:xfrm>
        </p:spPr>
        <p:txBody>
          <a:bodyPr/>
          <a:lstStyle/>
          <a:p>
            <a:pPr>
              <a:defRPr/>
            </a:pPr>
            <a:r>
              <a:rPr lang="zh-CN" altLang="en-US" sz="3600" b="1" dirty="0">
                <a:solidFill>
                  <a:schemeClr val="accent1"/>
                </a:solidFill>
                <a:latin typeface="+mn-lt"/>
                <a:ea typeface="+mn-ea"/>
                <a:cs typeface="+mn-ea"/>
              </a:rPr>
              <a:t>第二章：复习大纲</a:t>
            </a:r>
            <a:endParaRPr lang="zh-CN" altLang="en-US" sz="3600" b="1" dirty="0">
              <a:solidFill>
                <a:schemeClr val="accent1"/>
              </a:solidFill>
              <a:latin typeface="+mn-lt"/>
              <a:ea typeface="+mn-ea"/>
              <a:cs typeface="+mn-ea"/>
            </a:endParaRPr>
          </a:p>
        </p:txBody>
      </p:sp>
      <p:sp>
        <p:nvSpPr>
          <p:cNvPr id="319490" name="Rectangle 3"/>
          <p:cNvSpPr>
            <a:spLocks noGrp="1" noChangeArrowheads="1"/>
          </p:cNvSpPr>
          <p:nvPr>
            <p:ph type="body" sz="half" idx="2"/>
          </p:nvPr>
        </p:nvSpPr>
        <p:spPr>
          <a:xfrm>
            <a:off x="748921" y="1692275"/>
            <a:ext cx="5181600" cy="4010025"/>
          </a:xfrm>
          <a:noFill/>
        </p:spPr>
        <p:txBody>
          <a:bodyPr/>
          <a:lstStyle/>
          <a:p>
            <a:pPr eaLnBrk="1" hangingPunct="1">
              <a:lnSpc>
                <a:spcPct val="100000"/>
              </a:lnSpc>
            </a:pPr>
            <a:r>
              <a:rPr lang="zh-CN" altLang="en-US" sz="2800" dirty="0">
                <a:latin typeface="微软雅黑" panose="020B0503020204020204" pitchFamily="34" charset="-122"/>
                <a:ea typeface="微软雅黑" panose="020B0503020204020204" pitchFamily="34" charset="-122"/>
                <a:cs typeface="楷体_GB2312"/>
              </a:rPr>
              <a:t>网络应用程序体系结构</a:t>
            </a:r>
            <a:endParaRPr lang="zh-CN" altLang="en-US" sz="2800" dirty="0">
              <a:latin typeface="微软雅黑" panose="020B0503020204020204" pitchFamily="34" charset="-122"/>
              <a:ea typeface="微软雅黑" panose="020B0503020204020204" pitchFamily="34" charset="-122"/>
              <a:cs typeface="楷体_GB2312"/>
            </a:endParaRPr>
          </a:p>
          <a:p>
            <a:pPr eaLnBrk="1" hangingPunct="1">
              <a:lnSpc>
                <a:spcPct val="100000"/>
              </a:lnSpc>
            </a:pPr>
            <a:r>
              <a:rPr lang="en-US" altLang="zh-CN" sz="2800" dirty="0">
                <a:latin typeface="微软雅黑" panose="020B0503020204020204" pitchFamily="34" charset="-122"/>
                <a:ea typeface="微软雅黑" panose="020B0503020204020204" pitchFamily="34" charset="-122"/>
                <a:cs typeface="楷体_GB2312"/>
              </a:rPr>
              <a:t>Web</a:t>
            </a:r>
            <a:r>
              <a:rPr lang="zh-CN" altLang="en-US" sz="2800" dirty="0">
                <a:latin typeface="微软雅黑" panose="020B0503020204020204" pitchFamily="34" charset="-122"/>
                <a:ea typeface="微软雅黑" panose="020B0503020204020204" pitchFamily="34" charset="-122"/>
                <a:cs typeface="楷体_GB2312"/>
              </a:rPr>
              <a:t>应用和</a:t>
            </a:r>
            <a:r>
              <a:rPr lang="en-US" altLang="zh-CN" sz="2800" dirty="0">
                <a:latin typeface="微软雅黑" panose="020B0503020204020204" pitchFamily="34" charset="-122"/>
                <a:ea typeface="微软雅黑" panose="020B0503020204020204" pitchFamily="34" charset="-122"/>
                <a:cs typeface="楷体_GB2312"/>
              </a:rPr>
              <a:t>HTTP</a:t>
            </a:r>
            <a:r>
              <a:rPr lang="zh-CN" altLang="en-US" sz="2800" dirty="0">
                <a:latin typeface="微软雅黑" panose="020B0503020204020204" pitchFamily="34" charset="-122"/>
                <a:ea typeface="微软雅黑" panose="020B0503020204020204" pitchFamily="34" charset="-122"/>
                <a:cs typeface="楷体_GB2312"/>
              </a:rPr>
              <a:t>协议</a:t>
            </a:r>
            <a:endParaRPr lang="zh-CN" altLang="en-US" sz="2800" dirty="0">
              <a:latin typeface="微软雅黑" panose="020B0503020204020204" pitchFamily="34" charset="-122"/>
              <a:ea typeface="微软雅黑" panose="020B0503020204020204" pitchFamily="34" charset="-122"/>
              <a:cs typeface="楷体_GB2312"/>
            </a:endParaRP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基本术语（网页、</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等）</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HTTP</a:t>
            </a:r>
            <a:r>
              <a:rPr lang="zh-CN" altLang="en-US" sz="2400" dirty="0">
                <a:latin typeface="微软雅黑" panose="020B0503020204020204" pitchFamily="34" charset="-122"/>
                <a:ea typeface="微软雅黑" panose="020B0503020204020204" pitchFamily="34" charset="-122"/>
              </a:rPr>
              <a:t>的特性及其区别</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无状态、非持久和持久等</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请求和响应报文</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技术</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缓存</a:t>
            </a:r>
            <a:endParaRPr lang="zh-CN" altLang="en-US"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6006720" y="1692275"/>
            <a:ext cx="5738240"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marL="571500" indent="-228600" eaLnBrk="1" hangingPunct="1">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文件传输协议</a:t>
            </a:r>
            <a:r>
              <a:rPr lang="en-US" altLang="zh-CN" sz="2800" dirty="0">
                <a:latin typeface="微软雅黑" panose="020B0503020204020204" pitchFamily="34" charset="-122"/>
                <a:ea typeface="微软雅黑" panose="020B0503020204020204" pitchFamily="34" charset="-122"/>
              </a:rPr>
              <a:t>FTP </a:t>
            </a:r>
            <a:r>
              <a:rPr lang="zh-CN" altLang="en-US" sz="2800" dirty="0">
                <a:latin typeface="微软雅黑" panose="020B0503020204020204" pitchFamily="34" charset="-122"/>
                <a:ea typeface="微软雅黑" panose="020B0503020204020204" pitchFamily="34" charset="-122"/>
              </a:rPr>
              <a:t>：两种连接</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571500" indent="-228600" eaLnBrk="1" hangingPunct="1">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电子邮件：组成及其使用的协议</a:t>
            </a:r>
            <a:endParaRPr lang="zh-CN" altLang="en-US" sz="2800" dirty="0">
              <a:latin typeface="微软雅黑" panose="020B0503020204020204" pitchFamily="34" charset="-122"/>
              <a:ea typeface="微软雅黑" panose="020B0503020204020204" pitchFamily="34" charset="-122"/>
            </a:endParaRPr>
          </a:p>
          <a:p>
            <a:pPr marL="571500" indent="-228600" eaLnBrk="1" hangingPunct="1">
              <a:buFont typeface="Arial" panose="020B0604020202020204" pitchFamily="34" charset="0"/>
              <a:buChar char="•"/>
              <a:defRPr/>
            </a:pPr>
            <a:r>
              <a:rPr lang="en-US" altLang="zh-CN" sz="2800" dirty="0">
                <a:latin typeface="微软雅黑" panose="020B0503020204020204" pitchFamily="34" charset="-122"/>
                <a:ea typeface="微软雅黑" panose="020B0503020204020204" pitchFamily="34" charset="-122"/>
              </a:rPr>
              <a:t>DNS</a:t>
            </a:r>
            <a:r>
              <a:rPr lang="zh-CN" altLang="en-US" sz="2800" dirty="0">
                <a:latin typeface="微软雅黑" panose="020B0503020204020204" pitchFamily="34" charset="-122"/>
                <a:ea typeface="微软雅黑" panose="020B0503020204020204" pitchFamily="34" charset="-122"/>
              </a:rPr>
              <a:t>的功能和实现</a:t>
            </a:r>
            <a:endParaRPr lang="zh-CN" altLang="en-US" sz="2800" dirty="0">
              <a:latin typeface="微软雅黑" panose="020B0503020204020204" pitchFamily="34" charset="-122"/>
              <a:ea typeface="微软雅黑" panose="020B0503020204020204" pitchFamily="34" charset="-122"/>
            </a:endParaRPr>
          </a:p>
          <a:p>
            <a:pPr marL="571500" indent="-228600" eaLnBrk="1" hangingPunct="1">
              <a:buFont typeface="Arial" panose="020B0604020202020204" pitchFamily="34" charset="0"/>
              <a:buChar char="•"/>
              <a:defRPr/>
            </a:pPr>
            <a:r>
              <a:rPr lang="en-US" altLang="zh-CN" sz="2800" dirty="0">
                <a:latin typeface="微软雅黑" panose="020B0503020204020204" pitchFamily="34" charset="-122"/>
                <a:ea typeface="微软雅黑" panose="020B0503020204020204" pitchFamily="34" charset="-122"/>
              </a:rPr>
              <a:t>P2P</a:t>
            </a:r>
            <a:r>
              <a:rPr lang="zh-CN" altLang="en-US" sz="2800" dirty="0">
                <a:latin typeface="微软雅黑" panose="020B0503020204020204" pitchFamily="34" charset="-122"/>
                <a:ea typeface="微软雅黑" panose="020B0503020204020204" pitchFamily="34" charset="-122"/>
              </a:rPr>
              <a:t>文件共享原理和实现技术*</a:t>
            </a:r>
            <a:endParaRPr lang="en-US" altLang="zh-CN" sz="2800" dirty="0">
              <a:latin typeface="微软雅黑" panose="020B0503020204020204" pitchFamily="34" charset="-122"/>
              <a:ea typeface="微软雅黑" panose="020B0503020204020204" pitchFamily="34" charset="-122"/>
            </a:endParaRPr>
          </a:p>
          <a:p>
            <a:pPr marL="571500" indent="-228600" eaLnBrk="1" hangingPunct="1">
              <a:buFont typeface="Arial" panose="020B0604020202020204" pitchFamily="34" charset="0"/>
              <a:buChar char="•"/>
              <a:defRPr/>
            </a:pPr>
            <a:r>
              <a:rPr lang="en-US" altLang="zh-CN" sz="2800" dirty="0">
                <a:latin typeface="微软雅黑" panose="020B0503020204020204" pitchFamily="34" charset="-122"/>
                <a:ea typeface="微软雅黑" panose="020B0503020204020204" pitchFamily="34" charset="-122"/>
              </a:rPr>
              <a:t>CDN</a:t>
            </a:r>
            <a:endParaRPr lang="en-US" altLang="zh-CN" sz="2800" dirty="0">
              <a:latin typeface="微软雅黑" panose="020B0503020204020204" pitchFamily="34" charset="-122"/>
              <a:ea typeface="微软雅黑" panose="020B0503020204020204" pitchFamily="34" charset="-122"/>
            </a:endParaRPr>
          </a:p>
          <a:p>
            <a:pPr marL="571500" indent="-228600" eaLnBrk="1" hangingPunct="1">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构造简单的</a:t>
            </a:r>
            <a:r>
              <a:rPr lang="en-US" altLang="zh-CN" sz="2800" dirty="0">
                <a:latin typeface="微软雅黑" panose="020B0503020204020204" pitchFamily="34" charset="-122"/>
                <a:ea typeface="微软雅黑" panose="020B0503020204020204" pitchFamily="34" charset="-122"/>
              </a:rPr>
              <a:t>web</a:t>
            </a:r>
            <a:r>
              <a:rPr lang="zh-CN" altLang="en-US" sz="2800" dirty="0">
                <a:latin typeface="微软雅黑" panose="020B0503020204020204" pitchFamily="34" charset="-122"/>
                <a:ea typeface="微软雅黑" panose="020B0503020204020204" pitchFamily="34" charset="-122"/>
              </a:rPr>
              <a:t>服务器*</a:t>
            </a:r>
            <a:endParaRPr lang="zh-CN" altLang="en-US" sz="2800" dirty="0">
              <a:latin typeface="微软雅黑" panose="020B0503020204020204" pitchFamily="34" charset="-122"/>
              <a:ea typeface="微软雅黑" panose="020B0503020204020204" pitchFamily="34" charset="-122"/>
            </a:endParaRPr>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复习</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1"/>
          <p:cNvSpPr/>
          <p:nvPr/>
        </p:nvSpPr>
        <p:spPr bwMode="auto">
          <a:xfrm>
            <a:off x="4208767" y="1331478"/>
            <a:ext cx="4097775" cy="3617545"/>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cs typeface="+mn-ea"/>
              <a:sym typeface="+mn-lt"/>
            </a:endParaRPr>
          </a:p>
        </p:txBody>
      </p:sp>
      <p:sp>
        <p:nvSpPr>
          <p:cNvPr id="44034" name="Rectangle 2"/>
          <p:cNvSpPr>
            <a:spLocks noChangeArrowheads="1"/>
          </p:cNvSpPr>
          <p:nvPr/>
        </p:nvSpPr>
        <p:spPr bwMode="auto">
          <a:xfrm>
            <a:off x="1981200" y="5461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4035" name="Rectangle 3"/>
          <p:cNvSpPr>
            <a:spLocks noChangeArrowheads="1"/>
          </p:cNvSpPr>
          <p:nvPr/>
        </p:nvSpPr>
        <p:spPr bwMode="auto">
          <a:xfrm>
            <a:off x="1407646" y="1865313"/>
            <a:ext cx="46370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400" dirty="0">
              <a:latin typeface="+mn-lt"/>
              <a:ea typeface="+mn-ea"/>
              <a:cs typeface="+mn-ea"/>
              <a:sym typeface="+mn-lt"/>
            </a:endParaRPr>
          </a:p>
        </p:txBody>
      </p:sp>
      <p:sp>
        <p:nvSpPr>
          <p:cNvPr id="44036" name="Rectangle 4"/>
          <p:cNvSpPr>
            <a:spLocks noChangeArrowheads="1"/>
          </p:cNvSpPr>
          <p:nvPr/>
        </p:nvSpPr>
        <p:spPr bwMode="auto">
          <a:xfrm>
            <a:off x="1407646" y="4322763"/>
            <a:ext cx="49276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400" dirty="0">
              <a:latin typeface="+mn-lt"/>
              <a:ea typeface="+mn-ea"/>
              <a:cs typeface="+mn-ea"/>
              <a:sym typeface="+mn-lt"/>
            </a:endParaRPr>
          </a:p>
        </p:txBody>
      </p:sp>
      <p:sp>
        <p:nvSpPr>
          <p:cNvPr id="44037" name="Rectangle 5"/>
          <p:cNvSpPr>
            <a:spLocks noChangeArrowheads="1"/>
          </p:cNvSpPr>
          <p:nvPr/>
        </p:nvSpPr>
        <p:spPr bwMode="auto">
          <a:xfrm>
            <a:off x="6463833" y="1798638"/>
            <a:ext cx="4714875"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endParaRPr lang="zh-CN" altLang="en-US" sz="2400" dirty="0">
              <a:latin typeface="+mn-lt"/>
              <a:ea typeface="+mn-ea"/>
              <a:cs typeface="+mn-ea"/>
              <a:sym typeface="+mn-lt"/>
            </a:endParaRPr>
          </a:p>
        </p:txBody>
      </p:sp>
      <p:sp>
        <p:nvSpPr>
          <p:cNvPr id="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8" name="矩形 7"/>
          <p:cNvSpPr/>
          <p:nvPr/>
        </p:nvSpPr>
        <p:spPr>
          <a:xfrm>
            <a:off x="3502610" y="638266"/>
            <a:ext cx="5262979" cy="646331"/>
          </a:xfrm>
          <a:prstGeom prst="rect">
            <a:avLst/>
          </a:prstGeom>
        </p:spPr>
        <p:txBody>
          <a:bodyPr wrap="none">
            <a:spAutoFit/>
          </a:bodyPr>
          <a:lstStyle/>
          <a:p>
            <a:pPr algn="ctr"/>
            <a:r>
              <a:rPr lang="zh-CN" altLang="en-US" sz="3600" b="1" dirty="0">
                <a:solidFill>
                  <a:schemeClr val="accent1"/>
                </a:solidFill>
                <a:cs typeface="+mn-ea"/>
                <a:sym typeface="+mn-lt"/>
              </a:rPr>
              <a:t>应用需要什么样的服务？</a:t>
            </a:r>
            <a:endParaRPr lang="zh-CN" altLang="en-US" sz="3600" b="1" dirty="0">
              <a:solidFill>
                <a:schemeClr val="accent1"/>
              </a:solidFill>
              <a:cs typeface="+mn-ea"/>
              <a:sym typeface="+mn-lt"/>
            </a:endParaRPr>
          </a:p>
        </p:txBody>
      </p:sp>
      <p:sp>
        <p:nvSpPr>
          <p:cNvPr id="9" name="AutoShape 3"/>
          <p:cNvSpPr/>
          <p:nvPr/>
        </p:nvSpPr>
        <p:spPr bwMode="auto">
          <a:xfrm rot="224277">
            <a:off x="4452304" y="1516876"/>
            <a:ext cx="3765882" cy="3323144"/>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grpSp>
        <p:nvGrpSpPr>
          <p:cNvPr id="10" name="Group 4"/>
          <p:cNvGrpSpPr/>
          <p:nvPr/>
        </p:nvGrpSpPr>
        <p:grpSpPr bwMode="auto">
          <a:xfrm>
            <a:off x="4523375" y="2750685"/>
            <a:ext cx="3792372" cy="2088623"/>
            <a:chOff x="-1" y="-1"/>
            <a:chExt cx="5682117" cy="3128816"/>
          </a:xfrm>
        </p:grpSpPr>
        <p:sp>
          <p:nvSpPr>
            <p:cNvPr id="11" name="AutoShape 5"/>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sp>
          <p:nvSpPr>
            <p:cNvPr id="12" name="AutoShape 6"/>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sp>
          <p:nvSpPr>
            <p:cNvPr id="13" name="AutoShape 7"/>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grpSp>
      <p:sp>
        <p:nvSpPr>
          <p:cNvPr id="14" name="AutoShape 13"/>
          <p:cNvSpPr/>
          <p:nvPr/>
        </p:nvSpPr>
        <p:spPr bwMode="auto">
          <a:xfrm>
            <a:off x="4685354" y="3296782"/>
            <a:ext cx="3360049" cy="6326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5" name="AutoShape 14"/>
          <p:cNvSpPr/>
          <p:nvPr/>
        </p:nvSpPr>
        <p:spPr bwMode="auto">
          <a:xfrm>
            <a:off x="4830105" y="3361696"/>
            <a:ext cx="2877925" cy="51394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6" name="AutoShape 15"/>
          <p:cNvSpPr/>
          <p:nvPr/>
        </p:nvSpPr>
        <p:spPr bwMode="auto">
          <a:xfrm>
            <a:off x="5014140" y="3421319"/>
            <a:ext cx="2318443" cy="40055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7" name="AutoShape 16"/>
          <p:cNvSpPr/>
          <p:nvPr/>
        </p:nvSpPr>
        <p:spPr bwMode="auto">
          <a:xfrm>
            <a:off x="5220924" y="3462829"/>
            <a:ext cx="1682673" cy="323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8" name="AutoShape 17"/>
          <p:cNvSpPr/>
          <p:nvPr/>
        </p:nvSpPr>
        <p:spPr bwMode="auto">
          <a:xfrm>
            <a:off x="5337413" y="3059224"/>
            <a:ext cx="1257766" cy="693029"/>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9" name="Line 20"/>
          <p:cNvSpPr>
            <a:spLocks noChangeShapeType="1"/>
          </p:cNvSpPr>
          <p:nvPr/>
        </p:nvSpPr>
        <p:spPr bwMode="auto">
          <a:xfrm flipH="1">
            <a:off x="3770699" y="3240705"/>
            <a:ext cx="740618" cy="6214"/>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755">
              <a:defRPr/>
            </a:pPr>
            <a:endParaRPr lang="es-ES" sz="1400" dirty="0">
              <a:solidFill>
                <a:srgbClr val="575757"/>
              </a:solidFill>
              <a:cs typeface="+mn-ea"/>
              <a:sym typeface="+mn-lt"/>
            </a:endParaRPr>
          </a:p>
        </p:txBody>
      </p:sp>
      <p:sp>
        <p:nvSpPr>
          <p:cNvPr id="21" name="Line 22"/>
          <p:cNvSpPr>
            <a:spLocks noChangeShapeType="1"/>
          </p:cNvSpPr>
          <p:nvPr/>
        </p:nvSpPr>
        <p:spPr bwMode="auto">
          <a:xfrm flipV="1">
            <a:off x="7947718" y="3156014"/>
            <a:ext cx="1236077"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755">
              <a:defRPr/>
            </a:pPr>
            <a:endParaRPr lang="es-ES" sz="1400" dirty="0">
              <a:solidFill>
                <a:srgbClr val="575757"/>
              </a:solidFill>
              <a:cs typeface="+mn-ea"/>
              <a:sym typeface="+mn-lt"/>
            </a:endParaRPr>
          </a:p>
        </p:txBody>
      </p:sp>
      <p:sp>
        <p:nvSpPr>
          <p:cNvPr id="22" name="Line 23"/>
          <p:cNvSpPr>
            <a:spLocks noChangeShapeType="1"/>
          </p:cNvSpPr>
          <p:nvPr/>
        </p:nvSpPr>
        <p:spPr bwMode="auto">
          <a:xfrm flipH="1">
            <a:off x="4908426" y="3172092"/>
            <a:ext cx="813496" cy="2003588"/>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755">
              <a:defRPr/>
            </a:pPr>
            <a:endParaRPr lang="es-ES" sz="1400" dirty="0">
              <a:solidFill>
                <a:srgbClr val="575757"/>
              </a:solidFill>
              <a:cs typeface="+mn-ea"/>
              <a:sym typeface="+mn-lt"/>
            </a:endParaRPr>
          </a:p>
        </p:txBody>
      </p:sp>
      <p:sp>
        <p:nvSpPr>
          <p:cNvPr id="23" name="Line 24"/>
          <p:cNvSpPr>
            <a:spLocks noChangeShapeType="1"/>
          </p:cNvSpPr>
          <p:nvPr/>
        </p:nvSpPr>
        <p:spPr bwMode="auto">
          <a:xfrm>
            <a:off x="6524441" y="3705108"/>
            <a:ext cx="1423277" cy="1021142"/>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198755">
              <a:defRPr/>
            </a:pPr>
            <a:endParaRPr lang="es-ES" sz="1400" dirty="0">
              <a:solidFill>
                <a:srgbClr val="575757"/>
              </a:solidFill>
              <a:cs typeface="+mn-ea"/>
              <a:sym typeface="+mn-lt"/>
            </a:endParaRPr>
          </a:p>
        </p:txBody>
      </p:sp>
      <p:sp>
        <p:nvSpPr>
          <p:cNvPr id="24" name="AutoShape 25"/>
          <p:cNvSpPr/>
          <p:nvPr/>
        </p:nvSpPr>
        <p:spPr bwMode="auto">
          <a:xfrm>
            <a:off x="9183795" y="3478091"/>
            <a:ext cx="2708637" cy="270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40"/>
              </a:spcBef>
            </a:pPr>
            <a:r>
              <a:rPr lang="zh-CN" altLang="en-US" sz="1600" b="0" dirty="0">
                <a:solidFill>
                  <a:srgbClr val="575757"/>
                </a:solidFill>
                <a:latin typeface="+mn-lt"/>
                <a:ea typeface="+mn-ea"/>
                <a:cs typeface="+mn-ea"/>
                <a:sym typeface="+mn-lt"/>
              </a:rPr>
              <a:t>加密，数据完整性等</a:t>
            </a:r>
            <a:endParaRPr lang="zh-CN" altLang="en-US" sz="1600" b="0" dirty="0">
              <a:solidFill>
                <a:srgbClr val="575757"/>
              </a:solidFill>
              <a:latin typeface="+mn-lt"/>
              <a:ea typeface="+mn-ea"/>
              <a:cs typeface="+mn-ea"/>
              <a:sym typeface="+mn-lt"/>
            </a:endParaRPr>
          </a:p>
        </p:txBody>
      </p:sp>
      <p:sp>
        <p:nvSpPr>
          <p:cNvPr id="25" name="AutoShape 26"/>
          <p:cNvSpPr/>
          <p:nvPr/>
        </p:nvSpPr>
        <p:spPr bwMode="auto">
          <a:xfrm>
            <a:off x="9125021" y="2614865"/>
            <a:ext cx="3275924"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43" tIns="16543" rIns="16543" bIns="16543"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安全</a:t>
            </a:r>
            <a:endParaRPr lang="zh-CN" altLang="en-US" sz="2800" b="0" dirty="0">
              <a:solidFill>
                <a:srgbClr val="575757"/>
              </a:solidFill>
              <a:latin typeface="+mn-lt"/>
              <a:ea typeface="+mn-ea"/>
              <a:cs typeface="+mn-ea"/>
              <a:sym typeface="+mn-lt"/>
            </a:endParaRPr>
          </a:p>
        </p:txBody>
      </p:sp>
      <p:sp>
        <p:nvSpPr>
          <p:cNvPr id="26" name="AutoShape 27"/>
          <p:cNvSpPr/>
          <p:nvPr/>
        </p:nvSpPr>
        <p:spPr bwMode="auto">
          <a:xfrm>
            <a:off x="8045403" y="5444672"/>
            <a:ext cx="2707391" cy="12716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40"/>
              </a:spcBef>
            </a:pPr>
            <a:r>
              <a:rPr lang="zh-CN" altLang="en-US" sz="1600" b="0" dirty="0">
                <a:solidFill>
                  <a:srgbClr val="575757"/>
                </a:solidFill>
                <a:latin typeface="+mn-lt"/>
                <a:ea typeface="+mn-ea"/>
                <a:cs typeface="+mn-ea"/>
                <a:sym typeface="+mn-lt"/>
              </a:rPr>
              <a:t>一些应用（如：多媒体）必须要达到所需带宽</a:t>
            </a:r>
            <a:endParaRPr lang="zh-CN" altLang="en-US" sz="1600" b="0" dirty="0">
              <a:solidFill>
                <a:srgbClr val="575757"/>
              </a:solidFill>
              <a:latin typeface="+mn-lt"/>
              <a:ea typeface="+mn-ea"/>
              <a:cs typeface="+mn-ea"/>
              <a:sym typeface="+mn-lt"/>
            </a:endParaRPr>
          </a:p>
          <a:p>
            <a:pPr eaLnBrk="1">
              <a:lnSpc>
                <a:spcPct val="120000"/>
              </a:lnSpc>
              <a:spcBef>
                <a:spcPts val="740"/>
              </a:spcBef>
            </a:pPr>
            <a:r>
              <a:rPr lang="zh-CN" altLang="en-US" sz="1600" b="0" dirty="0">
                <a:solidFill>
                  <a:srgbClr val="575757"/>
                </a:solidFill>
                <a:latin typeface="+mn-lt"/>
                <a:ea typeface="+mn-ea"/>
                <a:cs typeface="+mn-ea"/>
                <a:sym typeface="+mn-lt"/>
              </a:rPr>
              <a:t>另一些应用（弹性应用）根据需要充分利用可供使用的带宽</a:t>
            </a:r>
            <a:endParaRPr lang="zh-CN" altLang="en-US" sz="1600" b="0" dirty="0">
              <a:solidFill>
                <a:srgbClr val="575757"/>
              </a:solidFill>
              <a:latin typeface="+mn-lt"/>
              <a:ea typeface="+mn-ea"/>
              <a:cs typeface="+mn-ea"/>
              <a:sym typeface="+mn-lt"/>
            </a:endParaRPr>
          </a:p>
        </p:txBody>
      </p:sp>
      <p:sp>
        <p:nvSpPr>
          <p:cNvPr id="27" name="AutoShape 28"/>
          <p:cNvSpPr/>
          <p:nvPr/>
        </p:nvSpPr>
        <p:spPr bwMode="auto">
          <a:xfrm>
            <a:off x="8045403" y="4791810"/>
            <a:ext cx="2170355"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16543" tIns="16543" rIns="16543" bIns="16543"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带宽和吞吐量</a:t>
            </a:r>
            <a:endParaRPr lang="zh-CN" altLang="en-US" sz="2800" b="0" dirty="0">
              <a:solidFill>
                <a:srgbClr val="575757"/>
              </a:solidFill>
              <a:latin typeface="+mn-lt"/>
              <a:ea typeface="+mn-ea"/>
              <a:cs typeface="+mn-ea"/>
              <a:sym typeface="+mn-lt"/>
            </a:endParaRPr>
          </a:p>
        </p:txBody>
      </p:sp>
      <p:sp>
        <p:nvSpPr>
          <p:cNvPr id="28" name="AutoShape 29"/>
          <p:cNvSpPr/>
          <p:nvPr/>
        </p:nvSpPr>
        <p:spPr bwMode="auto">
          <a:xfrm>
            <a:off x="4153670" y="5791616"/>
            <a:ext cx="2543080" cy="5654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40"/>
              </a:spcBef>
            </a:pPr>
            <a:r>
              <a:rPr lang="zh-CN" altLang="en-US" sz="1600" b="0" dirty="0">
                <a:solidFill>
                  <a:srgbClr val="575757"/>
                </a:solidFill>
                <a:latin typeface="+mn-lt"/>
                <a:ea typeface="+mn-ea"/>
                <a:cs typeface="+mn-ea"/>
                <a:sym typeface="+mn-lt"/>
              </a:rPr>
              <a:t>一些应用（如：因特网电话、多方游戏）要求低时延</a:t>
            </a:r>
            <a:endParaRPr lang="zh-CN" altLang="en-US" sz="1600" b="0" dirty="0">
              <a:solidFill>
                <a:srgbClr val="575757"/>
              </a:solidFill>
              <a:latin typeface="+mn-lt"/>
              <a:ea typeface="+mn-ea"/>
              <a:cs typeface="+mn-ea"/>
              <a:sym typeface="+mn-lt"/>
            </a:endParaRPr>
          </a:p>
        </p:txBody>
      </p:sp>
      <p:sp>
        <p:nvSpPr>
          <p:cNvPr id="29" name="AutoShape 30"/>
          <p:cNvSpPr/>
          <p:nvPr/>
        </p:nvSpPr>
        <p:spPr bwMode="auto">
          <a:xfrm>
            <a:off x="4181932" y="5269990"/>
            <a:ext cx="2306787" cy="3051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16543" tIns="16543" rIns="16543" bIns="16543"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定时</a:t>
            </a:r>
            <a:endParaRPr lang="zh-CN" altLang="en-US" sz="2800" b="0" dirty="0">
              <a:solidFill>
                <a:srgbClr val="575757"/>
              </a:solidFill>
              <a:latin typeface="+mn-lt"/>
              <a:ea typeface="+mn-ea"/>
              <a:cs typeface="+mn-ea"/>
              <a:sym typeface="+mn-lt"/>
            </a:endParaRPr>
          </a:p>
        </p:txBody>
      </p:sp>
      <p:sp>
        <p:nvSpPr>
          <p:cNvPr id="32" name="AutoShape 33"/>
          <p:cNvSpPr/>
          <p:nvPr/>
        </p:nvSpPr>
        <p:spPr bwMode="auto">
          <a:xfrm>
            <a:off x="1210482" y="3478091"/>
            <a:ext cx="2729608" cy="15670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740"/>
              </a:spcBef>
            </a:pPr>
            <a:r>
              <a:rPr lang="zh-CN" altLang="en-US" sz="1600" b="0" dirty="0">
                <a:solidFill>
                  <a:srgbClr val="575757"/>
                </a:solidFill>
                <a:latin typeface="+mn-lt"/>
                <a:ea typeface="+mn-ea"/>
                <a:cs typeface="+mn-ea"/>
                <a:sym typeface="+mn-lt"/>
              </a:rPr>
              <a:t>一些应用 （如：实时音频）能容忍一定程度的数据丢失</a:t>
            </a:r>
            <a:endParaRPr lang="zh-CN" altLang="en-US" sz="1600" b="0" dirty="0">
              <a:solidFill>
                <a:srgbClr val="575757"/>
              </a:solidFill>
              <a:latin typeface="+mn-lt"/>
              <a:ea typeface="+mn-ea"/>
              <a:cs typeface="+mn-ea"/>
              <a:sym typeface="+mn-lt"/>
            </a:endParaRPr>
          </a:p>
          <a:p>
            <a:pPr algn="r" eaLnBrk="1">
              <a:lnSpc>
                <a:spcPct val="120000"/>
              </a:lnSpc>
              <a:spcBef>
                <a:spcPts val="740"/>
              </a:spcBef>
            </a:pPr>
            <a:r>
              <a:rPr lang="zh-CN" altLang="en-US" sz="1600" b="0" dirty="0">
                <a:solidFill>
                  <a:srgbClr val="575757"/>
                </a:solidFill>
                <a:latin typeface="+mn-lt"/>
                <a:ea typeface="+mn-ea"/>
                <a:cs typeface="+mn-ea"/>
                <a:sym typeface="+mn-lt"/>
              </a:rPr>
              <a:t>另一些应用（如：文件传输，</a:t>
            </a:r>
            <a:r>
              <a:rPr lang="en-US" altLang="zh-CN" sz="1600" b="0" dirty="0">
                <a:solidFill>
                  <a:srgbClr val="575757"/>
                </a:solidFill>
                <a:latin typeface="+mn-lt"/>
                <a:ea typeface="+mn-ea"/>
                <a:cs typeface="+mn-ea"/>
                <a:sym typeface="+mn-lt"/>
              </a:rPr>
              <a:t>telnet</a:t>
            </a:r>
            <a:r>
              <a:rPr lang="zh-CN" altLang="en-US" sz="1600" b="0" dirty="0">
                <a:solidFill>
                  <a:srgbClr val="575757"/>
                </a:solidFill>
                <a:latin typeface="+mn-lt"/>
                <a:ea typeface="+mn-ea"/>
                <a:cs typeface="+mn-ea"/>
                <a:sym typeface="+mn-lt"/>
              </a:rPr>
              <a:t>）需要</a:t>
            </a:r>
            <a:r>
              <a:rPr lang="en-US" altLang="zh-CN" sz="1600" b="0" dirty="0">
                <a:solidFill>
                  <a:srgbClr val="575757"/>
                </a:solidFill>
                <a:latin typeface="+mn-lt"/>
                <a:ea typeface="+mn-ea"/>
                <a:cs typeface="+mn-ea"/>
                <a:sym typeface="+mn-lt"/>
              </a:rPr>
              <a:t>100</a:t>
            </a:r>
            <a:r>
              <a:rPr lang="zh-CN" altLang="en-US" sz="1600" b="0" dirty="0">
                <a:solidFill>
                  <a:srgbClr val="575757"/>
                </a:solidFill>
                <a:latin typeface="+mn-lt"/>
                <a:ea typeface="+mn-ea"/>
                <a:cs typeface="+mn-ea"/>
                <a:sym typeface="+mn-lt"/>
              </a:rPr>
              <a:t>％可靠的数据传输</a:t>
            </a:r>
            <a:endParaRPr lang="zh-CN" altLang="en-US" sz="1600" b="0" dirty="0">
              <a:solidFill>
                <a:srgbClr val="575757"/>
              </a:solidFill>
              <a:latin typeface="+mn-lt"/>
              <a:ea typeface="+mn-ea"/>
              <a:cs typeface="+mn-ea"/>
              <a:sym typeface="+mn-lt"/>
            </a:endParaRPr>
          </a:p>
        </p:txBody>
      </p:sp>
      <p:sp>
        <p:nvSpPr>
          <p:cNvPr id="33" name="AutoShape 34"/>
          <p:cNvSpPr/>
          <p:nvPr/>
        </p:nvSpPr>
        <p:spPr bwMode="auto">
          <a:xfrm>
            <a:off x="611560" y="2699064"/>
            <a:ext cx="3159140"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16543" tIns="16543" rIns="16543" bIns="16543"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2800" b="0" dirty="0">
                <a:solidFill>
                  <a:srgbClr val="575757"/>
                </a:solidFill>
                <a:latin typeface="+mn-lt"/>
                <a:ea typeface="+mn-ea"/>
                <a:cs typeface="+mn-ea"/>
                <a:sym typeface="+mn-lt"/>
              </a:rPr>
              <a:t>数据丢失率</a:t>
            </a:r>
            <a:endParaRPr lang="zh-CN" altLang="en-US" sz="2800" b="0" dirty="0">
              <a:solidFill>
                <a:srgbClr val="575757"/>
              </a:solidFill>
              <a:latin typeface="+mn-lt"/>
              <a:ea typeface="+mn-ea"/>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out)">
                                      <p:cBhvr>
                                        <p:cTn id="18" dur="500"/>
                                        <p:tgtEl>
                                          <p:spTgt spid="9"/>
                                        </p:tgtEl>
                                      </p:cBhvr>
                                    </p:animEffect>
                                  </p:childTnLst>
                                </p:cTn>
                              </p:par>
                            </p:childTnLst>
                          </p:cTn>
                        </p:par>
                        <p:par>
                          <p:cTn id="19" fill="hold">
                            <p:stCondLst>
                              <p:cond delay="500"/>
                            </p:stCondLst>
                            <p:childTnLst>
                              <p:par>
                                <p:cTn id="20" presetID="23" presetClass="entr" presetSubtype="16" fill="hold" nodeType="afterEffect">
                                  <p:stCondLst>
                                    <p:cond delay="1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9" presetClass="entr" presetSubtype="0" fill="hold" nodeType="after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1700"/>
                            </p:stCondLst>
                            <p:childTnLst>
                              <p:par>
                                <p:cTn id="29" presetID="9" presetClass="entr" presetSubtype="0" fill="hold" nodeType="afterEffect">
                                  <p:stCondLst>
                                    <p:cond delay="10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p:stCondLst>
                              <p:cond delay="2300"/>
                            </p:stCondLst>
                            <p:childTnLst>
                              <p:par>
                                <p:cTn id="33" presetID="9" presetClass="entr" presetSubtype="0" fill="hold" nodeType="after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p:stCondLst>
                              <p:cond delay="2900"/>
                            </p:stCondLst>
                            <p:childTnLst>
                              <p:par>
                                <p:cTn id="37" presetID="9" presetClass="entr" presetSubtype="0" fill="hold" nodeType="afterEffect">
                                  <p:stCondLst>
                                    <p:cond delay="10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p:stCondLst>
                              <p:cond delay="3500"/>
                            </p:stCondLst>
                            <p:childTnLst>
                              <p:par>
                                <p:cTn id="41" presetID="9" presetClass="entr" presetSubtype="0" fill="hold" nodeType="afterEffect">
                                  <p:stCondLst>
                                    <p:cond delay="10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par>
                          <p:cTn id="44" fill="hold">
                            <p:stCondLst>
                              <p:cond delay="4100"/>
                            </p:stCondLst>
                            <p:childTnLst>
                              <p:par>
                                <p:cTn id="45" presetID="22" presetClass="entr" presetSubtype="8" fill="hold" nodeType="afterEffect">
                                  <p:stCondLst>
                                    <p:cond delay="1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4700"/>
                            </p:stCondLst>
                            <p:childTnLst>
                              <p:par>
                                <p:cTn id="49" presetID="22" presetClass="entr" presetSubtype="8" fill="hold" nodeType="afterEffect">
                                  <p:stCondLst>
                                    <p:cond delay="10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5300"/>
                            </p:stCondLst>
                            <p:childTnLst>
                              <p:par>
                                <p:cTn id="53" presetID="22" presetClass="entr" presetSubtype="8" fill="hold" nodeType="afterEffect">
                                  <p:stCondLst>
                                    <p:cond delay="1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par>
                          <p:cTn id="56" fill="hold">
                            <p:stCondLst>
                              <p:cond delay="5900"/>
                            </p:stCondLst>
                            <p:childTnLst>
                              <p:par>
                                <p:cTn id="57" presetID="22" presetClass="entr" presetSubtype="8" fill="hold" nodeType="afterEffect">
                                  <p:stCondLst>
                                    <p:cond delay="10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6500"/>
                            </p:stCondLst>
                            <p:childTnLst>
                              <p:par>
                                <p:cTn id="61" presetID="2" presetClass="entr" presetSubtype="4" fill="hold" grpId="0" nodeType="afterEffect">
                                  <p:stCondLst>
                                    <p:cond delay="10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childTnLst>
                          </p:cTn>
                        </p:par>
                        <p:par>
                          <p:cTn id="65" fill="hold">
                            <p:stCondLst>
                              <p:cond delay="7100"/>
                            </p:stCondLst>
                            <p:childTnLst>
                              <p:par>
                                <p:cTn id="66" presetID="2" presetClass="entr" presetSubtype="2" fill="hold" grpId="0" nodeType="afterEffect">
                                  <p:stCondLst>
                                    <p:cond delay="1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1+#ppt_w/2"/>
                                          </p:val>
                                        </p:tav>
                                        <p:tav tm="100000">
                                          <p:val>
                                            <p:strVal val="#ppt_x"/>
                                          </p:val>
                                        </p:tav>
                                      </p:tavLst>
                                    </p:anim>
                                    <p:anim calcmode="lin" valueType="num">
                                      <p:cBhvr additive="base">
                                        <p:cTn id="69" dur="500" fill="hold"/>
                                        <p:tgtEl>
                                          <p:spTgt spid="24"/>
                                        </p:tgtEl>
                                        <p:attrNameLst>
                                          <p:attrName>ppt_y</p:attrName>
                                        </p:attrNameLst>
                                      </p:cBhvr>
                                      <p:tavLst>
                                        <p:tav tm="0">
                                          <p:val>
                                            <p:strVal val="#ppt_y"/>
                                          </p:val>
                                        </p:tav>
                                        <p:tav tm="100000">
                                          <p:val>
                                            <p:strVal val="#ppt_y"/>
                                          </p:val>
                                        </p:tav>
                                      </p:tavLst>
                                    </p:anim>
                                  </p:childTnLst>
                                </p:cTn>
                              </p:par>
                            </p:childTnLst>
                          </p:cTn>
                        </p:par>
                        <p:par>
                          <p:cTn id="70" fill="hold">
                            <p:stCondLst>
                              <p:cond delay="7700"/>
                            </p:stCondLst>
                            <p:childTnLst>
                              <p:par>
                                <p:cTn id="71" presetID="2" presetClass="entr" presetSubtype="4" fill="hold" grpId="0" nodeType="afterEffect">
                                  <p:stCondLst>
                                    <p:cond delay="10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par>
                          <p:cTn id="75" fill="hold">
                            <p:stCondLst>
                              <p:cond delay="8300"/>
                            </p:stCondLst>
                            <p:childTnLst>
                              <p:par>
                                <p:cTn id="76" presetID="2" presetClass="entr" presetSubtype="2" fill="hold" grpId="0" nodeType="afterEffect">
                                  <p:stCondLst>
                                    <p:cond delay="10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childTnLst>
                          </p:cTn>
                        </p:par>
                        <p:par>
                          <p:cTn id="80" fill="hold">
                            <p:stCondLst>
                              <p:cond delay="8900"/>
                            </p:stCondLst>
                            <p:childTnLst>
                              <p:par>
                                <p:cTn id="81" presetID="2" presetClass="entr" presetSubtype="4" fill="hold" grpId="0" nodeType="afterEffect">
                                  <p:stCondLst>
                                    <p:cond delay="1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childTnLst>
                          </p:cTn>
                        </p:par>
                        <p:par>
                          <p:cTn id="85" fill="hold">
                            <p:stCondLst>
                              <p:cond delay="9500"/>
                            </p:stCondLst>
                            <p:childTnLst>
                              <p:par>
                                <p:cTn id="86" presetID="2" presetClass="entr" presetSubtype="2" fill="hold" grpId="0" nodeType="afterEffect">
                                  <p:stCondLst>
                                    <p:cond delay="10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1+#ppt_w/2"/>
                                          </p:val>
                                        </p:tav>
                                        <p:tav tm="100000">
                                          <p:val>
                                            <p:strVal val="#ppt_x"/>
                                          </p:val>
                                        </p:tav>
                                      </p:tavLst>
                                    </p:anim>
                                    <p:anim calcmode="lin" valueType="num">
                                      <p:cBhvr additive="base">
                                        <p:cTn id="89" dur="500" fill="hold"/>
                                        <p:tgtEl>
                                          <p:spTgt spid="28"/>
                                        </p:tgtEl>
                                        <p:attrNameLst>
                                          <p:attrName>ppt_y</p:attrName>
                                        </p:attrNameLst>
                                      </p:cBhvr>
                                      <p:tavLst>
                                        <p:tav tm="0">
                                          <p:val>
                                            <p:strVal val="#ppt_y"/>
                                          </p:val>
                                        </p:tav>
                                        <p:tav tm="100000">
                                          <p:val>
                                            <p:strVal val="#ppt_y"/>
                                          </p:val>
                                        </p:tav>
                                      </p:tavLst>
                                    </p:anim>
                                  </p:childTnLst>
                                </p:cTn>
                              </p:par>
                            </p:childTnLst>
                          </p:cTn>
                        </p:par>
                        <p:par>
                          <p:cTn id="90" fill="hold">
                            <p:stCondLst>
                              <p:cond delay="10100"/>
                            </p:stCondLst>
                            <p:childTnLst>
                              <p:par>
                                <p:cTn id="91" presetID="2" presetClass="entr" presetSubtype="4" fill="hold" grpId="0" nodeType="afterEffect">
                                  <p:stCondLst>
                                    <p:cond delay="10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childTnLst>
                          </p:cTn>
                        </p:par>
                        <p:par>
                          <p:cTn id="95" fill="hold">
                            <p:stCondLst>
                              <p:cond delay="10700"/>
                            </p:stCondLst>
                            <p:childTnLst>
                              <p:par>
                                <p:cTn id="96" presetID="2" presetClass="entr" presetSubtype="2" fill="hold" grpId="0" nodeType="afterEffect">
                                  <p:stCondLst>
                                    <p:cond delay="10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1+#ppt_w/2"/>
                                          </p:val>
                                        </p:tav>
                                        <p:tav tm="100000">
                                          <p:val>
                                            <p:strVal val="#ppt_x"/>
                                          </p:val>
                                        </p:tav>
                                      </p:tavLst>
                                    </p:anim>
                                    <p:anim calcmode="lin" valueType="num">
                                      <p:cBhvr additive="base">
                                        <p:cTn id="99" dur="500" fill="hold"/>
                                        <p:tgtEl>
                                          <p:spTgt spid="32"/>
                                        </p:tgtEl>
                                        <p:attrNameLst>
                                          <p:attrName>ppt_y</p:attrName>
                                        </p:attrNameLst>
                                      </p:cBhvr>
                                      <p:tavLst>
                                        <p:tav tm="0">
                                          <p:val>
                                            <p:strVal val="#ppt_y"/>
                                          </p:val>
                                        </p:tav>
                                        <p:tav tm="100000">
                                          <p:val>
                                            <p:strVal val="#ppt_y"/>
                                          </p:val>
                                        </p:tav>
                                      </p:tavLst>
                                    </p:anim>
                                  </p:childTnLst>
                                </p:cTn>
                              </p:par>
                            </p:childTnLst>
                          </p:cTn>
                        </p:par>
                        <p:par>
                          <p:cTn id="100" fill="hold">
                            <p:stCondLst>
                              <p:cond delay="11300"/>
                            </p:stCondLst>
                            <p:childTnLst>
                              <p:par>
                                <p:cTn id="101" presetID="4" presetClass="entr" presetSubtype="32" fill="hold" grpId="0" nodeType="afterEffect">
                                  <p:stCondLst>
                                    <p:cond delay="300"/>
                                  </p:stCondLst>
                                  <p:childTnLst>
                                    <p:set>
                                      <p:cBhvr>
                                        <p:cTn id="102" dur="1" fill="hold">
                                          <p:stCondLst>
                                            <p:cond delay="0"/>
                                          </p:stCondLst>
                                        </p:cTn>
                                        <p:tgtEl>
                                          <p:spTgt spid="34"/>
                                        </p:tgtEl>
                                        <p:attrNameLst>
                                          <p:attrName>style.visibility</p:attrName>
                                        </p:attrNameLst>
                                      </p:cBhvr>
                                      <p:to>
                                        <p:strVal val="visible"/>
                                      </p:to>
                                    </p:set>
                                    <p:animEffect transition="in" filter="box(out)">
                                      <p:cBhvr>
                                        <p:cTn id="10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p:bldP spid="8" grpId="0"/>
      <p:bldP spid="9" grpId="0" animBg="1"/>
      <p:bldP spid="24" grpId="0" autoUpdateAnimBg="0"/>
      <p:bldP spid="25" grpId="0" autoUpdateAnimBg="0"/>
      <p:bldP spid="26" grpId="0" autoUpdateAnimBg="0"/>
      <p:bldP spid="27" grpId="0" autoUpdateAnimBg="0"/>
      <p:bldP spid="28" grpId="0" autoUpdateAnimBg="0"/>
      <p:bldP spid="29" grpId="0" autoUpdateAnimBg="0"/>
      <p:bldP spid="32" grpId="0" autoUpdateAnimBg="0"/>
      <p:bldP spid="3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033588" y="368300"/>
            <a:ext cx="8201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3600" u="sng" dirty="0">
              <a:solidFill>
                <a:srgbClr val="00007F"/>
              </a:solidFill>
              <a:latin typeface="+mn-lt"/>
              <a:ea typeface="+mn-ea"/>
              <a:cs typeface="+mn-ea"/>
              <a:sym typeface="+mn-lt"/>
            </a:endParaRPr>
          </a:p>
        </p:txBody>
      </p:sp>
      <p:sp>
        <p:nvSpPr>
          <p:cNvPr id="1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17" name="矩形 16"/>
          <p:cNvSpPr/>
          <p:nvPr/>
        </p:nvSpPr>
        <p:spPr>
          <a:xfrm>
            <a:off x="3464511" y="710268"/>
            <a:ext cx="5262979" cy="646331"/>
          </a:xfrm>
          <a:prstGeom prst="rect">
            <a:avLst/>
          </a:prstGeom>
        </p:spPr>
        <p:txBody>
          <a:bodyPr wrap="none">
            <a:spAutoFit/>
          </a:bodyPr>
          <a:lstStyle/>
          <a:p>
            <a:pPr algn="ctr"/>
            <a:r>
              <a:rPr lang="zh-CN" altLang="en-US" sz="3600" b="1" dirty="0">
                <a:solidFill>
                  <a:schemeClr val="accent1"/>
                </a:solidFill>
                <a:cs typeface="+mn-ea"/>
                <a:sym typeface="+mn-lt"/>
              </a:rPr>
              <a:t>常见应用的传输服务需求</a:t>
            </a:r>
            <a:endParaRPr lang="zh-CN" altLang="en-US" sz="3600" b="1" dirty="0">
              <a:solidFill>
                <a:schemeClr val="accent1"/>
              </a:solidFill>
              <a:cs typeface="+mn-ea"/>
              <a:sym typeface="+mn-lt"/>
            </a:endParaRPr>
          </a:p>
        </p:txBody>
      </p:sp>
      <p:graphicFrame>
        <p:nvGraphicFramePr>
          <p:cNvPr id="2" name="表格 1"/>
          <p:cNvGraphicFramePr>
            <a:graphicFrameLocks noGrp="1"/>
          </p:cNvGraphicFramePr>
          <p:nvPr/>
        </p:nvGraphicFramePr>
        <p:xfrm>
          <a:off x="1248836" y="2034157"/>
          <a:ext cx="9694329" cy="3985641"/>
        </p:xfrm>
        <a:graphic>
          <a:graphicData uri="http://schemas.openxmlformats.org/drawingml/2006/table">
            <a:tbl>
              <a:tblPr firstRow="1" bandRow="1">
                <a:tableStyleId>{5C22544A-7EE6-4342-B048-85BDC9FD1C3A}</a:tableStyleId>
              </a:tblPr>
              <a:tblGrid>
                <a:gridCol w="2423582"/>
                <a:gridCol w="2423582"/>
                <a:gridCol w="2838242"/>
                <a:gridCol w="2008923"/>
              </a:tblGrid>
              <a:tr h="42228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lt"/>
                          <a:ea typeface="+mn-ea"/>
                          <a:cs typeface="+mn-ea"/>
                          <a:sym typeface="+mn-lt"/>
                        </a:rPr>
                        <a:t>应用</a:t>
                      </a:r>
                      <a:endParaRPr lang="zh-CN" altLang="en-US" sz="2000"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lt"/>
                          <a:ea typeface="+mn-ea"/>
                          <a:cs typeface="+mn-ea"/>
                          <a:sym typeface="+mn-lt"/>
                        </a:rPr>
                        <a:t>数据丢失</a:t>
                      </a:r>
                      <a:endParaRPr lang="zh-CN" altLang="en-US" sz="2000"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lt"/>
                          <a:ea typeface="+mn-ea"/>
                          <a:cs typeface="+mn-ea"/>
                          <a:sym typeface="+mn-lt"/>
                        </a:rPr>
                        <a:t>带宽</a:t>
                      </a:r>
                      <a:endParaRPr lang="zh-CN" altLang="en-US" sz="2000"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mn-lt"/>
                          <a:ea typeface="+mn-ea"/>
                          <a:cs typeface="+mn-ea"/>
                          <a:sym typeface="+mn-lt"/>
                        </a:rPr>
                        <a:t>时间敏感</a:t>
                      </a:r>
                      <a:endParaRPr lang="zh-CN" altLang="en-US" sz="2000" dirty="0">
                        <a:latin typeface="+mn-lt"/>
                        <a:ea typeface="+mn-ea"/>
                        <a:cs typeface="+mn-ea"/>
                        <a:sym typeface="+mn-lt"/>
                      </a:endParaRPr>
                    </a:p>
                  </a:txBody>
                  <a:tcPr/>
                </a:tc>
              </a:tr>
              <a:tr h="422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文件传输</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不能丢失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弹性</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a:t>
                      </a:r>
                      <a:endParaRPr lang="zh-CN" altLang="en-US" sz="1800" dirty="0">
                        <a:solidFill>
                          <a:srgbClr val="575757"/>
                        </a:solidFill>
                        <a:latin typeface="+mn-lt"/>
                        <a:ea typeface="+mn-ea"/>
                        <a:cs typeface="+mn-ea"/>
                        <a:sym typeface="+mn-lt"/>
                      </a:endParaRPr>
                    </a:p>
                  </a:txBody>
                  <a:tcPr/>
                </a:tc>
              </a:tr>
              <a:tr h="422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电子邮件</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不能丢失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弹性</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a:t>
                      </a:r>
                      <a:endParaRPr lang="zh-CN" altLang="en-US" sz="1800" dirty="0">
                        <a:solidFill>
                          <a:srgbClr val="575757"/>
                        </a:solidFill>
                        <a:latin typeface="+mn-lt"/>
                        <a:ea typeface="+mn-ea"/>
                        <a:cs typeface="+mn-ea"/>
                        <a:sym typeface="+mn-lt"/>
                      </a:endParaRPr>
                    </a:p>
                  </a:txBody>
                  <a:tcPr/>
                </a:tc>
              </a:tr>
              <a:tr h="422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575757"/>
                          </a:solidFill>
                          <a:latin typeface="+mn-lt"/>
                          <a:ea typeface="+mn-ea"/>
                          <a:cs typeface="+mn-ea"/>
                          <a:sym typeface="+mn-lt"/>
                        </a:rPr>
                        <a:t>Web</a:t>
                      </a:r>
                      <a:endParaRPr lang="en-US" altLang="zh-CN"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不能丢失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弹性</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a:t>
                      </a:r>
                      <a:endParaRPr lang="zh-CN" altLang="en-US" sz="1800" dirty="0">
                        <a:solidFill>
                          <a:srgbClr val="575757"/>
                        </a:solidFill>
                        <a:latin typeface="+mn-lt"/>
                        <a:ea typeface="+mn-ea"/>
                        <a:cs typeface="+mn-ea"/>
                        <a:sym typeface="+mn-lt"/>
                      </a:endParaRPr>
                    </a:p>
                  </a:txBody>
                  <a:tcPr/>
                </a:tc>
              </a:tr>
              <a:tr h="422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实时音频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容忍丢失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a:t>
                      </a:r>
                      <a:r>
                        <a:rPr lang="en-US" altLang="zh-CN" sz="1800" dirty="0">
                          <a:solidFill>
                            <a:srgbClr val="575757"/>
                          </a:solidFill>
                          <a:latin typeface="+mn-lt"/>
                          <a:ea typeface="+mn-ea"/>
                          <a:cs typeface="+mn-ea"/>
                          <a:sym typeface="+mn-lt"/>
                        </a:rPr>
                        <a:t>kbps-1Mbps</a:t>
                      </a:r>
                      <a:endParaRPr lang="en-US" altLang="zh-CN"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tr>
              <a:tr h="45120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a:solidFill>
                            <a:srgbClr val="575757"/>
                          </a:solidFill>
                          <a:latin typeface="+mn-lt"/>
                          <a:ea typeface="+mn-ea"/>
                          <a:cs typeface="+mn-ea"/>
                          <a:sym typeface="+mn-lt"/>
                        </a:rPr>
                        <a:t>存储</a:t>
                      </a: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endParaRPr lang="zh-CN" altLang="en-US" sz="20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容忍丢失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endParaRPr lang="en-US" altLang="zh-CN"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几秒</a:t>
                      </a:r>
                      <a:endParaRPr lang="zh-CN" altLang="en-US" sz="1800" dirty="0">
                        <a:solidFill>
                          <a:srgbClr val="575757"/>
                        </a:solidFill>
                        <a:latin typeface="+mn-lt"/>
                        <a:ea typeface="+mn-ea"/>
                        <a:cs typeface="+mn-ea"/>
                        <a:sym typeface="+mn-lt"/>
                      </a:endParaRPr>
                    </a:p>
                  </a:txBody>
                  <a:tcPr/>
                </a:tc>
              </a:tr>
              <a:tr h="422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交互式游戏</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容忍丢失</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endParaRPr lang="en-US" altLang="zh-CN"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tr>
              <a:tr h="100075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即时讯息</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不能丢失</a:t>
                      </a:r>
                      <a:endParaRPr lang="zh-CN" altLang="en-US" sz="1800" dirty="0">
                        <a:solidFill>
                          <a:srgbClr val="575757"/>
                        </a:solidFill>
                        <a:latin typeface="+mn-lt"/>
                        <a:ea typeface="+mn-ea"/>
                        <a:cs typeface="+mn-ea"/>
                        <a:sym typeface="+mn-lt"/>
                      </a:endParaRPr>
                    </a:p>
                  </a:txBody>
                  <a:tcPr/>
                </a:tc>
                <a:tc>
                  <a:txBody>
                    <a:bodyPr/>
                    <a:lstStyle/>
                    <a:p>
                      <a:pPr>
                        <a:lnSpc>
                          <a:spcPts val="3275"/>
                        </a:lnSpc>
                        <a:spcBef>
                          <a:spcPct val="0"/>
                        </a:spcBef>
                        <a:buFontTx/>
                        <a:buNone/>
                      </a:pPr>
                      <a:r>
                        <a:rPr lang="zh-CN" altLang="en-US" sz="1800" dirty="0">
                          <a:solidFill>
                            <a:srgbClr val="575757"/>
                          </a:solidFill>
                          <a:latin typeface="+mn-lt"/>
                          <a:ea typeface="+mn-ea"/>
                          <a:cs typeface="+mn-ea"/>
                          <a:sym typeface="+mn-lt"/>
                        </a:rPr>
                        <a:t>几 </a:t>
                      </a:r>
                      <a:r>
                        <a:rPr lang="en-US" altLang="zh-CN" sz="1800" dirty="0">
                          <a:solidFill>
                            <a:srgbClr val="575757"/>
                          </a:solidFill>
                          <a:latin typeface="+mn-lt"/>
                          <a:ea typeface="+mn-ea"/>
                          <a:cs typeface="+mn-ea"/>
                          <a:sym typeface="+mn-lt"/>
                        </a:rPr>
                        <a:t>kbps </a:t>
                      </a:r>
                      <a:r>
                        <a:rPr lang="zh-CN" altLang="en-US" sz="1800" dirty="0">
                          <a:solidFill>
                            <a:srgbClr val="575757"/>
                          </a:solidFill>
                          <a:latin typeface="+mn-lt"/>
                          <a:ea typeface="+mn-ea"/>
                          <a:cs typeface="+mn-ea"/>
                          <a:sym typeface="+mn-lt"/>
                        </a:rPr>
                        <a:t>以上 </a:t>
                      </a:r>
                      <a:endParaRPr lang="en-US" altLang="zh-CN" sz="1800" dirty="0">
                        <a:solidFill>
                          <a:srgbClr val="575757"/>
                        </a:solidFill>
                        <a:latin typeface="+mn-lt"/>
                        <a:ea typeface="+mn-ea"/>
                        <a:cs typeface="+mn-ea"/>
                        <a:sym typeface="+mn-lt"/>
                      </a:endParaRPr>
                    </a:p>
                    <a:p>
                      <a:pPr>
                        <a:lnSpc>
                          <a:spcPts val="3275"/>
                        </a:lnSpc>
                        <a:spcBef>
                          <a:spcPct val="0"/>
                        </a:spcBef>
                        <a:buFontTx/>
                        <a:buNone/>
                      </a:pPr>
                      <a:r>
                        <a:rPr lang="zh-CN" altLang="en-US" sz="1800" dirty="0">
                          <a:solidFill>
                            <a:srgbClr val="575757"/>
                          </a:solidFill>
                          <a:latin typeface="+mn-lt"/>
                          <a:ea typeface="+mn-ea"/>
                          <a:cs typeface="+mn-ea"/>
                          <a:sym typeface="+mn-lt"/>
                        </a:rPr>
                        <a:t>弹性</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575757"/>
                          </a:solidFill>
                          <a:latin typeface="+mn-lt"/>
                          <a:ea typeface="+mn-ea"/>
                          <a:cs typeface="+mn-ea"/>
                          <a:sym typeface="+mn-lt"/>
                        </a:rPr>
                        <a:t>是和不是</a:t>
                      </a:r>
                      <a:endParaRPr lang="zh-CN" altLang="en-US" sz="1800" dirty="0">
                        <a:solidFill>
                          <a:srgbClr val="575757"/>
                        </a:solidFill>
                        <a:latin typeface="+mn-lt"/>
                        <a:ea typeface="+mn-ea"/>
                        <a:cs typeface="+mn-ea"/>
                        <a:sym typeface="+mn-lt"/>
                      </a:endParaRPr>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2330450" y="533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3600" u="sng" dirty="0">
              <a:solidFill>
                <a:srgbClr val="00007F"/>
              </a:solidFill>
              <a:latin typeface="+mn-lt"/>
              <a:ea typeface="+mn-ea"/>
              <a:cs typeface="+mn-ea"/>
              <a:sym typeface="+mn-lt"/>
            </a:endParaRPr>
          </a:p>
        </p:txBody>
      </p:sp>
      <p:sp>
        <p:nvSpPr>
          <p:cNvPr id="48131" name="Rectangle 3"/>
          <p:cNvSpPr>
            <a:spLocks noChangeArrowheads="1"/>
          </p:cNvSpPr>
          <p:nvPr/>
        </p:nvSpPr>
        <p:spPr bwMode="auto">
          <a:xfrm>
            <a:off x="8728867" y="-760412"/>
            <a:ext cx="5016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000" dirty="0">
                <a:solidFill>
                  <a:srgbClr val="7030A0"/>
                </a:solidFill>
                <a:latin typeface="+mn-lt"/>
                <a:ea typeface="+mn-ea"/>
                <a:cs typeface="+mn-ea"/>
                <a:sym typeface="+mn-lt"/>
              </a:rPr>
              <a:t>:</a:t>
            </a:r>
            <a:endParaRPr lang="en-US" altLang="zh-CN" sz="2000" dirty="0">
              <a:solidFill>
                <a:srgbClr val="7030A0"/>
              </a:solidFill>
              <a:latin typeface="+mn-lt"/>
              <a:ea typeface="+mn-ea"/>
              <a:cs typeface="+mn-ea"/>
              <a:sym typeface="+mn-lt"/>
            </a:endParaRPr>
          </a:p>
        </p:txBody>
      </p:sp>
      <p:sp>
        <p:nvSpPr>
          <p:cNvPr id="48132" name="Rectangle 4"/>
          <p:cNvSpPr>
            <a:spLocks noChangeArrowheads="1"/>
          </p:cNvSpPr>
          <p:nvPr/>
        </p:nvSpPr>
        <p:spPr bwMode="auto">
          <a:xfrm>
            <a:off x="7610475" y="2389188"/>
            <a:ext cx="49847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en-US" altLang="zh-CN" sz="2000" dirty="0">
              <a:latin typeface="+mn-lt"/>
              <a:ea typeface="+mn-ea"/>
              <a:cs typeface="+mn-ea"/>
              <a:sym typeface="+mn-lt"/>
            </a:endParaRPr>
          </a:p>
        </p:txBody>
      </p:sp>
      <p:sp>
        <p:nvSpPr>
          <p:cNvPr id="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6" name="矩形 5"/>
          <p:cNvSpPr/>
          <p:nvPr/>
        </p:nvSpPr>
        <p:spPr>
          <a:xfrm>
            <a:off x="2925902" y="710268"/>
            <a:ext cx="6340198" cy="707886"/>
          </a:xfrm>
          <a:prstGeom prst="rect">
            <a:avLst/>
          </a:prstGeom>
        </p:spPr>
        <p:txBody>
          <a:bodyPr wrap="none">
            <a:spAutoFit/>
          </a:bodyPr>
          <a:lstStyle/>
          <a:p>
            <a:pPr algn="ctr"/>
            <a:r>
              <a:rPr lang="zh-CN" altLang="en-US" sz="4000" b="1" dirty="0">
                <a:solidFill>
                  <a:schemeClr val="accent1"/>
                </a:solidFill>
                <a:cs typeface="+mn-ea"/>
                <a:sym typeface="+mn-lt"/>
              </a:rPr>
              <a:t>因特网运输协议提供的服务</a:t>
            </a:r>
            <a:endParaRPr lang="zh-CN" altLang="en-US" sz="4000" b="1" dirty="0">
              <a:solidFill>
                <a:schemeClr val="accent1"/>
              </a:solidFill>
              <a:cs typeface="+mn-ea"/>
              <a:sym typeface="+mn-lt"/>
            </a:endParaRPr>
          </a:p>
        </p:txBody>
      </p:sp>
      <p:grpSp>
        <p:nvGrpSpPr>
          <p:cNvPr id="2" name="组合 1"/>
          <p:cNvGrpSpPr/>
          <p:nvPr/>
        </p:nvGrpSpPr>
        <p:grpSpPr>
          <a:xfrm>
            <a:off x="183632" y="2034157"/>
            <a:ext cx="5646525" cy="3825990"/>
            <a:chOff x="5259514" y="1620130"/>
            <a:chExt cx="5646525" cy="3825990"/>
          </a:xfrm>
        </p:grpSpPr>
        <p:grpSp>
          <p:nvGrpSpPr>
            <p:cNvPr id="7" name="组合 6"/>
            <p:cNvGrpSpPr/>
            <p:nvPr/>
          </p:nvGrpSpPr>
          <p:grpSpPr>
            <a:xfrm>
              <a:off x="6166981" y="1620130"/>
              <a:ext cx="2019883" cy="598486"/>
              <a:chOff x="6176209" y="1793439"/>
              <a:chExt cx="2019883" cy="598486"/>
            </a:xfrm>
          </p:grpSpPr>
          <p:sp>
            <p:nvSpPr>
              <p:cNvPr id="8" name="圆角矩形 7"/>
              <p:cNvSpPr/>
              <p:nvPr/>
            </p:nvSpPr>
            <p:spPr>
              <a:xfrm>
                <a:off x="6176209"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375673" y="1834567"/>
                <a:ext cx="1620957" cy="523220"/>
              </a:xfrm>
              <a:prstGeom prst="rect">
                <a:avLst/>
              </a:prstGeom>
            </p:spPr>
            <p:txBody>
              <a:bodyPr wrap="none">
                <a:spAutoFit/>
              </a:bodyPr>
              <a:lstStyle/>
              <a:p>
                <a:r>
                  <a:rPr lang="en-US" altLang="zh-CN" sz="2800" b="1" dirty="0">
                    <a:solidFill>
                      <a:schemeClr val="bg1"/>
                    </a:solidFill>
                    <a:cs typeface="+mn-ea"/>
                    <a:sym typeface="+mn-lt"/>
                  </a:rPr>
                  <a:t>TCP</a:t>
                </a:r>
                <a:r>
                  <a:rPr lang="zh-CN" altLang="en-US" sz="2800" b="1" dirty="0">
                    <a:solidFill>
                      <a:schemeClr val="bg1"/>
                    </a:solidFill>
                    <a:cs typeface="+mn-ea"/>
                    <a:sym typeface="+mn-lt"/>
                  </a:rPr>
                  <a:t>服务</a:t>
                </a:r>
                <a:endParaRPr lang="zh-CN" altLang="en-US" sz="2800" b="1" dirty="0">
                  <a:solidFill>
                    <a:schemeClr val="bg1"/>
                  </a:solidFill>
                  <a:cs typeface="+mn-ea"/>
                  <a:sym typeface="+mn-lt"/>
                </a:endParaRPr>
              </a:p>
            </p:txBody>
          </p:sp>
        </p:grpSp>
        <p:sp>
          <p:nvSpPr>
            <p:cNvPr id="10" name="矩形 9"/>
            <p:cNvSpPr/>
            <p:nvPr/>
          </p:nvSpPr>
          <p:spPr>
            <a:xfrm>
              <a:off x="5259514" y="2583798"/>
              <a:ext cx="5646525" cy="286232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面向连接的服务</a:t>
              </a:r>
              <a:r>
                <a:rPr lang="zh-CN" altLang="en-US" sz="2000" dirty="0">
                  <a:solidFill>
                    <a:srgbClr val="575757"/>
                  </a:solidFill>
                  <a:cs typeface="+mn-ea"/>
                  <a:sym typeface="+mn-lt"/>
                </a:rPr>
                <a:t>：在客户机程序和服务器程序之间必须建立连接</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可靠的传输服务</a:t>
              </a:r>
              <a:r>
                <a:rPr lang="zh-CN" altLang="en-US" sz="2000" dirty="0">
                  <a:solidFill>
                    <a:srgbClr val="575757"/>
                  </a:solidFill>
                  <a:cs typeface="+mn-ea"/>
                  <a:sym typeface="+mn-lt"/>
                </a:rPr>
                <a:t>： 接收和发送进程间</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流量控制</a:t>
              </a:r>
              <a:r>
                <a:rPr lang="en-US" altLang="zh-CN" sz="2000" dirty="0">
                  <a:solidFill>
                    <a:srgbClr val="575757"/>
                  </a:solidFill>
                  <a:cs typeface="+mn-ea"/>
                  <a:sym typeface="+mn-lt"/>
                </a:rPr>
                <a:t>: </a:t>
              </a:r>
              <a:r>
                <a:rPr lang="zh-CN" altLang="en-US" sz="2000" dirty="0">
                  <a:solidFill>
                    <a:srgbClr val="575757"/>
                  </a:solidFill>
                  <a:cs typeface="+mn-ea"/>
                  <a:sym typeface="+mn-lt"/>
                </a:rPr>
                <a:t>发送方不会淹没接收方</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 拥塞控制</a:t>
              </a:r>
              <a:r>
                <a:rPr lang="en-US" altLang="zh-CN" sz="2000" dirty="0">
                  <a:solidFill>
                    <a:srgbClr val="575757"/>
                  </a:solidFill>
                  <a:cs typeface="+mn-ea"/>
                  <a:sym typeface="+mn-lt"/>
                </a:rPr>
                <a:t>: </a:t>
              </a:r>
              <a:r>
                <a:rPr lang="zh-CN" altLang="en-US" sz="2000" dirty="0">
                  <a:solidFill>
                    <a:srgbClr val="575757"/>
                  </a:solidFill>
                  <a:cs typeface="+mn-ea"/>
                  <a:sym typeface="+mn-lt"/>
                </a:rPr>
                <a:t>网络出现拥塞时抑制发送进程</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没有提供</a:t>
              </a:r>
              <a:r>
                <a:rPr lang="zh-CN" altLang="en-US" sz="2000" dirty="0">
                  <a:solidFill>
                    <a:srgbClr val="575757"/>
                  </a:solidFill>
                  <a:cs typeface="+mn-ea"/>
                  <a:sym typeface="+mn-lt"/>
                </a:rPr>
                <a:t>：时延保证，最小带宽保证</a:t>
              </a:r>
              <a:endParaRPr lang="zh-CN" altLang="en-US" sz="2000" dirty="0">
                <a:solidFill>
                  <a:srgbClr val="575757"/>
                </a:solidFill>
                <a:cs typeface="+mn-ea"/>
                <a:sym typeface="+mn-lt"/>
              </a:endParaRPr>
            </a:p>
          </p:txBody>
        </p:sp>
      </p:grpSp>
      <p:grpSp>
        <p:nvGrpSpPr>
          <p:cNvPr id="3" name="组合 2"/>
          <p:cNvGrpSpPr/>
          <p:nvPr/>
        </p:nvGrpSpPr>
        <p:grpSpPr>
          <a:xfrm>
            <a:off x="5942120" y="2034157"/>
            <a:ext cx="5646525" cy="2440996"/>
            <a:chOff x="5184066" y="4119139"/>
            <a:chExt cx="5646525" cy="2440996"/>
          </a:xfrm>
        </p:grpSpPr>
        <p:grpSp>
          <p:nvGrpSpPr>
            <p:cNvPr id="11" name="组合 10"/>
            <p:cNvGrpSpPr/>
            <p:nvPr/>
          </p:nvGrpSpPr>
          <p:grpSpPr>
            <a:xfrm>
              <a:off x="5987446" y="4119139"/>
              <a:ext cx="2019883" cy="598486"/>
              <a:chOff x="5996674" y="1793439"/>
              <a:chExt cx="2019883" cy="598486"/>
            </a:xfrm>
          </p:grpSpPr>
          <p:sp>
            <p:nvSpPr>
              <p:cNvPr id="12" name="圆角矩形 11"/>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6129644" y="1834567"/>
                <a:ext cx="1753942" cy="523220"/>
              </a:xfrm>
              <a:prstGeom prst="rect">
                <a:avLst/>
              </a:prstGeom>
            </p:spPr>
            <p:txBody>
              <a:bodyPr wrap="none">
                <a:spAutoFit/>
              </a:bodyPr>
              <a:lstStyle/>
              <a:p>
                <a:r>
                  <a:rPr lang="en-US" altLang="zh-CN" sz="2800" b="1" dirty="0">
                    <a:solidFill>
                      <a:schemeClr val="bg1"/>
                    </a:solidFill>
                    <a:cs typeface="+mn-ea"/>
                    <a:sym typeface="+mn-lt"/>
                  </a:rPr>
                  <a:t>UDP </a:t>
                </a:r>
                <a:r>
                  <a:rPr lang="zh-CN" altLang="en-US" sz="2800" b="1" dirty="0">
                    <a:solidFill>
                      <a:schemeClr val="bg1"/>
                    </a:solidFill>
                    <a:cs typeface="+mn-ea"/>
                    <a:sym typeface="+mn-lt"/>
                  </a:rPr>
                  <a:t>服务</a:t>
                </a:r>
                <a:endParaRPr lang="zh-CN" altLang="en-US" sz="2800" b="1" dirty="0">
                  <a:solidFill>
                    <a:schemeClr val="bg1"/>
                  </a:solidFill>
                  <a:cs typeface="+mn-ea"/>
                  <a:sym typeface="+mn-lt"/>
                </a:endParaRPr>
              </a:p>
            </p:txBody>
          </p:sp>
        </p:grpSp>
        <p:sp>
          <p:nvSpPr>
            <p:cNvPr id="14" name="矩形 13"/>
            <p:cNvSpPr/>
            <p:nvPr/>
          </p:nvSpPr>
          <p:spPr>
            <a:xfrm>
              <a:off x="5184066" y="5082807"/>
              <a:ext cx="5646525"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chemeClr val="accent1"/>
                  </a:solidFill>
                  <a:cs typeface="+mn-ea"/>
                  <a:sym typeface="+mn-lt"/>
                </a:rPr>
                <a:t>不可靠数据传输</a:t>
              </a:r>
              <a:endParaRPr lang="zh-CN" altLang="en-US" sz="2000" dirty="0">
                <a:solidFill>
                  <a:schemeClr val="accent1"/>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chemeClr val="accent1"/>
                  </a:solidFill>
                  <a:cs typeface="+mn-ea"/>
                  <a:sym typeface="+mn-lt"/>
                </a:rPr>
                <a:t>没有提供</a:t>
              </a:r>
              <a:r>
                <a:rPr lang="zh-CN" altLang="en-US" sz="2000" dirty="0">
                  <a:solidFill>
                    <a:srgbClr val="575757"/>
                  </a:solidFill>
                  <a:cs typeface="+mn-ea"/>
                  <a:sym typeface="+mn-lt"/>
                </a:rPr>
                <a:t>：建立连接，可靠性，流量控制，拥塞控制，时延和带宽保证</a:t>
              </a:r>
              <a:endParaRPr lang="zh-CN" altLang="en-US" sz="2000" dirty="0">
                <a:solidFill>
                  <a:srgbClr val="575757"/>
                </a:solidFill>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ChangeArrowheads="1"/>
          </p:cNvSpPr>
          <p:nvPr/>
        </p:nvSpPr>
        <p:spPr bwMode="auto">
          <a:xfrm>
            <a:off x="661567" y="1396068"/>
            <a:ext cx="5006789"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dirty="0">
              <a:latin typeface="+mn-lt"/>
              <a:ea typeface="+mn-ea"/>
              <a:cs typeface="+mn-ea"/>
              <a:sym typeface="+mn-lt"/>
            </a:endParaRPr>
          </a:p>
          <a:p>
            <a:pPr>
              <a:spcBef>
                <a:spcPct val="0"/>
              </a:spcBef>
              <a:buFontTx/>
              <a:buNone/>
            </a:pPr>
            <a:endParaRPr lang="zh-CN" altLang="en-US" sz="2400" dirty="0">
              <a:latin typeface="+mn-lt"/>
              <a:ea typeface="+mn-ea"/>
              <a:cs typeface="+mn-ea"/>
              <a:sym typeface="+mn-lt"/>
            </a:endParaRPr>
          </a:p>
        </p:txBody>
      </p:sp>
      <p:sp>
        <p:nvSpPr>
          <p:cNvPr id="1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14" name="矩形 13"/>
          <p:cNvSpPr/>
          <p:nvPr/>
        </p:nvSpPr>
        <p:spPr>
          <a:xfrm>
            <a:off x="2310348" y="710268"/>
            <a:ext cx="7571304" cy="646331"/>
          </a:xfrm>
          <a:prstGeom prst="rect">
            <a:avLst/>
          </a:prstGeom>
        </p:spPr>
        <p:txBody>
          <a:bodyPr wrap="none">
            <a:spAutoFit/>
          </a:bodyPr>
          <a:lstStyle/>
          <a:p>
            <a:pPr algn="ctr"/>
            <a:r>
              <a:rPr lang="zh-CN" altLang="en-US" sz="3600" b="1" dirty="0">
                <a:solidFill>
                  <a:schemeClr val="accent1"/>
                </a:solidFill>
                <a:cs typeface="+mn-ea"/>
                <a:sym typeface="+mn-lt"/>
              </a:rPr>
              <a:t>因特网应用：应用层协议，传输协议</a:t>
            </a:r>
            <a:endParaRPr lang="zh-CN" altLang="en-US" sz="3600" b="1" dirty="0">
              <a:solidFill>
                <a:schemeClr val="accent1"/>
              </a:solidFill>
              <a:cs typeface="+mn-ea"/>
              <a:sym typeface="+mn-lt"/>
            </a:endParaRPr>
          </a:p>
        </p:txBody>
      </p:sp>
      <p:graphicFrame>
        <p:nvGraphicFramePr>
          <p:cNvPr id="2" name="表格 1"/>
          <p:cNvGraphicFramePr>
            <a:graphicFrameLocks noGrp="1"/>
          </p:cNvGraphicFramePr>
          <p:nvPr/>
        </p:nvGraphicFramePr>
        <p:xfrm>
          <a:off x="1143000" y="1811887"/>
          <a:ext cx="9906000" cy="4702401"/>
        </p:xfrm>
        <a:graphic>
          <a:graphicData uri="http://schemas.openxmlformats.org/drawingml/2006/table">
            <a:tbl>
              <a:tblPr firstRow="1" bandRow="1">
                <a:tableStyleId>{5C22544A-7EE6-4342-B048-85BDC9FD1C3A}</a:tableStyleId>
              </a:tblPr>
              <a:tblGrid>
                <a:gridCol w="3302000"/>
                <a:gridCol w="3302000"/>
                <a:gridCol w="3302000"/>
              </a:tblGrid>
              <a:tr h="58760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cs typeface="+mn-ea"/>
                          <a:sym typeface="+mn-lt"/>
                        </a:rPr>
                        <a:t>应用</a:t>
                      </a:r>
                      <a:endParaRPr lang="zh-CN" altLang="en-US" sz="2400" b="1"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cs typeface="+mn-ea"/>
                          <a:sym typeface="+mn-lt"/>
                        </a:rPr>
                        <a:t>应用层协议</a:t>
                      </a:r>
                      <a:endParaRPr lang="zh-CN" altLang="en-US" sz="2400" b="1" dirty="0">
                        <a:latin typeface="+mn-lt"/>
                        <a:ea typeface="+mn-ea"/>
                        <a:cs typeface="+mn-ea"/>
                        <a:sym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cs typeface="+mn-ea"/>
                          <a:sym typeface="+mn-lt"/>
                        </a:rPr>
                        <a:t>下面的传输协议</a:t>
                      </a:r>
                      <a:endParaRPr lang="zh-CN" altLang="en-US" sz="2400" b="1"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电子邮件</a:t>
                      </a:r>
                      <a:endParaRPr lang="zh-CN" altLang="en-US" sz="1800" dirty="0">
                        <a:latin typeface="+mn-lt"/>
                        <a:ea typeface="+mn-ea"/>
                        <a:cs typeface="+mn-ea"/>
                        <a:sym typeface="+mn-lt"/>
                      </a:endParaRP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SMTP [RFC 2821]</a:t>
                      </a:r>
                      <a:endParaRPr lang="en-US" altLang="zh-CN"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TCP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远程终端访问</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Telnet [RFC 854]</a:t>
                      </a:r>
                      <a:endParaRPr lang="en-US" altLang="zh-CN"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TCP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Web </a:t>
                      </a:r>
                      <a:endParaRPr lang="en-US" altLang="zh-CN"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HTTP [RFC 2616]</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TCP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文件传输</a:t>
                      </a:r>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FTP [RFC 959]</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TCP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流媒体</a:t>
                      </a:r>
                      <a:endParaRPr lang="zh-CN" altLang="en-US" dirty="0">
                        <a:latin typeface="+mn-lt"/>
                        <a:ea typeface="+mn-ea"/>
                        <a:cs typeface="+mn-ea"/>
                        <a:sym typeface="+mn-lt"/>
                      </a:endParaRPr>
                    </a:p>
                  </a:txBody>
                  <a:tcPr/>
                </a:tc>
                <a:tc>
                  <a:txBody>
                    <a:bodyPr/>
                    <a:lstStyle/>
                    <a:p>
                      <a:pPr>
                        <a:spcBef>
                          <a:spcPct val="0"/>
                        </a:spcBef>
                        <a:buFontTx/>
                        <a:buNone/>
                      </a:pPr>
                      <a:r>
                        <a:rPr lang="zh-CN" altLang="en-US" sz="1800" dirty="0">
                          <a:latin typeface="+mn-lt"/>
                          <a:ea typeface="+mn-ea"/>
                          <a:cs typeface="+mn-ea"/>
                          <a:sym typeface="+mn-lt"/>
                        </a:rPr>
                        <a:t>通常专用</a:t>
                      </a:r>
                      <a:endParaRPr lang="zh-CN" altLang="en-US" sz="1800" dirty="0">
                        <a:latin typeface="+mn-lt"/>
                        <a:ea typeface="+mn-ea"/>
                        <a:cs typeface="+mn-ea"/>
                        <a:sym typeface="+mn-lt"/>
                      </a:endParaRPr>
                    </a:p>
                    <a:p>
                      <a:pPr>
                        <a:spcBef>
                          <a:spcPct val="0"/>
                        </a:spcBef>
                        <a:buFontTx/>
                        <a:buNone/>
                      </a:pPr>
                      <a:r>
                        <a:rPr lang="en-US" altLang="zh-CN" sz="1800" dirty="0">
                          <a:latin typeface="+mn-lt"/>
                          <a:ea typeface="+mn-ea"/>
                          <a:cs typeface="+mn-ea"/>
                          <a:sym typeface="+mn-lt"/>
                        </a:rPr>
                        <a:t>(e.g. </a:t>
                      </a:r>
                      <a:r>
                        <a:rPr lang="en-US" altLang="zh-CN" sz="1800" dirty="0" err="1">
                          <a:latin typeface="+mn-lt"/>
                          <a:ea typeface="+mn-ea"/>
                          <a:cs typeface="+mn-ea"/>
                          <a:sym typeface="+mn-lt"/>
                        </a:rPr>
                        <a:t>RealNetworks</a:t>
                      </a:r>
                      <a:r>
                        <a:rPr lang="en-US" altLang="zh-CN" sz="1800" dirty="0">
                          <a:latin typeface="+mn-lt"/>
                          <a:ea typeface="+mn-ea"/>
                          <a:cs typeface="+mn-ea"/>
                          <a:sym typeface="+mn-lt"/>
                        </a:rPr>
                        <a:t>)</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n-lt"/>
                          <a:ea typeface="+mn-ea"/>
                          <a:cs typeface="+mn-ea"/>
                          <a:sym typeface="+mn-lt"/>
                        </a:rPr>
                        <a:t>TCP or UDP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r h="63923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因特网电话</a:t>
                      </a:r>
                      <a:endParaRPr lang="zh-CN" altLang="en-US" sz="1800" dirty="0">
                        <a:latin typeface="+mn-lt"/>
                        <a:ea typeface="+mn-ea"/>
                        <a:cs typeface="+mn-ea"/>
                        <a:sym typeface="+mn-lt"/>
                      </a:endParaRPr>
                    </a:p>
                  </a:txBody>
                  <a:tcPr/>
                </a:tc>
                <a:tc>
                  <a:txBody>
                    <a:bodyPr/>
                    <a:lstStyle/>
                    <a:p>
                      <a:pPr>
                        <a:spcBef>
                          <a:spcPct val="0"/>
                        </a:spcBef>
                        <a:buFontTx/>
                        <a:buNone/>
                      </a:pPr>
                      <a:r>
                        <a:rPr lang="zh-CN" altLang="en-US" sz="1800" dirty="0">
                          <a:latin typeface="+mn-lt"/>
                          <a:ea typeface="+mn-ea"/>
                          <a:cs typeface="+mn-ea"/>
                          <a:sym typeface="+mn-lt"/>
                        </a:rPr>
                        <a:t>通常专用</a:t>
                      </a:r>
                      <a:endParaRPr lang="zh-CN" altLang="en-US" sz="1800" dirty="0">
                        <a:latin typeface="+mn-lt"/>
                        <a:ea typeface="+mn-ea"/>
                        <a:cs typeface="+mn-ea"/>
                        <a:sym typeface="+mn-lt"/>
                      </a:endParaRPr>
                    </a:p>
                    <a:p>
                      <a:pPr>
                        <a:spcBef>
                          <a:spcPct val="0"/>
                        </a:spcBef>
                        <a:buFontTx/>
                        <a:buNone/>
                      </a:pPr>
                      <a:r>
                        <a:rPr lang="en-US" altLang="zh-CN" sz="1800" dirty="0">
                          <a:latin typeface="+mn-lt"/>
                          <a:ea typeface="+mn-ea"/>
                          <a:cs typeface="+mn-ea"/>
                          <a:sym typeface="+mn-lt"/>
                        </a:rPr>
                        <a:t>(e.g., Skype)</a:t>
                      </a:r>
                      <a:endParaRPr lang="en-US" altLang="zh-CN" sz="1800"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n-lt"/>
                          <a:ea typeface="+mn-ea"/>
                          <a:cs typeface="+mn-ea"/>
                          <a:sym typeface="+mn-lt"/>
                        </a:rPr>
                        <a:t>典型用 </a:t>
                      </a:r>
                      <a:r>
                        <a:rPr lang="en-US" altLang="zh-CN" sz="1800" dirty="0">
                          <a:latin typeface="+mn-lt"/>
                          <a:ea typeface="+mn-ea"/>
                          <a:cs typeface="+mn-ea"/>
                          <a:sym typeface="+mn-lt"/>
                        </a:rPr>
                        <a:t>UDP</a:t>
                      </a:r>
                      <a:endParaRPr lang="en-US" altLang="zh-CN" sz="1800" dirty="0">
                        <a:latin typeface="+mn-lt"/>
                        <a:ea typeface="+mn-ea"/>
                        <a:cs typeface="+mn-ea"/>
                        <a:sym typeface="+mn-lt"/>
                      </a:endParaRPr>
                    </a:p>
                    <a:p>
                      <a:endParaRPr lang="zh-CN" altLang="en-US" dirty="0">
                        <a:latin typeface="+mn-lt"/>
                        <a:ea typeface="+mn-ea"/>
                        <a:cs typeface="+mn-ea"/>
                        <a:sym typeface="+mn-lt"/>
                      </a:endParaRPr>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endParaRPr lang="zh-CN" altLang="en-US" sz="1800" dirty="0">
              <a:solidFill>
                <a:schemeClr val="tx1">
                  <a:lumMod val="65000"/>
                  <a:lumOff val="35000"/>
                </a:schemeClr>
              </a:solidFill>
              <a:latin typeface="+mn-lt"/>
              <a:ea typeface="+mn-ea"/>
              <a:cs typeface="+mn-ea"/>
              <a:sym typeface="+mn-lt"/>
            </a:endParaRPr>
          </a:p>
        </p:txBody>
      </p:sp>
      <p:grpSp>
        <p:nvGrpSpPr>
          <p:cNvPr id="7" name="组合 6"/>
          <p:cNvGrpSpPr/>
          <p:nvPr/>
        </p:nvGrpSpPr>
        <p:grpSpPr>
          <a:xfrm>
            <a:off x="332509" y="1938994"/>
            <a:ext cx="5199381" cy="1576971"/>
            <a:chOff x="1617421" y="1456171"/>
            <a:chExt cx="4154543" cy="1234483"/>
          </a:xfrm>
        </p:grpSpPr>
        <p:grpSp>
          <p:nvGrpSpPr>
            <p:cNvPr id="8" name="组合 7"/>
            <p:cNvGrpSpPr/>
            <p:nvPr/>
          </p:nvGrpSpPr>
          <p:grpSpPr>
            <a:xfrm>
              <a:off x="4559236" y="1456171"/>
              <a:ext cx="1212728" cy="1234483"/>
              <a:chOff x="4816253" y="1456171"/>
              <a:chExt cx="1212728" cy="1234483"/>
            </a:xfrm>
          </p:grpSpPr>
          <p:sp>
            <p:nvSpPr>
              <p:cNvPr id="12" name="对角圆角矩形 26"/>
              <p:cNvSpPr/>
              <p:nvPr/>
            </p:nvSpPr>
            <p:spPr>
              <a:xfrm rot="16200000">
                <a:off x="4805375" y="1467049"/>
                <a:ext cx="1234483" cy="1212728"/>
              </a:xfrm>
              <a:prstGeom prst="round2DiagRect">
                <a:avLst>
                  <a:gd name="adj1" fmla="val 50000"/>
                  <a:gd name="adj2"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13" name="对角圆角矩形 27"/>
              <p:cNvSpPr/>
              <p:nvPr/>
            </p:nvSpPr>
            <p:spPr>
              <a:xfrm rot="16200000">
                <a:off x="4916607" y="1564059"/>
                <a:ext cx="1034918" cy="1016679"/>
              </a:xfrm>
              <a:prstGeom prst="round2DiagRect">
                <a:avLst>
                  <a:gd name="adj1" fmla="val 50000"/>
                  <a:gd name="adj2" fmla="val 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14" name="任意多边形 28"/>
              <p:cNvSpPr/>
              <p:nvPr/>
            </p:nvSpPr>
            <p:spPr bwMode="auto">
              <a:xfrm>
                <a:off x="5250981" y="1792284"/>
                <a:ext cx="393853" cy="57995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anchor="ctr"/>
              <a:lstStyle/>
              <a:p>
                <a:pPr algn="ctr"/>
                <a:endParaRPr sz="1600">
                  <a:cs typeface="+mn-ea"/>
                  <a:sym typeface="+mn-lt"/>
                </a:endParaRPr>
              </a:p>
            </p:txBody>
          </p:sp>
        </p:grpSp>
        <p:grpSp>
          <p:nvGrpSpPr>
            <p:cNvPr id="9" name="组合 8"/>
            <p:cNvGrpSpPr/>
            <p:nvPr/>
          </p:nvGrpSpPr>
          <p:grpSpPr>
            <a:xfrm>
              <a:off x="1617421" y="1627593"/>
              <a:ext cx="2941815" cy="891638"/>
              <a:chOff x="1649555" y="1734048"/>
              <a:chExt cx="2617646" cy="891638"/>
            </a:xfrm>
          </p:grpSpPr>
          <p:sp>
            <p:nvSpPr>
              <p:cNvPr id="10" name="文本框 18"/>
              <p:cNvSpPr txBox="1"/>
              <p:nvPr/>
            </p:nvSpPr>
            <p:spPr>
              <a:xfrm>
                <a:off x="1649555" y="2071688"/>
                <a:ext cx="2617646" cy="553998"/>
              </a:xfrm>
              <a:prstGeom prst="rect">
                <a:avLst/>
              </a:prstGeom>
              <a:noFill/>
            </p:spPr>
            <p:txBody>
              <a:bodyPr wrap="square" rIns="360000" anchor="t" anchorCtr="0">
                <a:noAutofit/>
              </a:bodyPr>
              <a:lstStyle/>
              <a:p>
                <a:pPr algn="r">
                  <a:lnSpc>
                    <a:spcPct val="120000"/>
                  </a:lnSpc>
                </a:pPr>
                <a:endParaRPr lang="zh-CN" altLang="en-US" sz="1600" dirty="0">
                  <a:solidFill>
                    <a:schemeClr val="dk1">
                      <a:lumMod val="100000"/>
                    </a:schemeClr>
                  </a:solidFill>
                  <a:cs typeface="+mn-ea"/>
                  <a:sym typeface="+mn-lt"/>
                </a:endParaRPr>
              </a:p>
              <a:p>
                <a:pPr algn="r">
                  <a:lnSpc>
                    <a:spcPct val="120000"/>
                  </a:lnSpc>
                </a:pPr>
                <a:r>
                  <a:rPr lang="zh-CN" altLang="en-US" sz="2400" dirty="0">
                    <a:solidFill>
                      <a:schemeClr val="dk1">
                        <a:lumMod val="100000"/>
                      </a:schemeClr>
                    </a:solidFill>
                    <a:cs typeface="+mn-ea"/>
                    <a:sym typeface="+mn-lt"/>
                  </a:rPr>
                  <a:t>传输层服务模型</a:t>
                </a:r>
                <a:endParaRPr lang="zh-CN" altLang="en-US" sz="2400" dirty="0">
                  <a:solidFill>
                    <a:schemeClr val="dk1">
                      <a:lumMod val="100000"/>
                    </a:schemeClr>
                  </a:solidFill>
                  <a:cs typeface="+mn-ea"/>
                  <a:sym typeface="+mn-lt"/>
                </a:endParaRPr>
              </a:p>
              <a:p>
                <a:pPr algn="r">
                  <a:lnSpc>
                    <a:spcPct val="120000"/>
                  </a:lnSpc>
                </a:pPr>
                <a:r>
                  <a:rPr lang="zh-CN" altLang="en-US" sz="2400" dirty="0">
                    <a:solidFill>
                      <a:schemeClr val="dk1">
                        <a:lumMod val="100000"/>
                      </a:schemeClr>
                    </a:solidFill>
                    <a:cs typeface="+mn-ea"/>
                    <a:sym typeface="+mn-lt"/>
                  </a:rPr>
                  <a:t>客户服务器模式</a:t>
                </a:r>
                <a:endParaRPr lang="zh-CN" altLang="en-US" sz="2400" dirty="0">
                  <a:solidFill>
                    <a:schemeClr val="dk1">
                      <a:lumMod val="100000"/>
                    </a:schemeClr>
                  </a:solidFill>
                  <a:cs typeface="+mn-ea"/>
                  <a:sym typeface="+mn-lt"/>
                </a:endParaRPr>
              </a:p>
              <a:p>
                <a:pPr algn="r">
                  <a:lnSpc>
                    <a:spcPct val="120000"/>
                  </a:lnSpc>
                </a:pPr>
                <a:r>
                  <a:rPr lang="zh-CN" altLang="en-US" sz="2400" dirty="0">
                    <a:solidFill>
                      <a:schemeClr val="dk1">
                        <a:lumMod val="100000"/>
                      </a:schemeClr>
                    </a:solidFill>
                    <a:cs typeface="+mn-ea"/>
                    <a:sym typeface="+mn-lt"/>
                  </a:rPr>
                  <a:t>对等模式</a:t>
                </a:r>
                <a:r>
                  <a:rPr lang="en-US" altLang="zh-CN" sz="2400" dirty="0">
                    <a:solidFill>
                      <a:schemeClr val="dk1">
                        <a:lumMod val="100000"/>
                      </a:schemeClr>
                    </a:solidFill>
                    <a:cs typeface="+mn-ea"/>
                    <a:sym typeface="+mn-lt"/>
                  </a:rPr>
                  <a:t>peer-to-peer</a:t>
                </a:r>
                <a:endParaRPr lang="en-US" altLang="zh-CN" sz="2400" dirty="0">
                  <a:solidFill>
                    <a:schemeClr val="dk1">
                      <a:lumMod val="100000"/>
                    </a:schemeClr>
                  </a:solidFill>
                  <a:cs typeface="+mn-ea"/>
                  <a:sym typeface="+mn-lt"/>
                </a:endParaRPr>
              </a:p>
            </p:txBody>
          </p:sp>
          <p:sp>
            <p:nvSpPr>
              <p:cNvPr id="11" name="矩形 10"/>
              <p:cNvSpPr/>
              <p:nvPr/>
            </p:nvSpPr>
            <p:spPr>
              <a:xfrm>
                <a:off x="2835312" y="1734048"/>
                <a:ext cx="1431889" cy="323165"/>
              </a:xfrm>
              <a:prstGeom prst="rect">
                <a:avLst/>
              </a:prstGeom>
            </p:spPr>
            <p:txBody>
              <a:bodyPr wrap="none" lIns="0" tIns="0" rIns="360000" bIns="0" anchor="b" anchorCtr="0">
                <a:noAutofit/>
              </a:bodyPr>
              <a:lstStyle/>
              <a:p>
                <a:pPr algn="r"/>
                <a:r>
                  <a:rPr lang="zh-CN" altLang="en-US" sz="2800" b="1" dirty="0">
                    <a:solidFill>
                      <a:schemeClr val="accent1">
                        <a:lumMod val="100000"/>
                      </a:schemeClr>
                    </a:solidFill>
                    <a:cs typeface="+mn-ea"/>
                    <a:sym typeface="+mn-lt"/>
                  </a:rPr>
                  <a:t>网络应用及应用</a:t>
                </a:r>
                <a:endParaRPr lang="en-US" altLang="zh-CN" sz="2800" b="1" dirty="0">
                  <a:solidFill>
                    <a:schemeClr val="accent1">
                      <a:lumMod val="100000"/>
                    </a:schemeClr>
                  </a:solidFill>
                  <a:cs typeface="+mn-ea"/>
                  <a:sym typeface="+mn-lt"/>
                </a:endParaRPr>
              </a:p>
              <a:p>
                <a:pPr algn="r"/>
                <a:r>
                  <a:rPr lang="zh-CN" altLang="en-US" sz="2800" b="1" dirty="0">
                    <a:solidFill>
                      <a:schemeClr val="accent1">
                        <a:lumMod val="100000"/>
                      </a:schemeClr>
                    </a:solidFill>
                    <a:cs typeface="+mn-ea"/>
                    <a:sym typeface="+mn-lt"/>
                  </a:rPr>
                  <a:t>层协议的概念、实现</a:t>
                </a:r>
                <a:endParaRPr lang="zh-CN" altLang="en-US" sz="2800" b="1" dirty="0">
                  <a:solidFill>
                    <a:schemeClr val="accent1">
                      <a:lumMod val="100000"/>
                    </a:schemeClr>
                  </a:solidFill>
                  <a:cs typeface="+mn-ea"/>
                  <a:sym typeface="+mn-lt"/>
                </a:endParaRPr>
              </a:p>
            </p:txBody>
          </p:sp>
        </p:grpSp>
      </p:grpSp>
      <p:grpSp>
        <p:nvGrpSpPr>
          <p:cNvPr id="15" name="组合 14"/>
          <p:cNvGrpSpPr/>
          <p:nvPr/>
        </p:nvGrpSpPr>
        <p:grpSpPr>
          <a:xfrm>
            <a:off x="6410483" y="1765941"/>
            <a:ext cx="5781517" cy="2629152"/>
            <a:chOff x="6359436" y="2593047"/>
            <a:chExt cx="4619697" cy="2058151"/>
          </a:xfrm>
        </p:grpSpPr>
        <p:grpSp>
          <p:nvGrpSpPr>
            <p:cNvPr id="16" name="组合 15"/>
            <p:cNvGrpSpPr/>
            <p:nvPr/>
          </p:nvGrpSpPr>
          <p:grpSpPr>
            <a:xfrm>
              <a:off x="6359436" y="2728516"/>
              <a:ext cx="1212728" cy="1234483"/>
              <a:chOff x="6129344" y="2728516"/>
              <a:chExt cx="1212728" cy="1234483"/>
            </a:xfrm>
          </p:grpSpPr>
          <p:sp>
            <p:nvSpPr>
              <p:cNvPr id="20" name="对角圆角矩形 23"/>
              <p:cNvSpPr/>
              <p:nvPr/>
            </p:nvSpPr>
            <p:spPr>
              <a:xfrm rot="16200000">
                <a:off x="6118466" y="2739394"/>
                <a:ext cx="1234483" cy="1212728"/>
              </a:xfrm>
              <a:prstGeom prst="round2DiagRect">
                <a:avLst>
                  <a:gd name="adj1" fmla="val 50000"/>
                  <a:gd name="adj2" fmla="val 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1" name="对角圆角矩形 24"/>
              <p:cNvSpPr/>
              <p:nvPr/>
            </p:nvSpPr>
            <p:spPr>
              <a:xfrm rot="16200000">
                <a:off x="6229698" y="2836404"/>
                <a:ext cx="1034918" cy="1016679"/>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2" name="任意多边形 25"/>
              <p:cNvSpPr/>
              <p:nvPr/>
            </p:nvSpPr>
            <p:spPr bwMode="auto">
              <a:xfrm flipH="1">
                <a:off x="6553991" y="3036256"/>
                <a:ext cx="353336" cy="59449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anchor="ctr"/>
              <a:lstStyle/>
              <a:p>
                <a:pPr algn="ctr"/>
                <a:endParaRPr sz="1600">
                  <a:cs typeface="+mn-ea"/>
                  <a:sym typeface="+mn-lt"/>
                </a:endParaRPr>
              </a:p>
            </p:txBody>
          </p:sp>
        </p:grpSp>
        <p:grpSp>
          <p:nvGrpSpPr>
            <p:cNvPr id="17" name="组合 16"/>
            <p:cNvGrpSpPr/>
            <p:nvPr/>
          </p:nvGrpSpPr>
          <p:grpSpPr>
            <a:xfrm>
              <a:off x="7572160" y="2593047"/>
              <a:ext cx="3406973" cy="2058151"/>
              <a:chOff x="7996808" y="1430323"/>
              <a:chExt cx="3044706" cy="2058151"/>
            </a:xfrm>
          </p:grpSpPr>
          <p:sp>
            <p:nvSpPr>
              <p:cNvPr id="18" name="文本框 17"/>
              <p:cNvSpPr txBox="1"/>
              <p:nvPr/>
            </p:nvSpPr>
            <p:spPr>
              <a:xfrm>
                <a:off x="8017273" y="2934476"/>
                <a:ext cx="3024241" cy="553998"/>
              </a:xfrm>
              <a:prstGeom prst="rect">
                <a:avLst/>
              </a:prstGeom>
              <a:noFill/>
            </p:spPr>
            <p:txBody>
              <a:bodyPr wrap="square" lIns="360000" rIns="216000" anchor="ctr" anchorCtr="0">
                <a:noAutofit/>
              </a:bodyPr>
              <a:lstStyle/>
              <a:p>
                <a:pPr>
                  <a:lnSpc>
                    <a:spcPct val="120000"/>
                  </a:lnSpc>
                </a:pPr>
                <a:r>
                  <a:rPr lang="en-US" altLang="zh-CN" sz="2400" dirty="0">
                    <a:solidFill>
                      <a:schemeClr val="dk1">
                        <a:lumMod val="100000"/>
                      </a:schemeClr>
                    </a:solidFill>
                    <a:cs typeface="+mn-ea"/>
                    <a:sym typeface="+mn-lt"/>
                  </a:rPr>
                  <a:t>HTTP</a:t>
                </a:r>
                <a:endParaRPr lang="en-US" altLang="zh-CN" sz="2400" dirty="0">
                  <a:solidFill>
                    <a:schemeClr val="dk1">
                      <a:lumMod val="100000"/>
                    </a:schemeClr>
                  </a:solidFill>
                  <a:cs typeface="+mn-ea"/>
                  <a:sym typeface="+mn-lt"/>
                </a:endParaRPr>
              </a:p>
              <a:p>
                <a:pPr>
                  <a:lnSpc>
                    <a:spcPct val="120000"/>
                  </a:lnSpc>
                </a:pPr>
                <a:r>
                  <a:rPr lang="en-US" altLang="zh-CN" sz="2400" dirty="0">
                    <a:solidFill>
                      <a:schemeClr val="dk1">
                        <a:lumMod val="100000"/>
                      </a:schemeClr>
                    </a:solidFill>
                    <a:cs typeface="+mn-ea"/>
                    <a:sym typeface="+mn-lt"/>
                  </a:rPr>
                  <a:t>FTP</a:t>
                </a:r>
                <a:endParaRPr lang="en-US" altLang="zh-CN" sz="2400" dirty="0">
                  <a:solidFill>
                    <a:schemeClr val="dk1">
                      <a:lumMod val="100000"/>
                    </a:schemeClr>
                  </a:solidFill>
                  <a:cs typeface="+mn-ea"/>
                  <a:sym typeface="+mn-lt"/>
                </a:endParaRPr>
              </a:p>
              <a:p>
                <a:pPr>
                  <a:lnSpc>
                    <a:spcPct val="120000"/>
                  </a:lnSpc>
                </a:pPr>
                <a:r>
                  <a:rPr lang="en-US" altLang="zh-CN" sz="2400" dirty="0">
                    <a:solidFill>
                      <a:schemeClr val="dk1">
                        <a:lumMod val="100000"/>
                      </a:schemeClr>
                    </a:solidFill>
                    <a:cs typeface="+mn-ea"/>
                    <a:sym typeface="+mn-lt"/>
                  </a:rPr>
                  <a:t>SMTP / POP3 / IMAP</a:t>
                </a:r>
                <a:endParaRPr lang="en-US" altLang="zh-CN" sz="2400" dirty="0">
                  <a:solidFill>
                    <a:schemeClr val="dk1">
                      <a:lumMod val="100000"/>
                    </a:schemeClr>
                  </a:solidFill>
                  <a:cs typeface="+mn-ea"/>
                  <a:sym typeface="+mn-lt"/>
                </a:endParaRPr>
              </a:p>
              <a:p>
                <a:pPr>
                  <a:lnSpc>
                    <a:spcPct val="120000"/>
                  </a:lnSpc>
                </a:pPr>
                <a:r>
                  <a:rPr lang="en-US" altLang="zh-CN" sz="2400" dirty="0">
                    <a:solidFill>
                      <a:schemeClr val="dk1">
                        <a:lumMod val="100000"/>
                      </a:schemeClr>
                    </a:solidFill>
                    <a:cs typeface="+mn-ea"/>
                    <a:sym typeface="+mn-lt"/>
                  </a:rPr>
                  <a:t>DNS</a:t>
                </a:r>
                <a:endParaRPr lang="en-US" altLang="zh-CN" sz="2400" dirty="0">
                  <a:solidFill>
                    <a:schemeClr val="dk1">
                      <a:lumMod val="100000"/>
                    </a:schemeClr>
                  </a:solidFill>
                  <a:cs typeface="+mn-ea"/>
                  <a:sym typeface="+mn-lt"/>
                </a:endParaRPr>
              </a:p>
            </p:txBody>
          </p:sp>
          <p:sp>
            <p:nvSpPr>
              <p:cNvPr id="19" name="矩形 18"/>
              <p:cNvSpPr/>
              <p:nvPr/>
            </p:nvSpPr>
            <p:spPr>
              <a:xfrm>
                <a:off x="7996808" y="1430323"/>
                <a:ext cx="2820250" cy="1011921"/>
              </a:xfrm>
              <a:prstGeom prst="rect">
                <a:avLst/>
              </a:prstGeom>
            </p:spPr>
            <p:txBody>
              <a:bodyPr wrap="square" lIns="360000" tIns="0" rIns="216000" bIns="0" anchor="ctr" anchorCtr="0">
                <a:spAutoFit/>
              </a:bodyPr>
              <a:lstStyle/>
              <a:p>
                <a:r>
                  <a:rPr lang="zh-CN" altLang="en-US" sz="2800" b="1" dirty="0">
                    <a:solidFill>
                      <a:schemeClr val="accent2">
                        <a:lumMod val="100000"/>
                      </a:schemeClr>
                    </a:solidFill>
                    <a:cs typeface="+mn-ea"/>
                    <a:sym typeface="+mn-lt"/>
                  </a:rPr>
                  <a:t>通过对主流应用层协议分析来掌握应用层协议</a:t>
                </a:r>
                <a:endParaRPr lang="zh-CN" altLang="en-US" sz="2800" b="1" dirty="0">
                  <a:solidFill>
                    <a:schemeClr val="accent2">
                      <a:lumMod val="100000"/>
                    </a:schemeClr>
                  </a:solidFill>
                  <a:cs typeface="+mn-ea"/>
                  <a:sym typeface="+mn-lt"/>
                </a:endParaRPr>
              </a:p>
            </p:txBody>
          </p:sp>
        </p:grpSp>
      </p:grpSp>
      <p:grpSp>
        <p:nvGrpSpPr>
          <p:cNvPr id="23" name="组合 22"/>
          <p:cNvGrpSpPr/>
          <p:nvPr/>
        </p:nvGrpSpPr>
        <p:grpSpPr>
          <a:xfrm>
            <a:off x="2000250" y="4395093"/>
            <a:ext cx="4968622" cy="1519742"/>
            <a:chOff x="1801808" y="3535572"/>
            <a:chExt cx="3970156" cy="1189683"/>
          </a:xfrm>
        </p:grpSpPr>
        <p:grpSp>
          <p:nvGrpSpPr>
            <p:cNvPr id="24" name="组合 23"/>
            <p:cNvGrpSpPr/>
            <p:nvPr/>
          </p:nvGrpSpPr>
          <p:grpSpPr>
            <a:xfrm>
              <a:off x="4603247" y="3535572"/>
              <a:ext cx="1168717" cy="1189683"/>
              <a:chOff x="4852515" y="3535572"/>
              <a:chExt cx="1168717" cy="1189683"/>
            </a:xfrm>
          </p:grpSpPr>
          <p:sp>
            <p:nvSpPr>
              <p:cNvPr id="28" name="对角圆角矩形 29"/>
              <p:cNvSpPr/>
              <p:nvPr/>
            </p:nvSpPr>
            <p:spPr>
              <a:xfrm rot="16200000">
                <a:off x="4842032" y="3546055"/>
                <a:ext cx="1189683" cy="1168717"/>
              </a:xfrm>
              <a:prstGeom prst="round2DiagRect">
                <a:avLst>
                  <a:gd name="adj1" fmla="val 50000"/>
                  <a:gd name="adj2" fmla="val 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9" name="对角圆角矩形 30"/>
              <p:cNvSpPr/>
              <p:nvPr/>
            </p:nvSpPr>
            <p:spPr>
              <a:xfrm rot="16200000">
                <a:off x="4949228" y="3639545"/>
                <a:ext cx="997360" cy="979782"/>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30" name="任意多边形 31"/>
              <p:cNvSpPr/>
              <p:nvPr/>
            </p:nvSpPr>
            <p:spPr bwMode="auto">
              <a:xfrm rot="10800000" flipV="1">
                <a:off x="5200395" y="3857401"/>
                <a:ext cx="444440" cy="482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sz="1600">
                  <a:cs typeface="+mn-ea"/>
                  <a:sym typeface="+mn-lt"/>
                </a:endParaRPr>
              </a:p>
            </p:txBody>
          </p:sp>
        </p:grpSp>
        <p:grpSp>
          <p:nvGrpSpPr>
            <p:cNvPr id="25" name="组合 24"/>
            <p:cNvGrpSpPr/>
            <p:nvPr/>
          </p:nvGrpSpPr>
          <p:grpSpPr>
            <a:xfrm>
              <a:off x="1801808" y="3684594"/>
              <a:ext cx="2757428" cy="943522"/>
              <a:chOff x="1813624" y="1734048"/>
              <a:chExt cx="2453577" cy="943522"/>
            </a:xfrm>
          </p:grpSpPr>
          <p:sp>
            <p:nvSpPr>
              <p:cNvPr id="26" name="文本框 14"/>
              <p:cNvSpPr txBox="1"/>
              <p:nvPr/>
            </p:nvSpPr>
            <p:spPr>
              <a:xfrm>
                <a:off x="1813624" y="2123572"/>
                <a:ext cx="2348822" cy="553998"/>
              </a:xfrm>
              <a:prstGeom prst="rect">
                <a:avLst/>
              </a:prstGeom>
              <a:noFill/>
            </p:spPr>
            <p:txBody>
              <a:bodyPr wrap="square" rIns="360000" anchor="t" anchorCtr="0">
                <a:normAutofit/>
              </a:bodyPr>
              <a:lstStyle/>
              <a:p>
                <a:pPr algn="r">
                  <a:lnSpc>
                    <a:spcPct val="120000"/>
                  </a:lnSpc>
                </a:pPr>
                <a:r>
                  <a:rPr lang="en-US" altLang="zh-CN" sz="2400" dirty="0">
                    <a:solidFill>
                      <a:schemeClr val="dk1">
                        <a:lumMod val="100000"/>
                      </a:schemeClr>
                    </a:solidFill>
                    <a:cs typeface="+mn-ea"/>
                    <a:sym typeface="+mn-lt"/>
                  </a:rPr>
                  <a:t>socket API</a:t>
                </a:r>
                <a:endParaRPr lang="en-US" altLang="zh-CN" sz="2400" dirty="0">
                  <a:solidFill>
                    <a:schemeClr val="dk1">
                      <a:lumMod val="100000"/>
                    </a:schemeClr>
                  </a:solidFill>
                  <a:cs typeface="+mn-ea"/>
                  <a:sym typeface="+mn-lt"/>
                </a:endParaRPr>
              </a:p>
            </p:txBody>
          </p:sp>
          <p:sp>
            <p:nvSpPr>
              <p:cNvPr id="27" name="矩形 26"/>
              <p:cNvSpPr/>
              <p:nvPr/>
            </p:nvSpPr>
            <p:spPr>
              <a:xfrm>
                <a:off x="2985227" y="1734048"/>
                <a:ext cx="1281974" cy="323165"/>
              </a:xfrm>
              <a:prstGeom prst="rect">
                <a:avLst/>
              </a:prstGeom>
            </p:spPr>
            <p:txBody>
              <a:bodyPr wrap="none" lIns="0" tIns="0" rIns="360000" bIns="0" anchor="b" anchorCtr="0">
                <a:normAutofit lnSpcReduction="10000"/>
              </a:bodyPr>
              <a:lstStyle/>
              <a:p>
                <a:pPr algn="r"/>
                <a:r>
                  <a:rPr lang="zh-CN" altLang="en-US" sz="2800" b="1" dirty="0">
                    <a:solidFill>
                      <a:schemeClr val="accent3">
                        <a:lumMod val="100000"/>
                      </a:schemeClr>
                    </a:solidFill>
                    <a:cs typeface="+mn-ea"/>
                    <a:sym typeface="+mn-lt"/>
                  </a:rPr>
                  <a:t>网络应用编程</a:t>
                </a:r>
                <a:endParaRPr lang="zh-CN" altLang="en-US" sz="2800" b="1" dirty="0">
                  <a:solidFill>
                    <a:schemeClr val="accent3">
                      <a:lumMod val="100000"/>
                    </a:schemeClr>
                  </a:solidFill>
                  <a:cs typeface="+mn-ea"/>
                  <a:sym typeface="+mn-lt"/>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ChangeArrowheads="1"/>
          </p:cNvSpPr>
          <p:nvPr/>
        </p:nvSpPr>
        <p:spPr bwMode="auto">
          <a:xfrm>
            <a:off x="1752600" y="503238"/>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defRPr/>
            </a:pPr>
            <a:endParaRPr lang="zh-CN" altLang="en-US" sz="4000" b="0" u="sng" dirty="0">
              <a:solidFill>
                <a:schemeClr val="accent2">
                  <a:lumMod val="50000"/>
                </a:schemeClr>
              </a:solidFill>
              <a:latin typeface="+mn-lt"/>
              <a:ea typeface="+mn-ea"/>
              <a:cs typeface="+mn-ea"/>
              <a:sym typeface="+mn-lt"/>
            </a:endParaRPr>
          </a:p>
        </p:txBody>
      </p:sp>
      <p:sp>
        <p:nvSpPr>
          <p:cNvPr id="52227" name="Rectangle 3"/>
          <p:cNvSpPr>
            <a:spLocks noChangeArrowheads="1"/>
          </p:cNvSpPr>
          <p:nvPr/>
        </p:nvSpPr>
        <p:spPr bwMode="auto">
          <a:xfrm>
            <a:off x="7748588" y="-11636"/>
            <a:ext cx="555466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52228" name="Rectangle 4"/>
          <p:cNvSpPr>
            <a:spLocks noChangeArrowheads="1"/>
          </p:cNvSpPr>
          <p:nvPr/>
        </p:nvSpPr>
        <p:spPr bwMode="auto">
          <a:xfrm>
            <a:off x="5044048" y="-138546"/>
            <a:ext cx="5478462"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52229" name="Rectangle 5"/>
          <p:cNvSpPr>
            <a:spLocks noChangeArrowheads="1"/>
          </p:cNvSpPr>
          <p:nvPr/>
        </p:nvSpPr>
        <p:spPr bwMode="auto">
          <a:xfrm>
            <a:off x="6705600" y="1717675"/>
            <a:ext cx="466566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安全</a:t>
            </a:r>
            <a:r>
              <a:rPr lang="en-US" altLang="zh-CN" sz="3600" b="1" dirty="0">
                <a:solidFill>
                  <a:schemeClr val="accent1"/>
                </a:solidFill>
                <a:cs typeface="+mn-ea"/>
                <a:sym typeface="+mn-lt"/>
              </a:rPr>
              <a:t>TCP</a:t>
            </a:r>
            <a:endParaRPr lang="en-US" altLang="zh-CN" sz="3600" b="1" dirty="0">
              <a:solidFill>
                <a:schemeClr val="accent1"/>
              </a:solidFill>
              <a:cs typeface="+mn-ea"/>
              <a:sym typeface="+mn-lt"/>
            </a:endParaRPr>
          </a:p>
        </p:txBody>
      </p:sp>
      <p:grpSp>
        <p:nvGrpSpPr>
          <p:cNvPr id="2" name="组合 1"/>
          <p:cNvGrpSpPr/>
          <p:nvPr/>
        </p:nvGrpSpPr>
        <p:grpSpPr>
          <a:xfrm>
            <a:off x="737149" y="1853268"/>
            <a:ext cx="2891820" cy="3936197"/>
            <a:chOff x="3336132" y="3007668"/>
            <a:chExt cx="1707967" cy="2324798"/>
          </a:xfrm>
        </p:grpSpPr>
        <p:grpSp>
          <p:nvGrpSpPr>
            <p:cNvPr id="8" name="组合 7"/>
            <p:cNvGrpSpPr>
              <a:grpSpLocks noChangeAspect="1"/>
            </p:cNvGrpSpPr>
            <p:nvPr/>
          </p:nvGrpSpPr>
          <p:grpSpPr>
            <a:xfrm>
              <a:off x="3336132" y="3007668"/>
              <a:ext cx="1707967" cy="1719421"/>
              <a:chOff x="1983909" y="2663640"/>
              <a:chExt cx="1657350" cy="1668463"/>
            </a:xfrm>
            <a:solidFill>
              <a:schemeClr val="accent1"/>
            </a:solidFill>
          </p:grpSpPr>
          <p:sp>
            <p:nvSpPr>
              <p:cNvPr id="9" name="任意多边形: 形状 42"/>
              <p:cNvSpPr/>
              <p:nvPr/>
            </p:nvSpPr>
            <p:spPr bwMode="auto">
              <a:xfrm>
                <a:off x="1983909" y="3062103"/>
                <a:ext cx="1216025"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 name="任意多边形: 形状 43"/>
              <p:cNvSpPr/>
              <p:nvPr/>
            </p:nvSpPr>
            <p:spPr bwMode="auto">
              <a:xfrm>
                <a:off x="2433171" y="2674753"/>
                <a:ext cx="1208088"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任意多边形: 形状 44"/>
              <p:cNvSpPr/>
              <p:nvPr/>
            </p:nvSpPr>
            <p:spPr bwMode="auto">
              <a:xfrm>
                <a:off x="3277721" y="4006665"/>
                <a:ext cx="358775" cy="315913"/>
              </a:xfrm>
              <a:custGeom>
                <a:avLst/>
                <a:gdLst>
                  <a:gd name="T0" fmla="*/ 43 w 159"/>
                  <a:gd name="T1" fmla="*/ 69 h 140"/>
                  <a:gd name="T2" fmla="*/ 34 w 159"/>
                  <a:gd name="T3" fmla="*/ 61 h 140"/>
                  <a:gd name="T4" fmla="*/ 24 w 159"/>
                  <a:gd name="T5" fmla="*/ 61 h 140"/>
                  <a:gd name="T6" fmla="*/ 7 w 159"/>
                  <a:gd name="T7" fmla="*/ 52 h 140"/>
                  <a:gd name="T8" fmla="*/ 0 w 159"/>
                  <a:gd name="T9" fmla="*/ 32 h 140"/>
                  <a:gd name="T10" fmla="*/ 10 w 159"/>
                  <a:gd name="T11" fmla="*/ 9 h 140"/>
                  <a:gd name="T12" fmla="*/ 34 w 159"/>
                  <a:gd name="T13" fmla="*/ 0 h 140"/>
                  <a:gd name="T14" fmla="*/ 61 w 159"/>
                  <a:gd name="T15" fmla="*/ 13 h 140"/>
                  <a:gd name="T16" fmla="*/ 72 w 159"/>
                  <a:gd name="T17" fmla="*/ 47 h 140"/>
                  <a:gd name="T18" fmla="*/ 42 w 159"/>
                  <a:gd name="T19" fmla="*/ 126 h 140"/>
                  <a:gd name="T20" fmla="*/ 23 w 159"/>
                  <a:gd name="T21" fmla="*/ 140 h 140"/>
                  <a:gd name="T22" fmla="*/ 13 w 159"/>
                  <a:gd name="T23" fmla="*/ 131 h 140"/>
                  <a:gd name="T24" fmla="*/ 18 w 159"/>
                  <a:gd name="T25" fmla="*/ 120 h 140"/>
                  <a:gd name="T26" fmla="*/ 36 w 159"/>
                  <a:gd name="T27" fmla="*/ 92 h 140"/>
                  <a:gd name="T28" fmla="*/ 43 w 159"/>
                  <a:gd name="T29" fmla="*/ 69 h 140"/>
                  <a:gd name="T30" fmla="*/ 130 w 159"/>
                  <a:gd name="T31" fmla="*/ 69 h 140"/>
                  <a:gd name="T32" fmla="*/ 121 w 159"/>
                  <a:gd name="T33" fmla="*/ 61 h 140"/>
                  <a:gd name="T34" fmla="*/ 112 w 159"/>
                  <a:gd name="T35" fmla="*/ 61 h 140"/>
                  <a:gd name="T36" fmla="*/ 94 w 159"/>
                  <a:gd name="T37" fmla="*/ 52 h 140"/>
                  <a:gd name="T38" fmla="*/ 87 w 159"/>
                  <a:gd name="T39" fmla="*/ 32 h 140"/>
                  <a:gd name="T40" fmla="*/ 96 w 159"/>
                  <a:gd name="T41" fmla="*/ 9 h 140"/>
                  <a:gd name="T42" fmla="*/ 120 w 159"/>
                  <a:gd name="T43" fmla="*/ 0 h 140"/>
                  <a:gd name="T44" fmla="*/ 148 w 159"/>
                  <a:gd name="T45" fmla="*/ 13 h 140"/>
                  <a:gd name="T46" fmla="*/ 159 w 159"/>
                  <a:gd name="T47" fmla="*/ 47 h 140"/>
                  <a:gd name="T48" fmla="*/ 129 w 159"/>
                  <a:gd name="T49" fmla="*/ 126 h 140"/>
                  <a:gd name="T50" fmla="*/ 109 w 159"/>
                  <a:gd name="T51" fmla="*/ 140 h 140"/>
                  <a:gd name="T52" fmla="*/ 100 w 159"/>
                  <a:gd name="T53" fmla="*/ 131 h 140"/>
                  <a:gd name="T54" fmla="*/ 106 w 159"/>
                  <a:gd name="T55" fmla="*/ 120 h 140"/>
                  <a:gd name="T56" fmla="*/ 122 w 159"/>
                  <a:gd name="T57" fmla="*/ 92 h 140"/>
                  <a:gd name="T58" fmla="*/ 130 w 159"/>
                  <a:gd name="T5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40">
                    <a:moveTo>
                      <a:pt x="43" y="69"/>
                    </a:moveTo>
                    <a:cubicBezTo>
                      <a:pt x="43" y="64"/>
                      <a:pt x="40" y="61"/>
                      <a:pt x="34" y="61"/>
                    </a:cubicBezTo>
                    <a:cubicBezTo>
                      <a:pt x="24" y="61"/>
                      <a:pt x="24" y="61"/>
                      <a:pt x="24" y="61"/>
                    </a:cubicBezTo>
                    <a:cubicBezTo>
                      <a:pt x="18" y="60"/>
                      <a:pt x="12" y="57"/>
                      <a:pt x="7" y="52"/>
                    </a:cubicBezTo>
                    <a:cubicBezTo>
                      <a:pt x="2" y="46"/>
                      <a:pt x="0" y="40"/>
                      <a:pt x="0" y="32"/>
                    </a:cubicBezTo>
                    <a:cubicBezTo>
                      <a:pt x="0" y="23"/>
                      <a:pt x="3" y="15"/>
                      <a:pt x="10" y="9"/>
                    </a:cubicBezTo>
                    <a:cubicBezTo>
                      <a:pt x="16" y="3"/>
                      <a:pt x="24" y="0"/>
                      <a:pt x="34" y="0"/>
                    </a:cubicBezTo>
                    <a:cubicBezTo>
                      <a:pt x="44" y="0"/>
                      <a:pt x="54" y="4"/>
                      <a:pt x="61" y="13"/>
                    </a:cubicBezTo>
                    <a:cubicBezTo>
                      <a:pt x="68" y="22"/>
                      <a:pt x="72" y="33"/>
                      <a:pt x="72" y="47"/>
                    </a:cubicBezTo>
                    <a:cubicBezTo>
                      <a:pt x="72" y="73"/>
                      <a:pt x="62" y="99"/>
                      <a:pt x="42" y="126"/>
                    </a:cubicBezTo>
                    <a:cubicBezTo>
                      <a:pt x="34" y="136"/>
                      <a:pt x="28" y="140"/>
                      <a:pt x="23" y="140"/>
                    </a:cubicBezTo>
                    <a:cubicBezTo>
                      <a:pt x="16" y="140"/>
                      <a:pt x="13" y="137"/>
                      <a:pt x="13" y="131"/>
                    </a:cubicBezTo>
                    <a:cubicBezTo>
                      <a:pt x="13" y="128"/>
                      <a:pt x="15" y="125"/>
                      <a:pt x="18" y="120"/>
                    </a:cubicBezTo>
                    <a:cubicBezTo>
                      <a:pt x="25" y="112"/>
                      <a:pt x="30" y="103"/>
                      <a:pt x="36" y="92"/>
                    </a:cubicBezTo>
                    <a:cubicBezTo>
                      <a:pt x="41" y="82"/>
                      <a:pt x="43" y="74"/>
                      <a:pt x="43" y="69"/>
                    </a:cubicBezTo>
                    <a:close/>
                    <a:moveTo>
                      <a:pt x="130" y="69"/>
                    </a:moveTo>
                    <a:cubicBezTo>
                      <a:pt x="130" y="64"/>
                      <a:pt x="127" y="61"/>
                      <a:pt x="121" y="61"/>
                    </a:cubicBezTo>
                    <a:cubicBezTo>
                      <a:pt x="112" y="61"/>
                      <a:pt x="112" y="61"/>
                      <a:pt x="112" y="61"/>
                    </a:cubicBezTo>
                    <a:cubicBezTo>
                      <a:pt x="105" y="60"/>
                      <a:pt x="99" y="57"/>
                      <a:pt x="94" y="52"/>
                    </a:cubicBezTo>
                    <a:cubicBezTo>
                      <a:pt x="89" y="46"/>
                      <a:pt x="87" y="40"/>
                      <a:pt x="87" y="32"/>
                    </a:cubicBezTo>
                    <a:cubicBezTo>
                      <a:pt x="87" y="23"/>
                      <a:pt x="90" y="15"/>
                      <a:pt x="96" y="9"/>
                    </a:cubicBezTo>
                    <a:cubicBezTo>
                      <a:pt x="103" y="3"/>
                      <a:pt x="111" y="0"/>
                      <a:pt x="120" y="0"/>
                    </a:cubicBezTo>
                    <a:cubicBezTo>
                      <a:pt x="132" y="0"/>
                      <a:pt x="141" y="4"/>
                      <a:pt x="148" y="13"/>
                    </a:cubicBezTo>
                    <a:cubicBezTo>
                      <a:pt x="155" y="22"/>
                      <a:pt x="159" y="33"/>
                      <a:pt x="159" y="47"/>
                    </a:cubicBezTo>
                    <a:cubicBezTo>
                      <a:pt x="159" y="73"/>
                      <a:pt x="149" y="99"/>
                      <a:pt x="129" y="126"/>
                    </a:cubicBezTo>
                    <a:cubicBezTo>
                      <a:pt x="121" y="136"/>
                      <a:pt x="115" y="140"/>
                      <a:pt x="109" y="140"/>
                    </a:cubicBezTo>
                    <a:cubicBezTo>
                      <a:pt x="103" y="140"/>
                      <a:pt x="100" y="137"/>
                      <a:pt x="100" y="131"/>
                    </a:cubicBezTo>
                    <a:cubicBezTo>
                      <a:pt x="100" y="128"/>
                      <a:pt x="102" y="125"/>
                      <a:pt x="106" y="120"/>
                    </a:cubicBezTo>
                    <a:cubicBezTo>
                      <a:pt x="112" y="112"/>
                      <a:pt x="117" y="103"/>
                      <a:pt x="122" y="92"/>
                    </a:cubicBezTo>
                    <a:cubicBezTo>
                      <a:pt x="127" y="82"/>
                      <a:pt x="130" y="74"/>
                      <a:pt x="13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任意多边形: 形状 45"/>
              <p:cNvSpPr/>
              <p:nvPr/>
            </p:nvSpPr>
            <p:spPr bwMode="auto">
              <a:xfrm>
                <a:off x="1983909" y="2663640"/>
                <a:ext cx="355600" cy="317500"/>
              </a:xfrm>
              <a:custGeom>
                <a:avLst/>
                <a:gdLst>
                  <a:gd name="T0" fmla="*/ 115 w 158"/>
                  <a:gd name="T1" fmla="*/ 72 h 141"/>
                  <a:gd name="T2" fmla="*/ 124 w 158"/>
                  <a:gd name="T3" fmla="*/ 80 h 141"/>
                  <a:gd name="T4" fmla="*/ 134 w 158"/>
                  <a:gd name="T5" fmla="*/ 80 h 141"/>
                  <a:gd name="T6" fmla="*/ 151 w 158"/>
                  <a:gd name="T7" fmla="*/ 89 h 141"/>
                  <a:gd name="T8" fmla="*/ 158 w 158"/>
                  <a:gd name="T9" fmla="*/ 109 h 141"/>
                  <a:gd name="T10" fmla="*/ 149 w 158"/>
                  <a:gd name="T11" fmla="*/ 132 h 141"/>
                  <a:gd name="T12" fmla="*/ 125 w 158"/>
                  <a:gd name="T13" fmla="*/ 141 h 141"/>
                  <a:gd name="T14" fmla="*/ 98 w 158"/>
                  <a:gd name="T15" fmla="*/ 128 h 141"/>
                  <a:gd name="T16" fmla="*/ 87 w 158"/>
                  <a:gd name="T17" fmla="*/ 94 h 141"/>
                  <a:gd name="T18" fmla="*/ 117 w 158"/>
                  <a:gd name="T19" fmla="*/ 15 h 141"/>
                  <a:gd name="T20" fmla="*/ 136 w 158"/>
                  <a:gd name="T21" fmla="*/ 0 h 141"/>
                  <a:gd name="T22" fmla="*/ 145 w 158"/>
                  <a:gd name="T23" fmla="*/ 10 h 141"/>
                  <a:gd name="T24" fmla="*/ 140 w 158"/>
                  <a:gd name="T25" fmla="*/ 21 h 141"/>
                  <a:gd name="T26" fmla="*/ 123 w 158"/>
                  <a:gd name="T27" fmla="*/ 48 h 141"/>
                  <a:gd name="T28" fmla="*/ 115 w 158"/>
                  <a:gd name="T29" fmla="*/ 72 h 141"/>
                  <a:gd name="T30" fmla="*/ 28 w 158"/>
                  <a:gd name="T31" fmla="*/ 72 h 141"/>
                  <a:gd name="T32" fmla="*/ 37 w 158"/>
                  <a:gd name="T33" fmla="*/ 80 h 141"/>
                  <a:gd name="T34" fmla="*/ 47 w 158"/>
                  <a:gd name="T35" fmla="*/ 80 h 141"/>
                  <a:gd name="T36" fmla="*/ 64 w 158"/>
                  <a:gd name="T37" fmla="*/ 89 h 141"/>
                  <a:gd name="T38" fmla="*/ 72 w 158"/>
                  <a:gd name="T39" fmla="*/ 109 h 141"/>
                  <a:gd name="T40" fmla="*/ 62 w 158"/>
                  <a:gd name="T41" fmla="*/ 132 h 141"/>
                  <a:gd name="T42" fmla="*/ 38 w 158"/>
                  <a:gd name="T43" fmla="*/ 141 h 141"/>
                  <a:gd name="T44" fmla="*/ 10 w 158"/>
                  <a:gd name="T45" fmla="*/ 128 h 141"/>
                  <a:gd name="T46" fmla="*/ 0 w 158"/>
                  <a:gd name="T47" fmla="*/ 94 h 141"/>
                  <a:gd name="T48" fmla="*/ 30 w 158"/>
                  <a:gd name="T49" fmla="*/ 15 h 141"/>
                  <a:gd name="T50" fmla="*/ 49 w 158"/>
                  <a:gd name="T51" fmla="*/ 0 h 141"/>
                  <a:gd name="T52" fmla="*/ 58 w 158"/>
                  <a:gd name="T53" fmla="*/ 10 h 141"/>
                  <a:gd name="T54" fmla="*/ 53 w 158"/>
                  <a:gd name="T55" fmla="*/ 21 h 141"/>
                  <a:gd name="T56" fmla="*/ 36 w 158"/>
                  <a:gd name="T57" fmla="*/ 48 h 141"/>
                  <a:gd name="T58" fmla="*/ 28 w 158"/>
                  <a:gd name="T5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141">
                    <a:moveTo>
                      <a:pt x="115" y="72"/>
                    </a:moveTo>
                    <a:cubicBezTo>
                      <a:pt x="115" y="77"/>
                      <a:pt x="118" y="80"/>
                      <a:pt x="124" y="80"/>
                    </a:cubicBezTo>
                    <a:cubicBezTo>
                      <a:pt x="134" y="80"/>
                      <a:pt x="134" y="80"/>
                      <a:pt x="134" y="80"/>
                    </a:cubicBezTo>
                    <a:cubicBezTo>
                      <a:pt x="140" y="80"/>
                      <a:pt x="146" y="83"/>
                      <a:pt x="151" y="89"/>
                    </a:cubicBezTo>
                    <a:cubicBezTo>
                      <a:pt x="156" y="95"/>
                      <a:pt x="158" y="101"/>
                      <a:pt x="158" y="109"/>
                    </a:cubicBezTo>
                    <a:cubicBezTo>
                      <a:pt x="158" y="118"/>
                      <a:pt x="155" y="126"/>
                      <a:pt x="149" y="132"/>
                    </a:cubicBezTo>
                    <a:cubicBezTo>
                      <a:pt x="142" y="138"/>
                      <a:pt x="134" y="141"/>
                      <a:pt x="125" y="141"/>
                    </a:cubicBezTo>
                    <a:cubicBezTo>
                      <a:pt x="114" y="141"/>
                      <a:pt x="105" y="137"/>
                      <a:pt x="98" y="128"/>
                    </a:cubicBezTo>
                    <a:cubicBezTo>
                      <a:pt x="90" y="119"/>
                      <a:pt x="87" y="108"/>
                      <a:pt x="87" y="94"/>
                    </a:cubicBezTo>
                    <a:cubicBezTo>
                      <a:pt x="87" y="68"/>
                      <a:pt x="97" y="42"/>
                      <a:pt x="117" y="15"/>
                    </a:cubicBezTo>
                    <a:cubicBezTo>
                      <a:pt x="124" y="5"/>
                      <a:pt x="130" y="0"/>
                      <a:pt x="136" y="0"/>
                    </a:cubicBezTo>
                    <a:cubicBezTo>
                      <a:pt x="142" y="0"/>
                      <a:pt x="145" y="4"/>
                      <a:pt x="145" y="10"/>
                    </a:cubicBezTo>
                    <a:cubicBezTo>
                      <a:pt x="145" y="13"/>
                      <a:pt x="144" y="16"/>
                      <a:pt x="140" y="21"/>
                    </a:cubicBezTo>
                    <a:cubicBezTo>
                      <a:pt x="134" y="29"/>
                      <a:pt x="128" y="38"/>
                      <a:pt x="123" y="48"/>
                    </a:cubicBezTo>
                    <a:cubicBezTo>
                      <a:pt x="118" y="59"/>
                      <a:pt x="115" y="67"/>
                      <a:pt x="115" y="72"/>
                    </a:cubicBezTo>
                    <a:close/>
                    <a:moveTo>
                      <a:pt x="28" y="72"/>
                    </a:moveTo>
                    <a:cubicBezTo>
                      <a:pt x="28" y="77"/>
                      <a:pt x="31" y="80"/>
                      <a:pt x="37" y="80"/>
                    </a:cubicBezTo>
                    <a:cubicBezTo>
                      <a:pt x="47" y="80"/>
                      <a:pt x="47" y="80"/>
                      <a:pt x="47" y="80"/>
                    </a:cubicBezTo>
                    <a:cubicBezTo>
                      <a:pt x="53" y="80"/>
                      <a:pt x="59" y="83"/>
                      <a:pt x="64" y="89"/>
                    </a:cubicBezTo>
                    <a:cubicBezTo>
                      <a:pt x="69" y="95"/>
                      <a:pt x="72" y="101"/>
                      <a:pt x="72" y="109"/>
                    </a:cubicBezTo>
                    <a:cubicBezTo>
                      <a:pt x="72" y="118"/>
                      <a:pt x="68" y="126"/>
                      <a:pt x="62" y="132"/>
                    </a:cubicBezTo>
                    <a:cubicBezTo>
                      <a:pt x="56" y="138"/>
                      <a:pt x="48" y="141"/>
                      <a:pt x="38" y="141"/>
                    </a:cubicBezTo>
                    <a:cubicBezTo>
                      <a:pt x="27" y="141"/>
                      <a:pt x="18" y="137"/>
                      <a:pt x="10" y="128"/>
                    </a:cubicBezTo>
                    <a:cubicBezTo>
                      <a:pt x="3" y="119"/>
                      <a:pt x="0" y="108"/>
                      <a:pt x="0" y="94"/>
                    </a:cubicBezTo>
                    <a:cubicBezTo>
                      <a:pt x="0" y="68"/>
                      <a:pt x="10" y="42"/>
                      <a:pt x="30" y="15"/>
                    </a:cubicBezTo>
                    <a:cubicBezTo>
                      <a:pt x="37" y="5"/>
                      <a:pt x="44" y="0"/>
                      <a:pt x="49" y="0"/>
                    </a:cubicBezTo>
                    <a:cubicBezTo>
                      <a:pt x="55" y="0"/>
                      <a:pt x="58" y="4"/>
                      <a:pt x="58" y="10"/>
                    </a:cubicBezTo>
                    <a:cubicBezTo>
                      <a:pt x="58" y="13"/>
                      <a:pt x="56" y="16"/>
                      <a:pt x="53" y="21"/>
                    </a:cubicBezTo>
                    <a:cubicBezTo>
                      <a:pt x="47" y="29"/>
                      <a:pt x="41" y="38"/>
                      <a:pt x="36" y="48"/>
                    </a:cubicBezTo>
                    <a:cubicBezTo>
                      <a:pt x="31" y="59"/>
                      <a:pt x="28" y="67"/>
                      <a:pt x="2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3" name="矩形 22"/>
            <p:cNvSpPr/>
            <p:nvPr/>
          </p:nvSpPr>
          <p:spPr>
            <a:xfrm>
              <a:off x="3519772" y="3491517"/>
              <a:ext cx="1333118" cy="737342"/>
            </a:xfrm>
            <a:prstGeom prst="rect">
              <a:avLst/>
            </a:prstGeom>
            <a:ln w="12700">
              <a:miter lim="400000"/>
            </a:ln>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1">
                      <a:lumMod val="100000"/>
                    </a:schemeClr>
                  </a:solidFill>
                  <a:cs typeface="+mn-ea"/>
                  <a:sym typeface="+mn-lt"/>
                </a:rPr>
                <a:t>没有加密</a:t>
              </a:r>
              <a:endParaRPr lang="zh-CN" altLang="en-US" b="1" spc="30" dirty="0">
                <a:solidFill>
                  <a:schemeClr val="accent1">
                    <a:lumMod val="100000"/>
                  </a:schemeClr>
                </a:solidFill>
                <a:cs typeface="+mn-ea"/>
                <a:sym typeface="+mn-lt"/>
              </a:endParaRPr>
            </a:p>
            <a:p>
              <a:pPr marL="285750" indent="-285750">
                <a:lnSpc>
                  <a:spcPct val="110000"/>
                </a:lnSpc>
                <a:buFont typeface="Wingdings" panose="05000000000000000000" pitchFamily="2" charset="2"/>
                <a:buChar char="l"/>
              </a:pPr>
              <a:r>
                <a:rPr lang="zh-CN" altLang="en-US" b="1" spc="30" dirty="0">
                  <a:solidFill>
                    <a:schemeClr val="accent1">
                      <a:lumMod val="100000"/>
                    </a:schemeClr>
                  </a:solidFill>
                  <a:cs typeface="+mn-ea"/>
                  <a:sym typeface="+mn-lt"/>
                </a:rPr>
                <a:t>网络明文传输，如用户名和口令信息等</a:t>
              </a:r>
              <a:endParaRPr lang="en-US" altLang="zh-CN" b="1" spc="30" dirty="0">
                <a:solidFill>
                  <a:schemeClr val="accent1">
                    <a:lumMod val="100000"/>
                  </a:schemeClr>
                </a:solidFill>
                <a:cs typeface="+mn-ea"/>
                <a:sym typeface="+mn-lt"/>
              </a:endParaRPr>
            </a:p>
          </p:txBody>
        </p:sp>
        <p:sp>
          <p:nvSpPr>
            <p:cNvPr id="30" name="文本框 59"/>
            <p:cNvSpPr txBox="1"/>
            <p:nvPr/>
          </p:nvSpPr>
          <p:spPr>
            <a:xfrm>
              <a:off x="3415732" y="5077077"/>
              <a:ext cx="1370166" cy="255389"/>
            </a:xfrm>
            <a:prstGeom prst="roundRect">
              <a:avLst/>
            </a:prstGeom>
            <a:solidFill>
              <a:schemeClr val="accent1"/>
            </a:solidFill>
          </p:spPr>
          <p:txBody>
            <a:bodyPr wrap="none">
              <a:noAutofit/>
            </a:bodyPr>
            <a:lstStyle/>
            <a:p>
              <a:pPr algn="ctr"/>
              <a:r>
                <a:rPr lang="en-US" altLang="zh-CN" sz="2000" b="1" dirty="0">
                  <a:solidFill>
                    <a:schemeClr val="bg2"/>
                  </a:solidFill>
                  <a:cs typeface="+mn-ea"/>
                  <a:sym typeface="+mn-lt"/>
                </a:rPr>
                <a:t>TCP</a:t>
              </a:r>
              <a:r>
                <a:rPr lang="zh-CN" altLang="en-US" sz="2000" b="1" dirty="0">
                  <a:solidFill>
                    <a:schemeClr val="bg2"/>
                  </a:solidFill>
                  <a:cs typeface="+mn-ea"/>
                  <a:sym typeface="+mn-lt"/>
                </a:rPr>
                <a:t>和</a:t>
              </a:r>
              <a:r>
                <a:rPr lang="en-US" altLang="zh-CN" sz="2000" b="1" dirty="0">
                  <a:solidFill>
                    <a:schemeClr val="bg2"/>
                  </a:solidFill>
                  <a:cs typeface="+mn-ea"/>
                  <a:sym typeface="+mn-lt"/>
                </a:rPr>
                <a:t>UDP</a:t>
              </a:r>
              <a:endParaRPr lang="en-US" altLang="zh-CN" sz="2000" b="1" dirty="0">
                <a:solidFill>
                  <a:schemeClr val="bg2"/>
                </a:solidFill>
                <a:cs typeface="+mn-ea"/>
                <a:sym typeface="+mn-lt"/>
              </a:endParaRPr>
            </a:p>
          </p:txBody>
        </p:sp>
      </p:grpSp>
      <p:grpSp>
        <p:nvGrpSpPr>
          <p:cNvPr id="3" name="组合 2"/>
          <p:cNvGrpSpPr/>
          <p:nvPr/>
        </p:nvGrpSpPr>
        <p:grpSpPr>
          <a:xfrm>
            <a:off x="4660306" y="1853268"/>
            <a:ext cx="2921769" cy="3952819"/>
            <a:chOff x="5247779" y="2997851"/>
            <a:chExt cx="1725656" cy="2334615"/>
          </a:xfrm>
        </p:grpSpPr>
        <p:grpSp>
          <p:nvGrpSpPr>
            <p:cNvPr id="13" name="组合 12"/>
            <p:cNvGrpSpPr>
              <a:grpSpLocks noChangeAspect="1"/>
            </p:cNvGrpSpPr>
            <p:nvPr/>
          </p:nvGrpSpPr>
          <p:grpSpPr>
            <a:xfrm>
              <a:off x="5247779" y="2997851"/>
              <a:ext cx="1716225" cy="1719421"/>
              <a:chOff x="4052421" y="2654115"/>
              <a:chExt cx="1704976" cy="1708150"/>
            </a:xfrm>
            <a:solidFill>
              <a:schemeClr val="accent2"/>
            </a:solidFill>
          </p:grpSpPr>
          <p:sp>
            <p:nvSpPr>
              <p:cNvPr id="14" name="任意多边形: 形状 38"/>
              <p:cNvSpPr/>
              <p:nvPr/>
            </p:nvSpPr>
            <p:spPr bwMode="auto">
              <a:xfrm>
                <a:off x="4052421" y="2735078"/>
                <a:ext cx="471488" cy="1528763"/>
              </a:xfrm>
              <a:custGeom>
                <a:avLst/>
                <a:gdLst>
                  <a:gd name="T0" fmla="*/ 25 w 209"/>
                  <a:gd name="T1" fmla="*/ 340 h 679"/>
                  <a:gd name="T2" fmla="*/ 209 w 209"/>
                  <a:gd name="T3" fmla="*/ 29 h 679"/>
                  <a:gd name="T4" fmla="*/ 209 w 209"/>
                  <a:gd name="T5" fmla="*/ 0 h 679"/>
                  <a:gd name="T6" fmla="*/ 0 w 209"/>
                  <a:gd name="T7" fmla="*/ 340 h 679"/>
                  <a:gd name="T8" fmla="*/ 209 w 209"/>
                  <a:gd name="T9" fmla="*/ 679 h 679"/>
                  <a:gd name="T10" fmla="*/ 209 w 209"/>
                  <a:gd name="T11" fmla="*/ 651 h 679"/>
                  <a:gd name="T12" fmla="*/ 25 w 209"/>
                  <a:gd name="T13" fmla="*/ 340 h 679"/>
                </a:gdLst>
                <a:ahLst/>
                <a:cxnLst>
                  <a:cxn ang="0">
                    <a:pos x="T0" y="T1"/>
                  </a:cxn>
                  <a:cxn ang="0">
                    <a:pos x="T2" y="T3"/>
                  </a:cxn>
                  <a:cxn ang="0">
                    <a:pos x="T4" y="T5"/>
                  </a:cxn>
                  <a:cxn ang="0">
                    <a:pos x="T6" y="T7"/>
                  </a:cxn>
                  <a:cxn ang="0">
                    <a:pos x="T8" y="T9"/>
                  </a:cxn>
                  <a:cxn ang="0">
                    <a:pos x="T10" y="T11"/>
                  </a:cxn>
                  <a:cxn ang="0">
                    <a:pos x="T12" y="T13"/>
                  </a:cxn>
                </a:cxnLst>
                <a:rect l="0" t="0" r="r" b="b"/>
                <a:pathLst>
                  <a:path w="209" h="679">
                    <a:moveTo>
                      <a:pt x="25" y="340"/>
                    </a:moveTo>
                    <a:cubicBezTo>
                      <a:pt x="25" y="206"/>
                      <a:pt x="97" y="89"/>
                      <a:pt x="209" y="29"/>
                    </a:cubicBezTo>
                    <a:cubicBezTo>
                      <a:pt x="209" y="0"/>
                      <a:pt x="209" y="0"/>
                      <a:pt x="209" y="0"/>
                    </a:cubicBezTo>
                    <a:cubicBezTo>
                      <a:pt x="85" y="63"/>
                      <a:pt x="0" y="192"/>
                      <a:pt x="0" y="340"/>
                    </a:cubicBezTo>
                    <a:cubicBezTo>
                      <a:pt x="0" y="488"/>
                      <a:pt x="85" y="617"/>
                      <a:pt x="209" y="679"/>
                    </a:cubicBezTo>
                    <a:cubicBezTo>
                      <a:pt x="209" y="651"/>
                      <a:pt x="209" y="651"/>
                      <a:pt x="209" y="651"/>
                    </a:cubicBezTo>
                    <a:cubicBezTo>
                      <a:pt x="97" y="590"/>
                      <a:pt x="25" y="474"/>
                      <a:pt x="25" y="3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任意多边形: 形状 39"/>
              <p:cNvSpPr/>
              <p:nvPr/>
            </p:nvSpPr>
            <p:spPr bwMode="auto">
              <a:xfrm>
                <a:off x="5270034" y="2728728"/>
                <a:ext cx="487363" cy="1544638"/>
              </a:xfrm>
              <a:custGeom>
                <a:avLst/>
                <a:gdLst>
                  <a:gd name="T0" fmla="*/ 216 w 216"/>
                  <a:gd name="T1" fmla="*/ 343 h 686"/>
                  <a:gd name="T2" fmla="*/ 0 w 216"/>
                  <a:gd name="T3" fmla="*/ 0 h 686"/>
                  <a:gd name="T4" fmla="*/ 0 w 216"/>
                  <a:gd name="T5" fmla="*/ 28 h 686"/>
                  <a:gd name="T6" fmla="*/ 191 w 216"/>
                  <a:gd name="T7" fmla="*/ 343 h 686"/>
                  <a:gd name="T8" fmla="*/ 0 w 216"/>
                  <a:gd name="T9" fmla="*/ 657 h 686"/>
                  <a:gd name="T10" fmla="*/ 0 w 216"/>
                  <a:gd name="T11" fmla="*/ 686 h 686"/>
                  <a:gd name="T12" fmla="*/ 216 w 216"/>
                  <a:gd name="T13" fmla="*/ 343 h 686"/>
                </a:gdLst>
                <a:ahLst/>
                <a:cxnLst>
                  <a:cxn ang="0">
                    <a:pos x="T0" y="T1"/>
                  </a:cxn>
                  <a:cxn ang="0">
                    <a:pos x="T2" y="T3"/>
                  </a:cxn>
                  <a:cxn ang="0">
                    <a:pos x="T4" y="T5"/>
                  </a:cxn>
                  <a:cxn ang="0">
                    <a:pos x="T6" y="T7"/>
                  </a:cxn>
                  <a:cxn ang="0">
                    <a:pos x="T8" y="T9"/>
                  </a:cxn>
                  <a:cxn ang="0">
                    <a:pos x="T10" y="T11"/>
                  </a:cxn>
                  <a:cxn ang="0">
                    <a:pos x="T12" y="T13"/>
                  </a:cxn>
                </a:cxnLst>
                <a:rect l="0" t="0" r="r" b="b"/>
                <a:pathLst>
                  <a:path w="216" h="686">
                    <a:moveTo>
                      <a:pt x="216" y="343"/>
                    </a:moveTo>
                    <a:cubicBezTo>
                      <a:pt x="216" y="192"/>
                      <a:pt x="128" y="62"/>
                      <a:pt x="0" y="0"/>
                    </a:cubicBezTo>
                    <a:cubicBezTo>
                      <a:pt x="0" y="28"/>
                      <a:pt x="0" y="28"/>
                      <a:pt x="0" y="28"/>
                    </a:cubicBezTo>
                    <a:cubicBezTo>
                      <a:pt x="116" y="88"/>
                      <a:pt x="191" y="206"/>
                      <a:pt x="191" y="343"/>
                    </a:cubicBezTo>
                    <a:cubicBezTo>
                      <a:pt x="191" y="479"/>
                      <a:pt x="116" y="598"/>
                      <a:pt x="0" y="657"/>
                    </a:cubicBezTo>
                    <a:cubicBezTo>
                      <a:pt x="0" y="686"/>
                      <a:pt x="0" y="686"/>
                      <a:pt x="0" y="686"/>
                    </a:cubicBezTo>
                    <a:cubicBezTo>
                      <a:pt x="128" y="624"/>
                      <a:pt x="216" y="494"/>
                      <a:pt x="216"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任意多边形: 形状 40"/>
              <p:cNvSpPr/>
              <p:nvPr/>
            </p:nvSpPr>
            <p:spPr bwMode="auto">
              <a:xfrm>
                <a:off x="4665196" y="4057465"/>
                <a:ext cx="463550" cy="304800"/>
              </a:xfrm>
              <a:custGeom>
                <a:avLst/>
                <a:gdLst>
                  <a:gd name="T0" fmla="*/ 0 w 206"/>
                  <a:gd name="T1" fmla="*/ 43 h 136"/>
                  <a:gd name="T2" fmla="*/ 43 w 206"/>
                  <a:gd name="T3" fmla="*/ 0 h 136"/>
                  <a:gd name="T4" fmla="*/ 88 w 206"/>
                  <a:gd name="T5" fmla="*/ 49 h 136"/>
                  <a:gd name="T6" fmla="*/ 21 w 206"/>
                  <a:gd name="T7" fmla="*/ 136 h 136"/>
                  <a:gd name="T8" fmla="*/ 16 w 206"/>
                  <a:gd name="T9" fmla="*/ 128 h 136"/>
                  <a:gd name="T10" fmla="*/ 65 w 206"/>
                  <a:gd name="T11" fmla="*/ 78 h 136"/>
                  <a:gd name="T12" fmla="*/ 40 w 206"/>
                  <a:gd name="T13" fmla="*/ 87 h 136"/>
                  <a:gd name="T14" fmla="*/ 0 w 206"/>
                  <a:gd name="T15" fmla="*/ 43 h 136"/>
                  <a:gd name="T16" fmla="*/ 118 w 206"/>
                  <a:gd name="T17" fmla="*/ 43 h 136"/>
                  <a:gd name="T18" fmla="*/ 161 w 206"/>
                  <a:gd name="T19" fmla="*/ 0 h 136"/>
                  <a:gd name="T20" fmla="*/ 206 w 206"/>
                  <a:gd name="T21" fmla="*/ 49 h 136"/>
                  <a:gd name="T22" fmla="*/ 140 w 206"/>
                  <a:gd name="T23" fmla="*/ 136 h 136"/>
                  <a:gd name="T24" fmla="*/ 135 w 206"/>
                  <a:gd name="T25" fmla="*/ 128 h 136"/>
                  <a:gd name="T26" fmla="*/ 183 w 206"/>
                  <a:gd name="T27" fmla="*/ 78 h 136"/>
                  <a:gd name="T28" fmla="*/ 158 w 206"/>
                  <a:gd name="T29" fmla="*/ 87 h 136"/>
                  <a:gd name="T30" fmla="*/ 118 w 206"/>
                  <a:gd name="T31"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6">
                    <a:moveTo>
                      <a:pt x="0" y="43"/>
                    </a:moveTo>
                    <a:cubicBezTo>
                      <a:pt x="0" y="15"/>
                      <a:pt x="25" y="0"/>
                      <a:pt x="43" y="0"/>
                    </a:cubicBezTo>
                    <a:cubicBezTo>
                      <a:pt x="61" y="0"/>
                      <a:pt x="88" y="17"/>
                      <a:pt x="88" y="49"/>
                    </a:cubicBezTo>
                    <a:cubicBezTo>
                      <a:pt x="88" y="98"/>
                      <a:pt x="49" y="133"/>
                      <a:pt x="21" y="136"/>
                    </a:cubicBezTo>
                    <a:cubicBezTo>
                      <a:pt x="19" y="133"/>
                      <a:pt x="16" y="128"/>
                      <a:pt x="16" y="128"/>
                    </a:cubicBezTo>
                    <a:cubicBezTo>
                      <a:pt x="29" y="123"/>
                      <a:pt x="63" y="99"/>
                      <a:pt x="65" y="78"/>
                    </a:cubicBezTo>
                    <a:cubicBezTo>
                      <a:pt x="55" y="84"/>
                      <a:pt x="51" y="87"/>
                      <a:pt x="40" y="87"/>
                    </a:cubicBezTo>
                    <a:cubicBezTo>
                      <a:pt x="16" y="87"/>
                      <a:pt x="0" y="65"/>
                      <a:pt x="0" y="43"/>
                    </a:cubicBezTo>
                    <a:close/>
                    <a:moveTo>
                      <a:pt x="118" y="43"/>
                    </a:moveTo>
                    <a:cubicBezTo>
                      <a:pt x="118" y="15"/>
                      <a:pt x="144" y="0"/>
                      <a:pt x="161" y="0"/>
                    </a:cubicBezTo>
                    <a:cubicBezTo>
                      <a:pt x="179" y="0"/>
                      <a:pt x="206" y="17"/>
                      <a:pt x="206" y="49"/>
                    </a:cubicBezTo>
                    <a:cubicBezTo>
                      <a:pt x="206" y="98"/>
                      <a:pt x="167" y="133"/>
                      <a:pt x="140" y="136"/>
                    </a:cubicBezTo>
                    <a:cubicBezTo>
                      <a:pt x="138" y="133"/>
                      <a:pt x="135" y="128"/>
                      <a:pt x="135" y="128"/>
                    </a:cubicBezTo>
                    <a:cubicBezTo>
                      <a:pt x="147" y="123"/>
                      <a:pt x="181" y="99"/>
                      <a:pt x="183" y="78"/>
                    </a:cubicBezTo>
                    <a:cubicBezTo>
                      <a:pt x="174" y="84"/>
                      <a:pt x="170" y="87"/>
                      <a:pt x="158" y="87"/>
                    </a:cubicBezTo>
                    <a:cubicBezTo>
                      <a:pt x="135" y="87"/>
                      <a:pt x="118" y="65"/>
                      <a:pt x="118"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任意多边形: 形状 41"/>
              <p:cNvSpPr/>
              <p:nvPr/>
            </p:nvSpPr>
            <p:spPr bwMode="auto">
              <a:xfrm>
                <a:off x="4665196" y="2654115"/>
                <a:ext cx="463550" cy="307975"/>
              </a:xfrm>
              <a:custGeom>
                <a:avLst/>
                <a:gdLst>
                  <a:gd name="T0" fmla="*/ 206 w 206"/>
                  <a:gd name="T1" fmla="*/ 94 h 137"/>
                  <a:gd name="T2" fmla="*/ 163 w 206"/>
                  <a:gd name="T3" fmla="*/ 137 h 137"/>
                  <a:gd name="T4" fmla="*/ 118 w 206"/>
                  <a:gd name="T5" fmla="*/ 88 h 137"/>
                  <a:gd name="T6" fmla="*/ 185 w 206"/>
                  <a:gd name="T7" fmla="*/ 0 h 137"/>
                  <a:gd name="T8" fmla="*/ 190 w 206"/>
                  <a:gd name="T9" fmla="*/ 9 h 137"/>
                  <a:gd name="T10" fmla="*/ 141 w 206"/>
                  <a:gd name="T11" fmla="*/ 59 h 137"/>
                  <a:gd name="T12" fmla="*/ 166 w 206"/>
                  <a:gd name="T13" fmla="*/ 50 h 137"/>
                  <a:gd name="T14" fmla="*/ 206 w 206"/>
                  <a:gd name="T15" fmla="*/ 94 h 137"/>
                  <a:gd name="T16" fmla="*/ 88 w 206"/>
                  <a:gd name="T17" fmla="*/ 94 h 137"/>
                  <a:gd name="T18" fmla="*/ 45 w 206"/>
                  <a:gd name="T19" fmla="*/ 137 h 137"/>
                  <a:gd name="T20" fmla="*/ 0 w 206"/>
                  <a:gd name="T21" fmla="*/ 88 h 137"/>
                  <a:gd name="T22" fmla="*/ 67 w 206"/>
                  <a:gd name="T23" fmla="*/ 0 h 137"/>
                  <a:gd name="T24" fmla="*/ 71 w 206"/>
                  <a:gd name="T25" fmla="*/ 9 h 137"/>
                  <a:gd name="T26" fmla="*/ 23 w 206"/>
                  <a:gd name="T27" fmla="*/ 59 h 137"/>
                  <a:gd name="T28" fmla="*/ 48 w 206"/>
                  <a:gd name="T29" fmla="*/ 50 h 137"/>
                  <a:gd name="T30" fmla="*/ 88 w 206"/>
                  <a:gd name="T31" fmla="*/ 9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7">
                    <a:moveTo>
                      <a:pt x="206" y="94"/>
                    </a:moveTo>
                    <a:cubicBezTo>
                      <a:pt x="206" y="122"/>
                      <a:pt x="181" y="137"/>
                      <a:pt x="163" y="137"/>
                    </a:cubicBezTo>
                    <a:cubicBezTo>
                      <a:pt x="145" y="137"/>
                      <a:pt x="118" y="119"/>
                      <a:pt x="118" y="88"/>
                    </a:cubicBezTo>
                    <a:cubicBezTo>
                      <a:pt x="118" y="39"/>
                      <a:pt x="157" y="4"/>
                      <a:pt x="185" y="0"/>
                    </a:cubicBezTo>
                    <a:cubicBezTo>
                      <a:pt x="187" y="4"/>
                      <a:pt x="190" y="9"/>
                      <a:pt x="190" y="9"/>
                    </a:cubicBezTo>
                    <a:cubicBezTo>
                      <a:pt x="177" y="14"/>
                      <a:pt x="143" y="38"/>
                      <a:pt x="141" y="59"/>
                    </a:cubicBezTo>
                    <a:cubicBezTo>
                      <a:pt x="151" y="53"/>
                      <a:pt x="155" y="50"/>
                      <a:pt x="166" y="50"/>
                    </a:cubicBezTo>
                    <a:cubicBezTo>
                      <a:pt x="190" y="50"/>
                      <a:pt x="206" y="72"/>
                      <a:pt x="206" y="94"/>
                    </a:cubicBezTo>
                    <a:close/>
                    <a:moveTo>
                      <a:pt x="88" y="94"/>
                    </a:moveTo>
                    <a:cubicBezTo>
                      <a:pt x="88" y="122"/>
                      <a:pt x="62" y="137"/>
                      <a:pt x="45" y="137"/>
                    </a:cubicBezTo>
                    <a:cubicBezTo>
                      <a:pt x="27" y="137"/>
                      <a:pt x="0" y="119"/>
                      <a:pt x="0" y="88"/>
                    </a:cubicBezTo>
                    <a:cubicBezTo>
                      <a:pt x="0" y="39"/>
                      <a:pt x="39" y="4"/>
                      <a:pt x="67" y="0"/>
                    </a:cubicBezTo>
                    <a:cubicBezTo>
                      <a:pt x="69" y="4"/>
                      <a:pt x="71" y="9"/>
                      <a:pt x="71" y="9"/>
                    </a:cubicBezTo>
                    <a:cubicBezTo>
                      <a:pt x="59" y="14"/>
                      <a:pt x="25" y="38"/>
                      <a:pt x="23" y="59"/>
                    </a:cubicBezTo>
                    <a:cubicBezTo>
                      <a:pt x="32" y="53"/>
                      <a:pt x="36" y="50"/>
                      <a:pt x="48" y="50"/>
                    </a:cubicBezTo>
                    <a:cubicBezTo>
                      <a:pt x="71" y="50"/>
                      <a:pt x="88" y="72"/>
                      <a:pt x="8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4" name="矩形 23"/>
            <p:cNvSpPr/>
            <p:nvPr/>
          </p:nvSpPr>
          <p:spPr>
            <a:xfrm>
              <a:off x="5522990" y="3567929"/>
              <a:ext cx="1450445" cy="557380"/>
            </a:xfrm>
            <a:prstGeom prst="rect">
              <a:avLst/>
            </a:prstGeom>
            <a:ln w="12700">
              <a:miter lim="400000"/>
            </a:ln>
          </p:spPr>
          <p:txBody>
            <a:bodyPr wrap="non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提供加密的</a:t>
              </a:r>
              <a:r>
                <a:rPr lang="en-US" altLang="zh-CN" b="1" spc="30" dirty="0">
                  <a:solidFill>
                    <a:schemeClr val="accent2">
                      <a:lumMod val="100000"/>
                    </a:schemeClr>
                  </a:solidFill>
                  <a:cs typeface="+mn-ea"/>
                  <a:sym typeface="+mn-lt"/>
                </a:rPr>
                <a:t>TCP</a:t>
              </a:r>
              <a:r>
                <a:rPr lang="zh-CN" altLang="en-US" b="1" spc="30" dirty="0">
                  <a:solidFill>
                    <a:schemeClr val="accent2">
                      <a:lumMod val="100000"/>
                    </a:schemeClr>
                  </a:solidFill>
                  <a:cs typeface="+mn-ea"/>
                  <a:sym typeface="+mn-lt"/>
                </a:rPr>
                <a:t>连接</a:t>
              </a:r>
              <a:endParaRPr lang="zh-CN" altLang="en-US" b="1" spc="30" dirty="0">
                <a:solidFill>
                  <a:schemeClr val="accent2">
                    <a:lumMod val="100000"/>
                  </a:schemeClr>
                </a:solidFill>
                <a:cs typeface="+mn-ea"/>
                <a:sym typeface="+mn-lt"/>
              </a:endParaRPr>
            </a:p>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保证数据完整性</a:t>
              </a:r>
              <a:endParaRPr lang="zh-CN" altLang="en-US" b="1" spc="30" dirty="0">
                <a:solidFill>
                  <a:schemeClr val="accent2">
                    <a:lumMod val="100000"/>
                  </a:schemeClr>
                </a:solidFill>
                <a:cs typeface="+mn-ea"/>
                <a:sym typeface="+mn-lt"/>
              </a:endParaRPr>
            </a:p>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端点认证</a:t>
              </a:r>
              <a:endParaRPr lang="zh-CN" altLang="en-US" b="1" spc="30" dirty="0">
                <a:solidFill>
                  <a:schemeClr val="accent2">
                    <a:lumMod val="100000"/>
                  </a:schemeClr>
                </a:solidFill>
                <a:cs typeface="+mn-ea"/>
                <a:sym typeface="+mn-lt"/>
              </a:endParaRPr>
            </a:p>
          </p:txBody>
        </p:sp>
        <p:sp>
          <p:nvSpPr>
            <p:cNvPr id="33" name="文本框 57"/>
            <p:cNvSpPr txBox="1"/>
            <p:nvPr/>
          </p:nvSpPr>
          <p:spPr>
            <a:xfrm>
              <a:off x="5406254" y="5077077"/>
              <a:ext cx="1370166" cy="255389"/>
            </a:xfrm>
            <a:prstGeom prst="roundRect">
              <a:avLst/>
            </a:prstGeom>
            <a:solidFill>
              <a:schemeClr val="accent2"/>
            </a:solidFill>
          </p:spPr>
          <p:txBody>
            <a:bodyPr wrap="none">
              <a:normAutofit fontScale="77500" lnSpcReduction="20000"/>
            </a:bodyPr>
            <a:lstStyle/>
            <a:p>
              <a:pPr algn="ctr"/>
              <a:r>
                <a:rPr lang="en-US" altLang="zh-CN" sz="1600" b="1" dirty="0">
                  <a:solidFill>
                    <a:schemeClr val="bg2"/>
                  </a:solidFill>
                  <a:cs typeface="+mn-ea"/>
                  <a:sym typeface="+mn-lt"/>
                </a:rPr>
                <a:t>SSL</a:t>
              </a:r>
              <a:br>
                <a:rPr lang="en-US" altLang="zh-CN" sz="1600" b="1" dirty="0">
                  <a:solidFill>
                    <a:schemeClr val="bg2"/>
                  </a:solidFill>
                  <a:cs typeface="+mn-ea"/>
                  <a:sym typeface="+mn-lt"/>
                </a:rPr>
              </a:br>
              <a:r>
                <a:rPr lang="zh-CN" altLang="en-US" sz="1600" b="1" dirty="0">
                  <a:solidFill>
                    <a:schemeClr val="bg2"/>
                  </a:solidFill>
                  <a:cs typeface="+mn-ea"/>
                  <a:sym typeface="+mn-lt"/>
                </a:rPr>
                <a:t>（</a:t>
              </a:r>
              <a:r>
                <a:rPr lang="en-US" altLang="zh-CN" sz="1600" b="1" dirty="0">
                  <a:solidFill>
                    <a:schemeClr val="bg2"/>
                  </a:solidFill>
                  <a:cs typeface="+mn-ea"/>
                  <a:sym typeface="+mn-lt"/>
                </a:rPr>
                <a:t>Security Socket Layer</a:t>
              </a:r>
              <a:r>
                <a:rPr lang="zh-CN" altLang="en-US" sz="1600" b="1" dirty="0">
                  <a:solidFill>
                    <a:schemeClr val="bg2"/>
                  </a:solidFill>
                  <a:cs typeface="+mn-ea"/>
                  <a:sym typeface="+mn-lt"/>
                </a:rPr>
                <a:t>）</a:t>
              </a:r>
              <a:endParaRPr lang="zh-CN" altLang="en-US" sz="1600" b="1" dirty="0">
                <a:solidFill>
                  <a:schemeClr val="bg2"/>
                </a:solidFill>
                <a:cs typeface="+mn-ea"/>
                <a:sym typeface="+mn-lt"/>
              </a:endParaRPr>
            </a:p>
          </p:txBody>
        </p:sp>
      </p:grpSp>
      <p:grpSp>
        <p:nvGrpSpPr>
          <p:cNvPr id="4" name="组合 3"/>
          <p:cNvGrpSpPr/>
          <p:nvPr/>
        </p:nvGrpSpPr>
        <p:grpSpPr>
          <a:xfrm>
            <a:off x="8597448" y="1853268"/>
            <a:ext cx="2921903" cy="3916810"/>
            <a:chOff x="7241272" y="3019119"/>
            <a:chExt cx="1725735" cy="2313347"/>
          </a:xfrm>
        </p:grpSpPr>
        <p:grpSp>
          <p:nvGrpSpPr>
            <p:cNvPr id="18" name="组合 17"/>
            <p:cNvGrpSpPr>
              <a:grpSpLocks noChangeAspect="1"/>
            </p:cNvGrpSpPr>
            <p:nvPr/>
          </p:nvGrpSpPr>
          <p:grpSpPr>
            <a:xfrm>
              <a:off x="7241272" y="3019119"/>
              <a:ext cx="1725735" cy="1719421"/>
              <a:chOff x="6281271" y="2603315"/>
              <a:chExt cx="1735138" cy="1728788"/>
            </a:xfrm>
            <a:solidFill>
              <a:schemeClr val="accent3"/>
            </a:solidFill>
          </p:grpSpPr>
          <p:sp>
            <p:nvSpPr>
              <p:cNvPr id="19" name="任意多边形: 形状 34"/>
              <p:cNvSpPr/>
              <p:nvPr/>
            </p:nvSpPr>
            <p:spPr bwMode="auto">
              <a:xfrm>
                <a:off x="6306671" y="3062103"/>
                <a:ext cx="1214438"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任意多边形: 形状 35"/>
              <p:cNvSpPr/>
              <p:nvPr/>
            </p:nvSpPr>
            <p:spPr bwMode="auto">
              <a:xfrm>
                <a:off x="6755934" y="2674753"/>
                <a:ext cx="1206500"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任意多边形: 形状 36"/>
              <p:cNvSpPr/>
              <p:nvPr/>
            </p:nvSpPr>
            <p:spPr bwMode="auto">
              <a:xfrm>
                <a:off x="6281271" y="2603315"/>
                <a:ext cx="315913" cy="265113"/>
              </a:xfrm>
              <a:custGeom>
                <a:avLst/>
                <a:gdLst>
                  <a:gd name="T0" fmla="*/ 68 w 140"/>
                  <a:gd name="T1" fmla="*/ 4 h 118"/>
                  <a:gd name="T2" fmla="*/ 80 w 140"/>
                  <a:gd name="T3" fmla="*/ 0 h 118"/>
                  <a:gd name="T4" fmla="*/ 95 w 140"/>
                  <a:gd name="T5" fmla="*/ 7 h 118"/>
                  <a:gd name="T6" fmla="*/ 107 w 140"/>
                  <a:gd name="T7" fmla="*/ 20 h 118"/>
                  <a:gd name="T8" fmla="*/ 127 w 140"/>
                  <a:gd name="T9" fmla="*/ 62 h 118"/>
                  <a:gd name="T10" fmla="*/ 140 w 140"/>
                  <a:gd name="T11" fmla="*/ 106 h 118"/>
                  <a:gd name="T12" fmla="*/ 132 w 140"/>
                  <a:gd name="T13" fmla="*/ 113 h 118"/>
                  <a:gd name="T14" fmla="*/ 125 w 140"/>
                  <a:gd name="T15" fmla="*/ 118 h 118"/>
                  <a:gd name="T16" fmla="*/ 123 w 140"/>
                  <a:gd name="T17" fmla="*/ 118 h 118"/>
                  <a:gd name="T18" fmla="*/ 121 w 140"/>
                  <a:gd name="T19" fmla="*/ 118 h 118"/>
                  <a:gd name="T20" fmla="*/ 85 w 140"/>
                  <a:gd name="T21" fmla="*/ 63 h 118"/>
                  <a:gd name="T22" fmla="*/ 78 w 140"/>
                  <a:gd name="T23" fmla="*/ 53 h 118"/>
                  <a:gd name="T24" fmla="*/ 72 w 140"/>
                  <a:gd name="T25" fmla="*/ 43 h 118"/>
                  <a:gd name="T26" fmla="*/ 63 w 140"/>
                  <a:gd name="T27" fmla="*/ 16 h 118"/>
                  <a:gd name="T28" fmla="*/ 68 w 140"/>
                  <a:gd name="T29" fmla="*/ 4 h 118"/>
                  <a:gd name="T30" fmla="*/ 5 w 140"/>
                  <a:gd name="T31" fmla="*/ 4 h 118"/>
                  <a:gd name="T32" fmla="*/ 17 w 140"/>
                  <a:gd name="T33" fmla="*/ 0 h 118"/>
                  <a:gd name="T34" fmla="*/ 32 w 140"/>
                  <a:gd name="T35" fmla="*/ 7 h 118"/>
                  <a:gd name="T36" fmla="*/ 45 w 140"/>
                  <a:gd name="T37" fmla="*/ 20 h 118"/>
                  <a:gd name="T38" fmla="*/ 64 w 140"/>
                  <a:gd name="T39" fmla="*/ 62 h 118"/>
                  <a:gd name="T40" fmla="*/ 77 w 140"/>
                  <a:gd name="T41" fmla="*/ 106 h 118"/>
                  <a:gd name="T42" fmla="*/ 69 w 140"/>
                  <a:gd name="T43" fmla="*/ 113 h 118"/>
                  <a:gd name="T44" fmla="*/ 61 w 140"/>
                  <a:gd name="T45" fmla="*/ 118 h 118"/>
                  <a:gd name="T46" fmla="*/ 59 w 140"/>
                  <a:gd name="T47" fmla="*/ 118 h 118"/>
                  <a:gd name="T48" fmla="*/ 57 w 140"/>
                  <a:gd name="T49" fmla="*/ 118 h 118"/>
                  <a:gd name="T50" fmla="*/ 22 w 140"/>
                  <a:gd name="T51" fmla="*/ 63 h 118"/>
                  <a:gd name="T52" fmla="*/ 15 w 140"/>
                  <a:gd name="T53" fmla="*/ 53 h 118"/>
                  <a:gd name="T54" fmla="*/ 8 w 140"/>
                  <a:gd name="T55" fmla="*/ 43 h 118"/>
                  <a:gd name="T56" fmla="*/ 0 w 140"/>
                  <a:gd name="T57" fmla="*/ 16 h 118"/>
                  <a:gd name="T58" fmla="*/ 5 w 140"/>
                  <a:gd name="T59"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18">
                    <a:moveTo>
                      <a:pt x="68" y="4"/>
                    </a:moveTo>
                    <a:cubicBezTo>
                      <a:pt x="72" y="1"/>
                      <a:pt x="76" y="0"/>
                      <a:pt x="80" y="0"/>
                    </a:cubicBezTo>
                    <a:cubicBezTo>
                      <a:pt x="84" y="0"/>
                      <a:pt x="89" y="2"/>
                      <a:pt x="95" y="7"/>
                    </a:cubicBezTo>
                    <a:cubicBezTo>
                      <a:pt x="101" y="12"/>
                      <a:pt x="105" y="16"/>
                      <a:pt x="107" y="20"/>
                    </a:cubicBezTo>
                    <a:cubicBezTo>
                      <a:pt x="115" y="32"/>
                      <a:pt x="121" y="45"/>
                      <a:pt x="127" y="62"/>
                    </a:cubicBezTo>
                    <a:cubicBezTo>
                      <a:pt x="133" y="78"/>
                      <a:pt x="137" y="93"/>
                      <a:pt x="140" y="106"/>
                    </a:cubicBezTo>
                    <a:cubicBezTo>
                      <a:pt x="139" y="107"/>
                      <a:pt x="136" y="109"/>
                      <a:pt x="132" y="113"/>
                    </a:cubicBezTo>
                    <a:cubicBezTo>
                      <a:pt x="128" y="117"/>
                      <a:pt x="126" y="118"/>
                      <a:pt x="125" y="118"/>
                    </a:cubicBezTo>
                    <a:cubicBezTo>
                      <a:pt x="124" y="118"/>
                      <a:pt x="123" y="118"/>
                      <a:pt x="123" y="118"/>
                    </a:cubicBezTo>
                    <a:cubicBezTo>
                      <a:pt x="122" y="118"/>
                      <a:pt x="121" y="118"/>
                      <a:pt x="121" y="118"/>
                    </a:cubicBezTo>
                    <a:cubicBezTo>
                      <a:pt x="108" y="101"/>
                      <a:pt x="96" y="83"/>
                      <a:pt x="85" y="63"/>
                    </a:cubicBezTo>
                    <a:cubicBezTo>
                      <a:pt x="83" y="60"/>
                      <a:pt x="81" y="56"/>
                      <a:pt x="78" y="53"/>
                    </a:cubicBezTo>
                    <a:cubicBezTo>
                      <a:pt x="76" y="50"/>
                      <a:pt x="74" y="46"/>
                      <a:pt x="72" y="43"/>
                    </a:cubicBezTo>
                    <a:cubicBezTo>
                      <a:pt x="66" y="35"/>
                      <a:pt x="63" y="25"/>
                      <a:pt x="63" y="16"/>
                    </a:cubicBezTo>
                    <a:cubicBezTo>
                      <a:pt x="63" y="11"/>
                      <a:pt x="65" y="7"/>
                      <a:pt x="68" y="4"/>
                    </a:cubicBezTo>
                    <a:close/>
                    <a:moveTo>
                      <a:pt x="5" y="4"/>
                    </a:moveTo>
                    <a:cubicBezTo>
                      <a:pt x="8" y="1"/>
                      <a:pt x="12" y="0"/>
                      <a:pt x="17" y="0"/>
                    </a:cubicBezTo>
                    <a:cubicBezTo>
                      <a:pt x="22" y="0"/>
                      <a:pt x="27" y="2"/>
                      <a:pt x="32" y="7"/>
                    </a:cubicBezTo>
                    <a:cubicBezTo>
                      <a:pt x="38" y="12"/>
                      <a:pt x="42" y="16"/>
                      <a:pt x="45" y="20"/>
                    </a:cubicBezTo>
                    <a:cubicBezTo>
                      <a:pt x="52" y="32"/>
                      <a:pt x="58" y="45"/>
                      <a:pt x="64" y="62"/>
                    </a:cubicBezTo>
                    <a:cubicBezTo>
                      <a:pt x="70" y="78"/>
                      <a:pt x="74" y="93"/>
                      <a:pt x="77" y="106"/>
                    </a:cubicBezTo>
                    <a:cubicBezTo>
                      <a:pt x="76" y="107"/>
                      <a:pt x="73" y="109"/>
                      <a:pt x="69" y="113"/>
                    </a:cubicBezTo>
                    <a:cubicBezTo>
                      <a:pt x="65" y="117"/>
                      <a:pt x="63" y="118"/>
                      <a:pt x="61" y="118"/>
                    </a:cubicBezTo>
                    <a:cubicBezTo>
                      <a:pt x="61" y="118"/>
                      <a:pt x="60" y="118"/>
                      <a:pt x="59" y="118"/>
                    </a:cubicBezTo>
                    <a:cubicBezTo>
                      <a:pt x="58" y="118"/>
                      <a:pt x="58" y="118"/>
                      <a:pt x="57" y="118"/>
                    </a:cubicBezTo>
                    <a:cubicBezTo>
                      <a:pt x="44" y="101"/>
                      <a:pt x="32" y="83"/>
                      <a:pt x="22" y="63"/>
                    </a:cubicBezTo>
                    <a:cubicBezTo>
                      <a:pt x="20" y="60"/>
                      <a:pt x="17" y="56"/>
                      <a:pt x="15" y="53"/>
                    </a:cubicBezTo>
                    <a:cubicBezTo>
                      <a:pt x="13" y="50"/>
                      <a:pt x="11" y="46"/>
                      <a:pt x="8" y="43"/>
                    </a:cubicBezTo>
                    <a:cubicBezTo>
                      <a:pt x="3" y="35"/>
                      <a:pt x="0" y="25"/>
                      <a:pt x="0" y="16"/>
                    </a:cubicBezTo>
                    <a:cubicBezTo>
                      <a:pt x="0" y="11"/>
                      <a:pt x="2" y="7"/>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任意多边形: 形状 37"/>
              <p:cNvSpPr/>
              <p:nvPr/>
            </p:nvSpPr>
            <p:spPr bwMode="auto">
              <a:xfrm>
                <a:off x="7702084" y="4057465"/>
                <a:ext cx="314325" cy="266700"/>
              </a:xfrm>
              <a:custGeom>
                <a:avLst/>
                <a:gdLst>
                  <a:gd name="T0" fmla="*/ 72 w 140"/>
                  <a:gd name="T1" fmla="*/ 114 h 119"/>
                  <a:gd name="T2" fmla="*/ 60 w 140"/>
                  <a:gd name="T3" fmla="*/ 119 h 119"/>
                  <a:gd name="T4" fmla="*/ 45 w 140"/>
                  <a:gd name="T5" fmla="*/ 112 h 119"/>
                  <a:gd name="T6" fmla="*/ 32 w 140"/>
                  <a:gd name="T7" fmla="*/ 99 h 119"/>
                  <a:gd name="T8" fmla="*/ 13 w 140"/>
                  <a:gd name="T9" fmla="*/ 57 h 119"/>
                  <a:gd name="T10" fmla="*/ 0 w 140"/>
                  <a:gd name="T11" fmla="*/ 13 h 119"/>
                  <a:gd name="T12" fmla="*/ 8 w 140"/>
                  <a:gd name="T13" fmla="*/ 6 h 119"/>
                  <a:gd name="T14" fmla="*/ 15 w 140"/>
                  <a:gd name="T15" fmla="*/ 0 h 119"/>
                  <a:gd name="T16" fmla="*/ 17 w 140"/>
                  <a:gd name="T17" fmla="*/ 1 h 119"/>
                  <a:gd name="T18" fmla="*/ 19 w 140"/>
                  <a:gd name="T19" fmla="*/ 1 h 119"/>
                  <a:gd name="T20" fmla="*/ 55 w 140"/>
                  <a:gd name="T21" fmla="*/ 55 h 119"/>
                  <a:gd name="T22" fmla="*/ 61 w 140"/>
                  <a:gd name="T23" fmla="*/ 66 h 119"/>
                  <a:gd name="T24" fmla="*/ 68 w 140"/>
                  <a:gd name="T25" fmla="*/ 75 h 119"/>
                  <a:gd name="T26" fmla="*/ 77 w 140"/>
                  <a:gd name="T27" fmla="*/ 103 h 119"/>
                  <a:gd name="T28" fmla="*/ 72 w 140"/>
                  <a:gd name="T29" fmla="*/ 114 h 119"/>
                  <a:gd name="T30" fmla="*/ 135 w 140"/>
                  <a:gd name="T31" fmla="*/ 114 h 119"/>
                  <a:gd name="T32" fmla="*/ 123 w 140"/>
                  <a:gd name="T33" fmla="*/ 119 h 119"/>
                  <a:gd name="T34" fmla="*/ 108 w 140"/>
                  <a:gd name="T35" fmla="*/ 112 h 119"/>
                  <a:gd name="T36" fmla="*/ 95 w 140"/>
                  <a:gd name="T37" fmla="*/ 99 h 119"/>
                  <a:gd name="T38" fmla="*/ 76 w 140"/>
                  <a:gd name="T39" fmla="*/ 57 h 119"/>
                  <a:gd name="T40" fmla="*/ 63 w 140"/>
                  <a:gd name="T41" fmla="*/ 13 h 119"/>
                  <a:gd name="T42" fmla="*/ 71 w 140"/>
                  <a:gd name="T43" fmla="*/ 6 h 119"/>
                  <a:gd name="T44" fmla="*/ 79 w 140"/>
                  <a:gd name="T45" fmla="*/ 0 h 119"/>
                  <a:gd name="T46" fmla="*/ 81 w 140"/>
                  <a:gd name="T47" fmla="*/ 1 h 119"/>
                  <a:gd name="T48" fmla="*/ 83 w 140"/>
                  <a:gd name="T49" fmla="*/ 1 h 119"/>
                  <a:gd name="T50" fmla="*/ 118 w 140"/>
                  <a:gd name="T51" fmla="*/ 55 h 119"/>
                  <a:gd name="T52" fmla="*/ 125 w 140"/>
                  <a:gd name="T53" fmla="*/ 66 h 119"/>
                  <a:gd name="T54" fmla="*/ 132 w 140"/>
                  <a:gd name="T55" fmla="*/ 75 h 119"/>
                  <a:gd name="T56" fmla="*/ 140 w 140"/>
                  <a:gd name="T57" fmla="*/ 103 h 119"/>
                  <a:gd name="T58" fmla="*/ 135 w 140"/>
                  <a:gd name="T59" fmla="*/ 1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19">
                    <a:moveTo>
                      <a:pt x="72" y="114"/>
                    </a:moveTo>
                    <a:cubicBezTo>
                      <a:pt x="68" y="117"/>
                      <a:pt x="64" y="119"/>
                      <a:pt x="60" y="119"/>
                    </a:cubicBezTo>
                    <a:cubicBezTo>
                      <a:pt x="56" y="119"/>
                      <a:pt x="51" y="116"/>
                      <a:pt x="45" y="112"/>
                    </a:cubicBezTo>
                    <a:cubicBezTo>
                      <a:pt x="39" y="107"/>
                      <a:pt x="35" y="103"/>
                      <a:pt x="32" y="99"/>
                    </a:cubicBezTo>
                    <a:cubicBezTo>
                      <a:pt x="25" y="87"/>
                      <a:pt x="19" y="73"/>
                      <a:pt x="13" y="57"/>
                    </a:cubicBezTo>
                    <a:cubicBezTo>
                      <a:pt x="7" y="41"/>
                      <a:pt x="3" y="26"/>
                      <a:pt x="0" y="13"/>
                    </a:cubicBezTo>
                    <a:cubicBezTo>
                      <a:pt x="1" y="12"/>
                      <a:pt x="4" y="9"/>
                      <a:pt x="8" y="6"/>
                    </a:cubicBezTo>
                    <a:cubicBezTo>
                      <a:pt x="12" y="2"/>
                      <a:pt x="14" y="0"/>
                      <a:pt x="15" y="0"/>
                    </a:cubicBezTo>
                    <a:cubicBezTo>
                      <a:pt x="16" y="0"/>
                      <a:pt x="17" y="0"/>
                      <a:pt x="17" y="1"/>
                    </a:cubicBezTo>
                    <a:cubicBezTo>
                      <a:pt x="18" y="1"/>
                      <a:pt x="19" y="1"/>
                      <a:pt x="19" y="1"/>
                    </a:cubicBezTo>
                    <a:cubicBezTo>
                      <a:pt x="32" y="18"/>
                      <a:pt x="44" y="36"/>
                      <a:pt x="55" y="55"/>
                    </a:cubicBezTo>
                    <a:cubicBezTo>
                      <a:pt x="57" y="59"/>
                      <a:pt x="59" y="62"/>
                      <a:pt x="61" y="66"/>
                    </a:cubicBezTo>
                    <a:cubicBezTo>
                      <a:pt x="64" y="69"/>
                      <a:pt x="66" y="72"/>
                      <a:pt x="68" y="75"/>
                    </a:cubicBezTo>
                    <a:cubicBezTo>
                      <a:pt x="74" y="84"/>
                      <a:pt x="77" y="93"/>
                      <a:pt x="77" y="103"/>
                    </a:cubicBezTo>
                    <a:cubicBezTo>
                      <a:pt x="77" y="108"/>
                      <a:pt x="75" y="112"/>
                      <a:pt x="72" y="114"/>
                    </a:cubicBezTo>
                    <a:close/>
                    <a:moveTo>
                      <a:pt x="135" y="114"/>
                    </a:moveTo>
                    <a:cubicBezTo>
                      <a:pt x="132" y="117"/>
                      <a:pt x="128" y="119"/>
                      <a:pt x="123" y="119"/>
                    </a:cubicBezTo>
                    <a:cubicBezTo>
                      <a:pt x="118" y="119"/>
                      <a:pt x="113" y="116"/>
                      <a:pt x="108" y="112"/>
                    </a:cubicBezTo>
                    <a:cubicBezTo>
                      <a:pt x="102" y="107"/>
                      <a:pt x="98" y="103"/>
                      <a:pt x="95" y="99"/>
                    </a:cubicBezTo>
                    <a:cubicBezTo>
                      <a:pt x="88" y="87"/>
                      <a:pt x="82" y="73"/>
                      <a:pt x="76" y="57"/>
                    </a:cubicBezTo>
                    <a:cubicBezTo>
                      <a:pt x="70" y="41"/>
                      <a:pt x="66" y="26"/>
                      <a:pt x="63" y="13"/>
                    </a:cubicBezTo>
                    <a:cubicBezTo>
                      <a:pt x="64" y="12"/>
                      <a:pt x="67" y="9"/>
                      <a:pt x="71" y="6"/>
                    </a:cubicBezTo>
                    <a:cubicBezTo>
                      <a:pt x="75" y="2"/>
                      <a:pt x="77" y="0"/>
                      <a:pt x="79" y="0"/>
                    </a:cubicBezTo>
                    <a:cubicBezTo>
                      <a:pt x="79" y="0"/>
                      <a:pt x="80" y="0"/>
                      <a:pt x="81" y="1"/>
                    </a:cubicBezTo>
                    <a:cubicBezTo>
                      <a:pt x="82" y="1"/>
                      <a:pt x="82" y="1"/>
                      <a:pt x="83" y="1"/>
                    </a:cubicBezTo>
                    <a:cubicBezTo>
                      <a:pt x="96" y="18"/>
                      <a:pt x="108" y="36"/>
                      <a:pt x="118" y="55"/>
                    </a:cubicBezTo>
                    <a:cubicBezTo>
                      <a:pt x="120" y="59"/>
                      <a:pt x="123" y="62"/>
                      <a:pt x="125" y="66"/>
                    </a:cubicBezTo>
                    <a:cubicBezTo>
                      <a:pt x="127" y="69"/>
                      <a:pt x="129" y="72"/>
                      <a:pt x="132" y="75"/>
                    </a:cubicBezTo>
                    <a:cubicBezTo>
                      <a:pt x="137" y="84"/>
                      <a:pt x="140" y="93"/>
                      <a:pt x="140" y="103"/>
                    </a:cubicBezTo>
                    <a:cubicBezTo>
                      <a:pt x="140" y="108"/>
                      <a:pt x="138" y="112"/>
                      <a:pt x="13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5" name="矩形 24"/>
            <p:cNvSpPr/>
            <p:nvPr/>
          </p:nvSpPr>
          <p:spPr>
            <a:xfrm>
              <a:off x="7445807" y="3466845"/>
              <a:ext cx="1272103" cy="916166"/>
            </a:xfrm>
            <a:prstGeom prst="rect">
              <a:avLst/>
            </a:prstGeom>
            <a:ln w="12700">
              <a:miter lim="400000"/>
            </a:ln>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3">
                      <a:lumMod val="100000"/>
                    </a:schemeClr>
                  </a:solidFill>
                  <a:cs typeface="+mn-ea"/>
                  <a:sym typeface="+mn-lt"/>
                </a:rPr>
                <a:t>应用使用</a:t>
              </a:r>
              <a:r>
                <a:rPr lang="en-US" altLang="zh-CN" b="1" spc="30" dirty="0">
                  <a:solidFill>
                    <a:schemeClr val="accent3">
                      <a:lumMod val="100000"/>
                    </a:schemeClr>
                  </a:solidFill>
                  <a:cs typeface="+mn-ea"/>
                  <a:sym typeface="+mn-lt"/>
                </a:rPr>
                <a:t>SSL</a:t>
              </a:r>
              <a:r>
                <a:rPr lang="zh-CN" altLang="en-US" b="1" spc="30" dirty="0">
                  <a:solidFill>
                    <a:schemeClr val="accent3">
                      <a:lumMod val="100000"/>
                    </a:schemeClr>
                  </a:solidFill>
                  <a:cs typeface="+mn-ea"/>
                  <a:sym typeface="+mn-lt"/>
                </a:rPr>
                <a:t>库调用</a:t>
              </a:r>
              <a:r>
                <a:rPr lang="en-US" altLang="zh-CN" b="1" spc="30" dirty="0">
                  <a:solidFill>
                    <a:schemeClr val="accent3">
                      <a:lumMod val="100000"/>
                    </a:schemeClr>
                  </a:solidFill>
                  <a:cs typeface="+mn-ea"/>
                  <a:sym typeface="+mn-lt"/>
                </a:rPr>
                <a:t>TCP</a:t>
              </a:r>
              <a:r>
                <a:rPr lang="zh-CN" altLang="en-US" b="1" spc="30" dirty="0">
                  <a:solidFill>
                    <a:schemeClr val="accent3">
                      <a:lumMod val="100000"/>
                    </a:schemeClr>
                  </a:solidFill>
                  <a:cs typeface="+mn-ea"/>
                  <a:sym typeface="+mn-lt"/>
                </a:rPr>
                <a:t>服务接口</a:t>
              </a:r>
              <a:endParaRPr lang="zh-CN" altLang="en-US" b="1" spc="30" dirty="0">
                <a:solidFill>
                  <a:schemeClr val="accent3">
                    <a:lumMod val="100000"/>
                  </a:schemeClr>
                </a:solidFill>
                <a:cs typeface="+mn-ea"/>
                <a:sym typeface="+mn-lt"/>
              </a:endParaRPr>
            </a:p>
            <a:p>
              <a:pPr marL="285750" indent="-285750">
                <a:lnSpc>
                  <a:spcPct val="110000"/>
                </a:lnSpc>
                <a:buFont typeface="Wingdings" panose="05000000000000000000" pitchFamily="2" charset="2"/>
                <a:buChar char="l"/>
              </a:pPr>
              <a:r>
                <a:rPr lang="en-US" altLang="zh-CN" b="1" spc="30" dirty="0">
                  <a:solidFill>
                    <a:schemeClr val="accent3">
                      <a:lumMod val="100000"/>
                    </a:schemeClr>
                  </a:solidFill>
                  <a:cs typeface="+mn-ea"/>
                  <a:sym typeface="+mn-lt"/>
                </a:rPr>
                <a:t>SSL</a:t>
              </a:r>
              <a:r>
                <a:rPr lang="zh-CN" altLang="en-US" b="1" spc="30" dirty="0">
                  <a:solidFill>
                    <a:schemeClr val="accent3">
                      <a:lumMod val="100000"/>
                    </a:schemeClr>
                  </a:solidFill>
                  <a:cs typeface="+mn-ea"/>
                  <a:sym typeface="+mn-lt"/>
                </a:rPr>
                <a:t>提供套接字</a:t>
              </a:r>
              <a:r>
                <a:rPr lang="en-US" altLang="zh-CN" b="1" spc="30" dirty="0">
                  <a:solidFill>
                    <a:schemeClr val="accent3">
                      <a:lumMod val="100000"/>
                    </a:schemeClr>
                  </a:solidFill>
                  <a:cs typeface="+mn-ea"/>
                  <a:sym typeface="+mn-lt"/>
                </a:rPr>
                <a:t>API</a:t>
              </a:r>
              <a:endParaRPr lang="en-US" altLang="zh-CN" b="1" spc="30" dirty="0">
                <a:solidFill>
                  <a:schemeClr val="accent3">
                    <a:lumMod val="100000"/>
                  </a:schemeClr>
                </a:solidFill>
                <a:cs typeface="+mn-ea"/>
                <a:sym typeface="+mn-lt"/>
              </a:endParaRPr>
            </a:p>
          </p:txBody>
        </p:sp>
        <p:sp>
          <p:nvSpPr>
            <p:cNvPr id="36" name="文本框 55"/>
            <p:cNvSpPr txBox="1"/>
            <p:nvPr/>
          </p:nvSpPr>
          <p:spPr>
            <a:xfrm>
              <a:off x="7396776" y="5077077"/>
              <a:ext cx="1370166" cy="255389"/>
            </a:xfrm>
            <a:prstGeom prst="roundRect">
              <a:avLst/>
            </a:prstGeom>
            <a:solidFill>
              <a:schemeClr val="accent3"/>
            </a:solidFill>
          </p:spPr>
          <p:txBody>
            <a:bodyPr wrap="none">
              <a:noAutofit/>
            </a:bodyPr>
            <a:lstStyle/>
            <a:p>
              <a:pPr algn="ctr"/>
              <a:r>
                <a:rPr lang="en-US" altLang="zh-CN" sz="2000" b="1" dirty="0">
                  <a:solidFill>
                    <a:schemeClr val="bg2"/>
                  </a:solidFill>
                  <a:cs typeface="+mn-ea"/>
                  <a:sym typeface="+mn-lt"/>
                </a:rPr>
                <a:t>SSL</a:t>
              </a:r>
              <a:r>
                <a:rPr lang="zh-CN" altLang="en-US" sz="2000" b="1" dirty="0">
                  <a:solidFill>
                    <a:schemeClr val="bg2"/>
                  </a:solidFill>
                  <a:cs typeface="+mn-ea"/>
                  <a:sym typeface="+mn-lt"/>
                </a:rPr>
                <a:t>在应用层</a:t>
              </a:r>
              <a:endParaRPr lang="zh-CN" altLang="en-US" sz="2000" b="1" dirty="0">
                <a:solidFill>
                  <a:schemeClr val="bg2"/>
                </a:solidFill>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par>
                                <p:cTn id="26" presetID="53"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659947" cy="769441"/>
          </a:xfrm>
          <a:prstGeom prst="rect">
            <a:avLst/>
          </a:prstGeom>
          <a:noFill/>
        </p:spPr>
        <p:txBody>
          <a:bodyPr wrap="none" rtlCol="0">
            <a:spAutoFit/>
          </a:bodyPr>
          <a:lstStyle/>
          <a:p>
            <a:r>
              <a:rPr lang="en-US" altLang="zh-CN" sz="4400" b="1" dirty="0">
                <a:solidFill>
                  <a:srgbClr val="575757"/>
                </a:solidFill>
                <a:cs typeface="+mn-ea"/>
                <a:sym typeface="+mn-lt"/>
              </a:rPr>
              <a:t>Web</a:t>
            </a:r>
            <a:r>
              <a:rPr lang="zh-CN" altLang="en-US" sz="4400" b="1" dirty="0">
                <a:solidFill>
                  <a:srgbClr val="575757"/>
                </a:solidFill>
                <a:cs typeface="+mn-ea"/>
                <a:sym typeface="+mn-lt"/>
              </a:rPr>
              <a:t>应用和</a:t>
            </a:r>
            <a:r>
              <a:rPr lang="en-US" altLang="zh-CN" sz="4400" b="1" dirty="0">
                <a:solidFill>
                  <a:srgbClr val="575757"/>
                </a:solidFill>
                <a:cs typeface="+mn-ea"/>
                <a:sym typeface="+mn-lt"/>
              </a:rPr>
              <a:t>HTTP</a:t>
            </a:r>
            <a:r>
              <a:rPr lang="zh-CN" altLang="en-US" sz="4400" b="1" dirty="0">
                <a:solidFill>
                  <a:srgbClr val="575757"/>
                </a:solidFill>
                <a:cs typeface="+mn-ea"/>
                <a:sym typeface="+mn-lt"/>
              </a:rPr>
              <a:t>协议</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057400" y="460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686962" y="710268"/>
            <a:ext cx="2818079"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和</a:t>
            </a:r>
            <a:r>
              <a:rPr lang="en-US" altLang="zh-CN" sz="3600" b="1" dirty="0">
                <a:solidFill>
                  <a:schemeClr val="accent1"/>
                </a:solidFill>
                <a:cs typeface="+mn-ea"/>
                <a:sym typeface="+mn-lt"/>
              </a:rPr>
              <a:t>HTTP</a:t>
            </a:r>
            <a:endParaRPr lang="zh-CN" altLang="en-US" sz="3600" b="1" dirty="0">
              <a:solidFill>
                <a:schemeClr val="accent1"/>
              </a:solidFill>
              <a:cs typeface="+mn-ea"/>
              <a:sym typeface="+mn-lt"/>
            </a:endParaRPr>
          </a:p>
        </p:txBody>
      </p:sp>
      <p:sp>
        <p:nvSpPr>
          <p:cNvPr id="5" name="Rectangle 4"/>
          <p:cNvSpPr/>
          <p:nvPr/>
        </p:nvSpPr>
        <p:spPr>
          <a:xfrm>
            <a:off x="1122534" y="1381200"/>
            <a:ext cx="1415772" cy="461665"/>
          </a:xfrm>
          <a:prstGeom prst="rect">
            <a:avLst/>
          </a:prstGeom>
        </p:spPr>
        <p:txBody>
          <a:bodyPr wrap="none">
            <a:spAutoFit/>
          </a:bodyPr>
          <a:lstStyle/>
          <a:p>
            <a:r>
              <a:rPr lang="zh-CN" altLang="en-US" sz="2400" dirty="0">
                <a:solidFill>
                  <a:schemeClr val="accent2"/>
                </a:solidFill>
                <a:cs typeface="+mn-ea"/>
              </a:rPr>
              <a:t>常用术语</a:t>
            </a:r>
            <a:endParaRPr lang="zh-CN" altLang="en-US" sz="2400" dirty="0">
              <a:solidFill>
                <a:schemeClr val="accent2"/>
              </a:solidFill>
              <a:cs typeface="+mn-ea"/>
            </a:endParaRPr>
          </a:p>
        </p:txBody>
      </p:sp>
      <p:sp>
        <p:nvSpPr>
          <p:cNvPr id="12" name="Rectangle 3"/>
          <p:cNvSpPr>
            <a:spLocks noChangeArrowheads="1"/>
          </p:cNvSpPr>
          <p:nvPr/>
        </p:nvSpPr>
        <p:spPr bwMode="auto">
          <a:xfrm>
            <a:off x="1018309" y="2059568"/>
            <a:ext cx="10346376" cy="220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rgbClr val="3333CC"/>
              </a:buClr>
              <a:buSzPct val="85000"/>
              <a:buFont typeface="Wingdings" panose="05000000000000000000" pitchFamily="2" charset="2"/>
              <a:buChar char="r"/>
            </a:pPr>
            <a:r>
              <a:rPr lang="zh-CN" altLang="en-US" sz="2400" dirty="0">
                <a:solidFill>
                  <a:schemeClr val="accent2"/>
                </a:solidFill>
                <a:latin typeface="+mn-lt"/>
                <a:ea typeface="+mn-ea"/>
                <a:cs typeface="+mn-ea"/>
              </a:rPr>
              <a:t>网页（</a:t>
            </a:r>
            <a:r>
              <a:rPr lang="en-US" altLang="zh-CN" sz="2400" dirty="0">
                <a:solidFill>
                  <a:schemeClr val="accent2"/>
                </a:solidFill>
                <a:latin typeface="+mn-lt"/>
                <a:ea typeface="+mn-ea"/>
                <a:cs typeface="+mn-ea"/>
              </a:rPr>
              <a:t>Web</a:t>
            </a:r>
            <a:r>
              <a:rPr lang="zh-CN" altLang="en-US" sz="2400" dirty="0">
                <a:solidFill>
                  <a:schemeClr val="accent2"/>
                </a:solidFill>
                <a:latin typeface="+mn-lt"/>
                <a:ea typeface="+mn-ea"/>
                <a:cs typeface="+mn-ea"/>
              </a:rPr>
              <a:t>页，或称文档）</a:t>
            </a:r>
            <a:r>
              <a:rPr lang="zh-CN" altLang="en-US" sz="2400" dirty="0"/>
              <a:t>由许多</a:t>
            </a:r>
            <a:r>
              <a:rPr lang="zh-CN" altLang="en-US" sz="2400" dirty="0">
                <a:solidFill>
                  <a:schemeClr val="accent2"/>
                </a:solidFill>
              </a:rPr>
              <a:t>对象</a:t>
            </a:r>
            <a:r>
              <a:rPr lang="zh-CN" altLang="en-US" sz="2400" dirty="0"/>
              <a:t>组成。 </a:t>
            </a:r>
            <a:endParaRPr lang="zh-CN" altLang="en-US" sz="2400" dirty="0"/>
          </a:p>
          <a:p>
            <a:pPr eaLnBrk="1" hangingPunct="1">
              <a:lnSpc>
                <a:spcPct val="150000"/>
              </a:lnSpc>
              <a:spcBef>
                <a:spcPct val="0"/>
              </a:spcBef>
              <a:buClr>
                <a:srgbClr val="3333CC"/>
              </a:buClr>
              <a:buSzPct val="85000"/>
              <a:buFont typeface="Wingdings" panose="05000000000000000000" pitchFamily="2" charset="2"/>
              <a:buChar char="r"/>
            </a:pPr>
            <a:r>
              <a:rPr lang="zh-CN" altLang="en-US" sz="2400" dirty="0"/>
              <a:t>对象就是文件，可以是</a:t>
            </a:r>
            <a:r>
              <a:rPr lang="en-US" altLang="zh-CN" sz="2400" dirty="0"/>
              <a:t>HTML</a:t>
            </a:r>
            <a:r>
              <a:rPr lang="zh-CN" altLang="en-US" sz="2400" dirty="0"/>
              <a:t>文件</a:t>
            </a:r>
            <a:r>
              <a:rPr lang="en-US" altLang="zh-CN" sz="2400" dirty="0"/>
              <a:t>, JPEG</a:t>
            </a:r>
            <a:r>
              <a:rPr lang="zh-CN" altLang="en-US" sz="2400" dirty="0"/>
              <a:t>图像</a:t>
            </a:r>
            <a:r>
              <a:rPr lang="en-US" altLang="zh-CN" sz="2400" dirty="0"/>
              <a:t>, Java applet, </a:t>
            </a:r>
            <a:r>
              <a:rPr lang="zh-CN" altLang="en-US" sz="2400" dirty="0"/>
              <a:t>音频文件</a:t>
            </a:r>
            <a:r>
              <a:rPr lang="en-US" altLang="zh-CN" sz="2400" dirty="0"/>
              <a:t>…</a:t>
            </a:r>
            <a:endParaRPr lang="en-US" altLang="zh-CN" sz="2400" dirty="0"/>
          </a:p>
          <a:p>
            <a:pPr eaLnBrk="1" hangingPunct="1">
              <a:lnSpc>
                <a:spcPct val="150000"/>
              </a:lnSpc>
              <a:spcBef>
                <a:spcPct val="0"/>
              </a:spcBef>
              <a:buClr>
                <a:srgbClr val="3333CC"/>
              </a:buClr>
              <a:buSzPct val="85000"/>
              <a:buFont typeface="Wingdings" panose="05000000000000000000" pitchFamily="2" charset="2"/>
              <a:buChar char="r"/>
            </a:pPr>
            <a:r>
              <a:rPr lang="zh-CN" altLang="en-US" sz="2400" dirty="0"/>
              <a:t>多数网页由单个基本</a:t>
            </a:r>
            <a:r>
              <a:rPr lang="en-US" altLang="zh-CN" sz="2400" dirty="0">
                <a:solidFill>
                  <a:schemeClr val="accent2"/>
                </a:solidFill>
              </a:rPr>
              <a:t>HTML</a:t>
            </a:r>
            <a:r>
              <a:rPr lang="zh-CN" altLang="en-US" sz="2400" dirty="0"/>
              <a:t>文件和若干个所引用的对象构成</a:t>
            </a:r>
            <a:endParaRPr lang="zh-CN" altLang="en-US" sz="2400" dirty="0"/>
          </a:p>
          <a:p>
            <a:pPr eaLnBrk="1" hangingPunct="1">
              <a:lnSpc>
                <a:spcPct val="150000"/>
              </a:lnSpc>
              <a:spcBef>
                <a:spcPct val="0"/>
              </a:spcBef>
              <a:buClr>
                <a:srgbClr val="3333CC"/>
              </a:buClr>
              <a:buSzPct val="85000"/>
              <a:buFont typeface="Wingdings" panose="05000000000000000000" pitchFamily="2" charset="2"/>
              <a:buChar char="r"/>
            </a:pPr>
            <a:r>
              <a:rPr lang="zh-CN" altLang="en-US" sz="2400" dirty="0"/>
              <a:t>每个对象被一个</a:t>
            </a:r>
            <a:r>
              <a:rPr lang="en-US" altLang="zh-CN" sz="2400" dirty="0">
                <a:solidFill>
                  <a:schemeClr val="accent2"/>
                </a:solidFill>
              </a:rPr>
              <a:t>URL</a:t>
            </a:r>
            <a:r>
              <a:rPr lang="en-US" altLang="zh-CN" sz="2400" dirty="0"/>
              <a:t>(Uniform Resource Locator</a:t>
            </a:r>
            <a:r>
              <a:rPr lang="zh-CN" altLang="en-US" sz="2400" dirty="0"/>
              <a:t>统一资源定位符</a:t>
            </a:r>
            <a:r>
              <a:rPr lang="en-US" altLang="zh-CN" sz="2400" dirty="0"/>
              <a:t>)</a:t>
            </a:r>
            <a:r>
              <a:rPr lang="zh-CN" altLang="en-US" sz="2400" dirty="0"/>
              <a:t>寻址</a:t>
            </a:r>
            <a:endParaRPr lang="zh-CN" altLang="en-US" sz="2400" dirty="0">
              <a:solidFill>
                <a:srgbClr val="FF0000"/>
              </a:solidFill>
            </a:endParaRPr>
          </a:p>
          <a:p>
            <a:pPr eaLnBrk="1" hangingPunct="1">
              <a:lnSpc>
                <a:spcPct val="150000"/>
              </a:lnSpc>
              <a:spcBef>
                <a:spcPct val="0"/>
              </a:spcBef>
              <a:buClr>
                <a:srgbClr val="3333CC"/>
              </a:buClr>
              <a:buSzPct val="85000"/>
              <a:buFont typeface="Wingdings" panose="05000000000000000000" pitchFamily="2" charset="2"/>
              <a:buChar char="r"/>
            </a:pPr>
            <a:r>
              <a:rPr lang="zh-CN" altLang="en-US" sz="2400" dirty="0">
                <a:solidFill>
                  <a:schemeClr val="tx2"/>
                </a:solidFill>
              </a:rPr>
              <a:t>举例</a:t>
            </a:r>
            <a:r>
              <a:rPr lang="en-US" altLang="zh-CN" sz="2400" dirty="0">
                <a:solidFill>
                  <a:schemeClr val="tx2"/>
                </a:solidFill>
              </a:rPr>
              <a:t>URL:</a:t>
            </a:r>
            <a:endParaRPr lang="en-US" altLang="zh-CN" sz="2400" dirty="0">
              <a:solidFill>
                <a:schemeClr val="tx2"/>
              </a:solidFill>
            </a:endParaRPr>
          </a:p>
          <a:p>
            <a:pPr eaLnBrk="1" hangingPunct="1">
              <a:spcBef>
                <a:spcPct val="0"/>
              </a:spcBef>
              <a:buClr>
                <a:srgbClr val="3333CC"/>
              </a:buClr>
              <a:buSzPct val="85000"/>
              <a:buFont typeface="Wingdings" panose="05000000000000000000" pitchFamily="2" charset="2"/>
              <a:buChar char="r"/>
            </a:pPr>
            <a:endParaRPr lang="en-US" altLang="zh-CN" sz="2800" dirty="0">
              <a:solidFill>
                <a:schemeClr val="tx2"/>
              </a:solidFill>
            </a:endParaRPr>
          </a:p>
        </p:txBody>
      </p:sp>
      <p:sp>
        <p:nvSpPr>
          <p:cNvPr id="2" name="Rounded Rectangle 1"/>
          <p:cNvSpPr/>
          <p:nvPr/>
        </p:nvSpPr>
        <p:spPr>
          <a:xfrm>
            <a:off x="1830420" y="4915659"/>
            <a:ext cx="9824376" cy="154480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4"/>
          <p:cNvSpPr>
            <a:spLocks noChangeArrowheads="1"/>
          </p:cNvSpPr>
          <p:nvPr/>
        </p:nvSpPr>
        <p:spPr bwMode="auto">
          <a:xfrm>
            <a:off x="2675821" y="5009813"/>
            <a:ext cx="8133573" cy="523862"/>
          </a:xfrm>
          <a:prstGeom prst="rect">
            <a:avLst/>
          </a:prstGeom>
          <a:noFill/>
          <a:ln w="9525">
            <a:noFill/>
            <a:miter lim="800000"/>
          </a:ln>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http://</a:t>
            </a:r>
            <a:r>
              <a:rPr lang="en-US" altLang="zh-CN" sz="2800" dirty="0" err="1">
                <a:solidFill>
                  <a:schemeClr val="bg1"/>
                </a:solidFill>
                <a:latin typeface="微软雅黑" panose="020B0503020204020204" pitchFamily="34" charset="-122"/>
                <a:ea typeface="微软雅黑" panose="020B0503020204020204" pitchFamily="34" charset="-122"/>
              </a:rPr>
              <a:t>www.someschool.edu</a:t>
            </a:r>
            <a:r>
              <a:rPr lang="en-US" altLang="zh-CN" sz="2800" dirty="0">
                <a:solidFill>
                  <a:schemeClr val="bg1"/>
                </a:solidFill>
                <a:latin typeface="微软雅黑" panose="020B0503020204020204" pitchFamily="34" charset="-122"/>
                <a:ea typeface="微软雅黑" panose="020B0503020204020204" pitchFamily="34" charset="-122"/>
              </a:rPr>
              <a:t>/</a:t>
            </a:r>
            <a:r>
              <a:rPr lang="en-US" altLang="zh-CN" sz="2800" dirty="0" err="1">
                <a:solidFill>
                  <a:schemeClr val="bg1"/>
                </a:solidFill>
                <a:latin typeface="微软雅黑" panose="020B0503020204020204" pitchFamily="34" charset="-122"/>
                <a:ea typeface="微软雅黑" panose="020B0503020204020204" pitchFamily="34" charset="-122"/>
              </a:rPr>
              <a:t>someDept</a:t>
            </a:r>
            <a:r>
              <a:rPr lang="en-US" altLang="zh-CN" sz="2800" dirty="0">
                <a:solidFill>
                  <a:schemeClr val="bg1"/>
                </a:solidFill>
                <a:latin typeface="微软雅黑" panose="020B0503020204020204" pitchFamily="34" charset="-122"/>
                <a:ea typeface="微软雅黑" panose="020B0503020204020204" pitchFamily="34" charset="-122"/>
              </a:rPr>
              <a:t>/</a:t>
            </a:r>
            <a:r>
              <a:rPr lang="en-US" altLang="zh-CN" sz="2800" dirty="0" err="1">
                <a:solidFill>
                  <a:schemeClr val="bg1"/>
                </a:solidFill>
                <a:latin typeface="微软雅黑" panose="020B0503020204020204" pitchFamily="34" charset="-122"/>
                <a:ea typeface="微软雅黑" panose="020B0503020204020204" pitchFamily="34" charset="-122"/>
              </a:rPr>
              <a:t>pic.gif</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2" name="Freeform 5"/>
          <p:cNvSpPr/>
          <p:nvPr/>
        </p:nvSpPr>
        <p:spPr bwMode="auto">
          <a:xfrm>
            <a:off x="4125600" y="5720199"/>
            <a:ext cx="3354388" cy="117475"/>
          </a:xfrm>
          <a:custGeom>
            <a:avLst/>
            <a:gdLst>
              <a:gd name="T0" fmla="*/ 0 w 2113"/>
              <a:gd name="T1" fmla="*/ 0 h 74"/>
              <a:gd name="T2" fmla="*/ 2147483646 w 2113"/>
              <a:gd name="T3" fmla="*/ 2147483646 h 74"/>
              <a:gd name="T4" fmla="*/ 2147483646 w 2113"/>
              <a:gd name="T5" fmla="*/ 2147483646 h 74"/>
              <a:gd name="T6" fmla="*/ 2147483646 w 2113"/>
              <a:gd name="T7" fmla="*/ 2147483646 h 74"/>
              <a:gd name="T8" fmla="*/ 2147483646 w 2113"/>
              <a:gd name="T9" fmla="*/ 2147483646 h 74"/>
              <a:gd name="T10" fmla="*/ 2147483646 w 2113"/>
              <a:gd name="T11" fmla="*/ 2147483646 h 74"/>
              <a:gd name="T12" fmla="*/ 2147483646 w 2113"/>
              <a:gd name="T13" fmla="*/ 2147483646 h 74"/>
              <a:gd name="T14" fmla="*/ 2147483646 w 2113"/>
              <a:gd name="T15" fmla="*/ 2147483646 h 74"/>
              <a:gd name="T16" fmla="*/ 2147483646 w 2113"/>
              <a:gd name="T17" fmla="*/ 2147483646 h 74"/>
              <a:gd name="T18" fmla="*/ 2147483646 w 2113"/>
              <a:gd name="T19" fmla="*/ 2147483646 h 74"/>
              <a:gd name="T20" fmla="*/ 2147483646 w 2113"/>
              <a:gd name="T21" fmla="*/ 2147483646 h 74"/>
              <a:gd name="T22" fmla="*/ 2147483646 w 2113"/>
              <a:gd name="T23" fmla="*/ 2147483646 h 74"/>
              <a:gd name="T24" fmla="*/ 2147483646 w 2113"/>
              <a:gd name="T25" fmla="*/ 2147483646 h 74"/>
              <a:gd name="T26" fmla="*/ 2147483646 w 2113"/>
              <a:gd name="T27" fmla="*/ 2147483646 h 74"/>
              <a:gd name="T28" fmla="*/ 2147483646 w 2113"/>
              <a:gd name="T29" fmla="*/ 2147483646 h 74"/>
              <a:gd name="T30" fmla="*/ 2147483646 w 2113"/>
              <a:gd name="T31" fmla="*/ 2147483646 h 74"/>
              <a:gd name="T32" fmla="*/ 2147483646 w 2113"/>
              <a:gd name="T33" fmla="*/ 2147483646 h 74"/>
              <a:gd name="T34" fmla="*/ 2147483646 w 2113"/>
              <a:gd name="T35" fmla="*/ 2147483646 h 74"/>
              <a:gd name="T36" fmla="*/ 2147483646 w 2113"/>
              <a:gd name="T37" fmla="*/ 2147483646 h 74"/>
              <a:gd name="T38" fmla="*/ 2147483646 w 2113"/>
              <a:gd name="T39" fmla="*/ 2147483646 h 74"/>
              <a:gd name="T40" fmla="*/ 2147483646 w 2113"/>
              <a:gd name="T41" fmla="*/ 2147483646 h 74"/>
              <a:gd name="T42" fmla="*/ 2147483646 w 2113"/>
              <a:gd name="T43" fmla="*/ 2147483646 h 74"/>
              <a:gd name="T44" fmla="*/ 2147483646 w 2113"/>
              <a:gd name="T45" fmla="*/ 2147483646 h 74"/>
              <a:gd name="T46" fmla="*/ 2147483646 w 2113"/>
              <a:gd name="T47" fmla="*/ 2147483646 h 74"/>
              <a:gd name="T48" fmla="*/ 2147483646 w 2113"/>
              <a:gd name="T49" fmla="*/ 2147483646 h 74"/>
              <a:gd name="T50" fmla="*/ 2147483646 w 2113"/>
              <a:gd name="T51" fmla="*/ 2147483646 h 74"/>
              <a:gd name="T52" fmla="*/ 2147483646 w 2113"/>
              <a:gd name="T53" fmla="*/ 0 h 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13"/>
              <a:gd name="T82" fmla="*/ 0 h 74"/>
              <a:gd name="T83" fmla="*/ 2113 w 2113"/>
              <a:gd name="T84" fmla="*/ 74 h 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13" h="74">
                <a:moveTo>
                  <a:pt x="0" y="0"/>
                </a:moveTo>
                <a:lnTo>
                  <a:pt x="4" y="7"/>
                </a:lnTo>
                <a:lnTo>
                  <a:pt x="14" y="14"/>
                </a:lnTo>
                <a:lnTo>
                  <a:pt x="31" y="20"/>
                </a:lnTo>
                <a:lnTo>
                  <a:pt x="52" y="26"/>
                </a:lnTo>
                <a:lnTo>
                  <a:pt x="108" y="34"/>
                </a:lnTo>
                <a:lnTo>
                  <a:pt x="177" y="37"/>
                </a:lnTo>
                <a:lnTo>
                  <a:pt x="881" y="37"/>
                </a:lnTo>
                <a:lnTo>
                  <a:pt x="949" y="39"/>
                </a:lnTo>
                <a:lnTo>
                  <a:pt x="1005" y="48"/>
                </a:lnTo>
                <a:lnTo>
                  <a:pt x="1027" y="53"/>
                </a:lnTo>
                <a:lnTo>
                  <a:pt x="1043" y="59"/>
                </a:lnTo>
                <a:lnTo>
                  <a:pt x="1053" y="65"/>
                </a:lnTo>
                <a:lnTo>
                  <a:pt x="1056" y="73"/>
                </a:lnTo>
                <a:lnTo>
                  <a:pt x="1060" y="65"/>
                </a:lnTo>
                <a:lnTo>
                  <a:pt x="1070" y="59"/>
                </a:lnTo>
                <a:lnTo>
                  <a:pt x="1087" y="53"/>
                </a:lnTo>
                <a:lnTo>
                  <a:pt x="1108" y="48"/>
                </a:lnTo>
                <a:lnTo>
                  <a:pt x="1164" y="39"/>
                </a:lnTo>
                <a:lnTo>
                  <a:pt x="1233" y="37"/>
                </a:lnTo>
                <a:lnTo>
                  <a:pt x="1937" y="37"/>
                </a:lnTo>
                <a:lnTo>
                  <a:pt x="2005" y="34"/>
                </a:lnTo>
                <a:lnTo>
                  <a:pt x="2061" y="26"/>
                </a:lnTo>
                <a:lnTo>
                  <a:pt x="2083" y="20"/>
                </a:lnTo>
                <a:lnTo>
                  <a:pt x="2099" y="14"/>
                </a:lnTo>
                <a:lnTo>
                  <a:pt x="2109" y="7"/>
                </a:lnTo>
                <a:lnTo>
                  <a:pt x="2112" y="0"/>
                </a:lnTo>
              </a:path>
            </a:pathLst>
          </a:custGeom>
          <a:noFill/>
          <a:ln w="28575" cap="rnd">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chemeClr val="bg1"/>
              </a:solidFill>
              <a:latin typeface="微软雅黑" panose="020B0503020204020204" pitchFamily="34" charset="-122"/>
              <a:ea typeface="微软雅黑" panose="020B0503020204020204" pitchFamily="34" charset="-122"/>
            </a:endParaRPr>
          </a:p>
        </p:txBody>
      </p:sp>
      <p:sp>
        <p:nvSpPr>
          <p:cNvPr id="23" name="Freeform 6"/>
          <p:cNvSpPr/>
          <p:nvPr/>
        </p:nvSpPr>
        <p:spPr bwMode="auto">
          <a:xfrm>
            <a:off x="7630800" y="5713849"/>
            <a:ext cx="2951163" cy="79375"/>
          </a:xfrm>
          <a:custGeom>
            <a:avLst/>
            <a:gdLst>
              <a:gd name="T0" fmla="*/ 0 w 1859"/>
              <a:gd name="T1" fmla="*/ 0 h 50"/>
              <a:gd name="T2" fmla="*/ 2147483646 w 1859"/>
              <a:gd name="T3" fmla="*/ 2147483646 h 50"/>
              <a:gd name="T4" fmla="*/ 2147483646 w 1859"/>
              <a:gd name="T5" fmla="*/ 2147483646 h 50"/>
              <a:gd name="T6" fmla="*/ 2147483646 w 1859"/>
              <a:gd name="T7" fmla="*/ 2147483646 h 50"/>
              <a:gd name="T8" fmla="*/ 2147483646 w 1859"/>
              <a:gd name="T9" fmla="*/ 2147483646 h 50"/>
              <a:gd name="T10" fmla="*/ 2147483646 w 1859"/>
              <a:gd name="T11" fmla="*/ 2147483646 h 50"/>
              <a:gd name="T12" fmla="*/ 2147483646 w 1859"/>
              <a:gd name="T13" fmla="*/ 2147483646 h 50"/>
              <a:gd name="T14" fmla="*/ 2147483646 w 1859"/>
              <a:gd name="T15" fmla="*/ 2147483646 h 50"/>
              <a:gd name="T16" fmla="*/ 2147483646 w 1859"/>
              <a:gd name="T17" fmla="*/ 2147483646 h 50"/>
              <a:gd name="T18" fmla="*/ 2147483646 w 1859"/>
              <a:gd name="T19" fmla="*/ 2147483646 h 50"/>
              <a:gd name="T20" fmla="*/ 2147483646 w 1859"/>
              <a:gd name="T21" fmla="*/ 2147483646 h 50"/>
              <a:gd name="T22" fmla="*/ 2147483646 w 1859"/>
              <a:gd name="T23" fmla="*/ 2147483646 h 50"/>
              <a:gd name="T24" fmla="*/ 2147483646 w 1859"/>
              <a:gd name="T25" fmla="*/ 2147483646 h 50"/>
              <a:gd name="T26" fmla="*/ 2147483646 w 1859"/>
              <a:gd name="T27" fmla="*/ 2147483646 h 50"/>
              <a:gd name="T28" fmla="*/ 2147483646 w 1859"/>
              <a:gd name="T29" fmla="*/ 2147483646 h 50"/>
              <a:gd name="T30" fmla="*/ 2147483646 w 1859"/>
              <a:gd name="T31" fmla="*/ 2147483646 h 50"/>
              <a:gd name="T32" fmla="*/ 2147483646 w 1859"/>
              <a:gd name="T33" fmla="*/ 2147483646 h 50"/>
              <a:gd name="T34" fmla="*/ 2147483646 w 1859"/>
              <a:gd name="T35" fmla="*/ 2147483646 h 50"/>
              <a:gd name="T36" fmla="*/ 2147483646 w 1859"/>
              <a:gd name="T37" fmla="*/ 2147483646 h 50"/>
              <a:gd name="T38" fmla="*/ 2147483646 w 1859"/>
              <a:gd name="T39" fmla="*/ 2147483646 h 50"/>
              <a:gd name="T40" fmla="*/ 2147483646 w 1859"/>
              <a:gd name="T41" fmla="*/ 2147483646 h 50"/>
              <a:gd name="T42" fmla="*/ 2147483646 w 1859"/>
              <a:gd name="T43" fmla="*/ 2147483646 h 50"/>
              <a:gd name="T44" fmla="*/ 2147483646 w 1859"/>
              <a:gd name="T45" fmla="*/ 2147483646 h 50"/>
              <a:gd name="T46" fmla="*/ 2147483646 w 1859"/>
              <a:gd name="T47" fmla="*/ 2147483646 h 50"/>
              <a:gd name="T48" fmla="*/ 2147483646 w 1859"/>
              <a:gd name="T49" fmla="*/ 2147483646 h 50"/>
              <a:gd name="T50" fmla="*/ 2147483646 w 1859"/>
              <a:gd name="T51" fmla="*/ 2147483646 h 50"/>
              <a:gd name="T52" fmla="*/ 2147483646 w 1859"/>
              <a:gd name="T53" fmla="*/ 0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59"/>
              <a:gd name="T82" fmla="*/ 0 h 50"/>
              <a:gd name="T83" fmla="*/ 1859 w 185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59" h="50">
                <a:moveTo>
                  <a:pt x="0" y="0"/>
                </a:moveTo>
                <a:lnTo>
                  <a:pt x="3" y="5"/>
                </a:lnTo>
                <a:lnTo>
                  <a:pt x="12" y="9"/>
                </a:lnTo>
                <a:lnTo>
                  <a:pt x="27" y="13"/>
                </a:lnTo>
                <a:lnTo>
                  <a:pt x="45" y="17"/>
                </a:lnTo>
                <a:lnTo>
                  <a:pt x="95" y="22"/>
                </a:lnTo>
                <a:lnTo>
                  <a:pt x="155" y="24"/>
                </a:lnTo>
                <a:lnTo>
                  <a:pt x="774" y="24"/>
                </a:lnTo>
                <a:lnTo>
                  <a:pt x="835" y="26"/>
                </a:lnTo>
                <a:lnTo>
                  <a:pt x="884" y="31"/>
                </a:lnTo>
                <a:lnTo>
                  <a:pt x="903" y="35"/>
                </a:lnTo>
                <a:lnTo>
                  <a:pt x="917" y="39"/>
                </a:lnTo>
                <a:lnTo>
                  <a:pt x="926" y="43"/>
                </a:lnTo>
                <a:lnTo>
                  <a:pt x="929" y="49"/>
                </a:lnTo>
                <a:lnTo>
                  <a:pt x="932" y="43"/>
                </a:lnTo>
                <a:lnTo>
                  <a:pt x="941" y="39"/>
                </a:lnTo>
                <a:lnTo>
                  <a:pt x="956" y="35"/>
                </a:lnTo>
                <a:lnTo>
                  <a:pt x="974" y="31"/>
                </a:lnTo>
                <a:lnTo>
                  <a:pt x="1024" y="26"/>
                </a:lnTo>
                <a:lnTo>
                  <a:pt x="1084" y="24"/>
                </a:lnTo>
                <a:lnTo>
                  <a:pt x="1703" y="24"/>
                </a:lnTo>
                <a:lnTo>
                  <a:pt x="1764" y="22"/>
                </a:lnTo>
                <a:lnTo>
                  <a:pt x="1813" y="17"/>
                </a:lnTo>
                <a:lnTo>
                  <a:pt x="1832" y="13"/>
                </a:lnTo>
                <a:lnTo>
                  <a:pt x="1846" y="9"/>
                </a:lnTo>
                <a:lnTo>
                  <a:pt x="1855" y="5"/>
                </a:lnTo>
                <a:lnTo>
                  <a:pt x="1858" y="0"/>
                </a:lnTo>
              </a:path>
            </a:pathLst>
          </a:custGeom>
          <a:noFill/>
          <a:ln w="28575" cap="rnd">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chemeClr val="bg1"/>
              </a:solidFill>
              <a:latin typeface="微软雅黑" panose="020B0503020204020204" pitchFamily="34" charset="-122"/>
              <a:ea typeface="微软雅黑" panose="020B0503020204020204" pitchFamily="34" charset="-122"/>
            </a:endParaRPr>
          </a:p>
        </p:txBody>
      </p:sp>
      <p:sp>
        <p:nvSpPr>
          <p:cNvPr id="24" name="Rectangle 7"/>
          <p:cNvSpPr>
            <a:spLocks noChangeArrowheads="1"/>
          </p:cNvSpPr>
          <p:nvPr/>
        </p:nvSpPr>
        <p:spPr bwMode="auto">
          <a:xfrm>
            <a:off x="5040000" y="5842437"/>
            <a:ext cx="1268413" cy="5238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dirty="0">
                <a:solidFill>
                  <a:schemeClr val="bg1"/>
                </a:solidFill>
                <a:latin typeface="微软雅黑" panose="020B0503020204020204" pitchFamily="34" charset="-122"/>
                <a:ea typeface="微软雅黑" panose="020B0503020204020204" pitchFamily="34" charset="-122"/>
              </a:rPr>
              <a:t>主机名</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Rectangle 8"/>
          <p:cNvSpPr>
            <a:spLocks noChangeArrowheads="1"/>
          </p:cNvSpPr>
          <p:nvPr/>
        </p:nvSpPr>
        <p:spPr bwMode="auto">
          <a:xfrm>
            <a:off x="8561387" y="5842437"/>
            <a:ext cx="1268413" cy="5238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a:solidFill>
                  <a:schemeClr val="bg1"/>
                </a:solidFill>
                <a:latin typeface="微软雅黑" panose="020B0503020204020204" pitchFamily="34" charset="-122"/>
                <a:ea typeface="微软雅黑" panose="020B0503020204020204" pitchFamily="34" charset="-122"/>
              </a:rPr>
              <a:t>路径名</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26" name="Rectangle 9"/>
          <p:cNvSpPr>
            <a:spLocks noChangeArrowheads="1"/>
          </p:cNvSpPr>
          <p:nvPr/>
        </p:nvSpPr>
        <p:spPr bwMode="auto">
          <a:xfrm>
            <a:off x="2871475" y="5836087"/>
            <a:ext cx="908050" cy="5238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dirty="0">
                <a:solidFill>
                  <a:schemeClr val="bg1"/>
                </a:solidFill>
                <a:latin typeface="微软雅黑" panose="020B0503020204020204" pitchFamily="34" charset="-122"/>
                <a:ea typeface="微软雅黑" panose="020B0503020204020204" pitchFamily="34" charset="-122"/>
              </a:rPr>
              <a:t>协议</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7" name="Line 10"/>
          <p:cNvSpPr>
            <a:spLocks noChangeShapeType="1"/>
          </p:cNvSpPr>
          <p:nvPr/>
        </p:nvSpPr>
        <p:spPr bwMode="auto">
          <a:xfrm flipV="1">
            <a:off x="3287400" y="5607487"/>
            <a:ext cx="0" cy="228600"/>
          </a:xfrm>
          <a:prstGeom prst="line">
            <a:avLst/>
          </a:prstGeom>
          <a:noFill/>
          <a:ln w="28575">
            <a:solidFill>
              <a:schemeClr val="bg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97863" y="439514"/>
            <a:ext cx="4998164"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浏览器（</a:t>
            </a:r>
            <a:r>
              <a:rPr lang="en-US" altLang="zh-CN" sz="3600" b="1" dirty="0" err="1">
                <a:solidFill>
                  <a:schemeClr val="accent1"/>
                </a:solidFill>
                <a:cs typeface="+mn-ea"/>
                <a:sym typeface="+mn-lt"/>
              </a:rPr>
              <a:t>brower</a:t>
            </a:r>
            <a:r>
              <a:rPr lang="zh-CN" altLang="en-US" sz="3600" b="1" dirty="0">
                <a:solidFill>
                  <a:schemeClr val="accent1"/>
                </a:solidFill>
                <a:cs typeface="+mn-ea"/>
                <a:sym typeface="+mn-lt"/>
              </a:rPr>
              <a:t>）</a:t>
            </a:r>
            <a:endParaRPr lang="zh-CN" altLang="en-US" sz="3600" b="1" dirty="0">
              <a:solidFill>
                <a:schemeClr val="accent1"/>
              </a:solidFill>
              <a:cs typeface="+mn-ea"/>
              <a:sym typeface="+mn-lt"/>
            </a:endParaRPr>
          </a:p>
        </p:txBody>
      </p:sp>
      <p:sp>
        <p:nvSpPr>
          <p:cNvPr id="4" name="Rectangle 3"/>
          <p:cNvSpPr txBox="1">
            <a:spLocks noChangeArrowheads="1"/>
          </p:cNvSpPr>
          <p:nvPr/>
        </p:nvSpPr>
        <p:spPr>
          <a:xfrm>
            <a:off x="544112" y="1085845"/>
            <a:ext cx="7268801" cy="4327566"/>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dirty="0">
                <a:latin typeface="+mn-ea"/>
              </a:rPr>
              <a:t> 浏览器的发展史</a:t>
            </a:r>
            <a:endParaRPr lang="en-US" altLang="zh-CN" dirty="0">
              <a:latin typeface="+mn-ea"/>
            </a:endParaRPr>
          </a:p>
          <a:p>
            <a:pPr>
              <a:lnSpc>
                <a:spcPct val="130000"/>
              </a:lnSpc>
              <a:spcBef>
                <a:spcPts val="0"/>
              </a:spcBef>
              <a:buFont typeface="Wingdings" panose="05000000000000000000" pitchFamily="2" charset="2"/>
              <a:buChar char="l"/>
            </a:pPr>
            <a:r>
              <a:rPr lang="en-US" altLang="zh-CN" dirty="0">
                <a:latin typeface="+mn-ea"/>
              </a:rPr>
              <a:t> </a:t>
            </a:r>
            <a:r>
              <a:rPr lang="zh-CN" altLang="en-US" dirty="0">
                <a:latin typeface="+mn-ea"/>
              </a:rPr>
              <a:t>常见浏览器</a:t>
            </a:r>
            <a:endParaRPr lang="en-US" altLang="zh-CN" dirty="0">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PC</a:t>
            </a:r>
            <a:r>
              <a:rPr lang="zh-CN" altLang="en-US" dirty="0">
                <a:solidFill>
                  <a:srgbClr val="002060"/>
                </a:solidFill>
                <a:latin typeface="+mn-ea"/>
              </a:rPr>
              <a:t>端：</a:t>
            </a:r>
            <a:r>
              <a:rPr lang="en-US" altLang="zh-CN" dirty="0">
                <a:solidFill>
                  <a:srgbClr val="002060"/>
                </a:solidFill>
                <a:latin typeface="+mn-ea"/>
              </a:rPr>
              <a:t>IE, Chrome, Safari, Firefox, Opera ; </a:t>
            </a:r>
            <a:r>
              <a:rPr lang="zh-CN" altLang="en-US" dirty="0">
                <a:solidFill>
                  <a:srgbClr val="002060"/>
                </a:solidFill>
                <a:latin typeface="+mn-ea"/>
              </a:rPr>
              <a:t>各种马甲浏览器</a:t>
            </a:r>
            <a:r>
              <a:rPr lang="en-US" altLang="zh-CN" dirty="0">
                <a:solidFill>
                  <a:srgbClr val="002060"/>
                </a:solidFill>
                <a:latin typeface="+mn-ea"/>
              </a:rPr>
              <a:t>(Edge, QQ, 360, </a:t>
            </a:r>
            <a:r>
              <a:rPr lang="zh-CN" altLang="en-US" dirty="0">
                <a:solidFill>
                  <a:srgbClr val="002060"/>
                </a:solidFill>
                <a:latin typeface="+mn-ea"/>
              </a:rPr>
              <a:t>遨游</a:t>
            </a:r>
            <a:r>
              <a:rPr lang="en-US" altLang="zh-CN" dirty="0">
                <a:solidFill>
                  <a:srgbClr val="002060"/>
                </a:solidFill>
                <a:latin typeface="+mn-ea"/>
              </a:rPr>
              <a:t>, </a:t>
            </a:r>
            <a:r>
              <a:rPr lang="zh-CN" altLang="en-US" dirty="0">
                <a:solidFill>
                  <a:srgbClr val="002060"/>
                </a:solidFill>
                <a:latin typeface="+mn-ea"/>
              </a:rPr>
              <a:t>猎豹</a:t>
            </a:r>
            <a:r>
              <a:rPr lang="en-US" altLang="zh-CN" dirty="0">
                <a:solidFill>
                  <a:srgbClr val="002060"/>
                </a:solidFill>
                <a:latin typeface="+mn-ea"/>
              </a:rPr>
              <a:t>, </a:t>
            </a:r>
            <a:r>
              <a:rPr lang="zh-CN" altLang="en-US" dirty="0">
                <a:solidFill>
                  <a:srgbClr val="002060"/>
                </a:solidFill>
                <a:latin typeface="+mn-ea"/>
              </a:rPr>
              <a:t>搜狗</a:t>
            </a:r>
            <a:r>
              <a:rPr lang="en-US" altLang="zh-CN" dirty="0">
                <a:solidFill>
                  <a:srgbClr val="002060"/>
                </a:solidFill>
                <a:latin typeface="+mn-ea"/>
              </a:rPr>
              <a:t>, Vivaldi, </a:t>
            </a:r>
            <a:r>
              <a:rPr lang="en-US" altLang="zh-CN" dirty="0" err="1">
                <a:solidFill>
                  <a:srgbClr val="002060"/>
                </a:solidFill>
                <a:latin typeface="+mn-ea"/>
              </a:rPr>
              <a:t>Yandex</a:t>
            </a:r>
            <a:r>
              <a:rPr lang="en-US" altLang="zh-CN" dirty="0">
                <a:solidFill>
                  <a:srgbClr val="002060"/>
                </a:solidFill>
                <a:latin typeface="+mn-ea"/>
              </a:rPr>
              <a:t> , ……)</a:t>
            </a:r>
            <a:endParaRPr lang="en-US" altLang="zh-CN" dirty="0">
              <a:solidFill>
                <a:srgbClr val="002060"/>
              </a:solidFill>
              <a:latin typeface="+mn-ea"/>
            </a:endParaRPr>
          </a:p>
          <a:p>
            <a:pPr lvl="1">
              <a:lnSpc>
                <a:spcPct val="130000"/>
              </a:lnSpc>
              <a:spcBef>
                <a:spcPts val="0"/>
              </a:spcBef>
              <a:buFont typeface="Wingdings" panose="05000000000000000000" pitchFamily="2" charset="2"/>
              <a:buChar char="l"/>
            </a:pPr>
            <a:r>
              <a:rPr lang="zh-CN" altLang="en-US" dirty="0">
                <a:solidFill>
                  <a:srgbClr val="002060"/>
                </a:solidFill>
                <a:latin typeface="+mn-ea"/>
              </a:rPr>
              <a:t>手机端：各手机自带浏览器</a:t>
            </a:r>
            <a:r>
              <a:rPr lang="en-US" altLang="zh-CN" dirty="0">
                <a:solidFill>
                  <a:srgbClr val="002060"/>
                </a:solidFill>
                <a:latin typeface="+mn-ea"/>
              </a:rPr>
              <a:t>, UC, … </a:t>
            </a:r>
            <a:endParaRPr lang="en-US" altLang="zh-CN" dirty="0">
              <a:solidFill>
                <a:srgbClr val="002060"/>
              </a:solidFill>
              <a:latin typeface="+mn-ea"/>
            </a:endParaRPr>
          </a:p>
          <a:p>
            <a:pPr>
              <a:lnSpc>
                <a:spcPct val="130000"/>
              </a:lnSpc>
              <a:spcBef>
                <a:spcPts val="0"/>
              </a:spcBef>
              <a:buFont typeface="Wingdings" panose="05000000000000000000" pitchFamily="2" charset="2"/>
              <a:buChar char="l"/>
            </a:pPr>
            <a:r>
              <a:rPr lang="zh-CN" altLang="en-US" dirty="0">
                <a:latin typeface="+mn-ea"/>
              </a:rPr>
              <a:t> 浏览器内核</a:t>
            </a:r>
            <a:r>
              <a:rPr lang="en-US" altLang="zh-CN" dirty="0">
                <a:latin typeface="+mn-ea"/>
              </a:rPr>
              <a:t>(Rendering Engine)</a:t>
            </a:r>
            <a:endParaRPr lang="en-US" altLang="zh-CN" dirty="0">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Trident</a:t>
            </a:r>
            <a:endParaRPr lang="en-US" altLang="zh-CN" dirty="0">
              <a:solidFill>
                <a:srgbClr val="002060"/>
              </a:solidFill>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Gecko</a:t>
            </a:r>
            <a:endParaRPr lang="en-US" altLang="zh-CN" dirty="0">
              <a:solidFill>
                <a:srgbClr val="002060"/>
              </a:solidFill>
              <a:latin typeface="+mn-ea"/>
            </a:endParaRPr>
          </a:p>
          <a:p>
            <a:pPr lvl="1">
              <a:lnSpc>
                <a:spcPct val="130000"/>
              </a:lnSpc>
              <a:spcBef>
                <a:spcPts val="0"/>
              </a:spcBef>
              <a:buFont typeface="Wingdings" panose="05000000000000000000" pitchFamily="2" charset="2"/>
              <a:buChar char="l"/>
            </a:pPr>
            <a:r>
              <a:rPr lang="en-US" altLang="zh-CN" dirty="0" err="1">
                <a:solidFill>
                  <a:srgbClr val="002060"/>
                </a:solidFill>
                <a:latin typeface="+mn-ea"/>
              </a:rPr>
              <a:t>Webkit</a:t>
            </a:r>
            <a:endParaRPr lang="en-US" altLang="zh-CN" dirty="0">
              <a:solidFill>
                <a:srgbClr val="002060"/>
              </a:solidFill>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Blink</a:t>
            </a:r>
            <a:endParaRPr lang="en-US" altLang="zh-CN" dirty="0">
              <a:solidFill>
                <a:srgbClr val="002060"/>
              </a:solidFill>
              <a:latin typeface="+mn-ea"/>
            </a:endParaRPr>
          </a:p>
          <a:p>
            <a:pPr>
              <a:lnSpc>
                <a:spcPct val="130000"/>
              </a:lnSpc>
              <a:spcBef>
                <a:spcPts val="0"/>
              </a:spcBef>
              <a:buFont typeface="Wingdings" panose="05000000000000000000" pitchFamily="2" charset="2"/>
              <a:buChar char="l"/>
            </a:pP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1807" y="4070103"/>
            <a:ext cx="4381129" cy="2405244"/>
          </a:xfrm>
          <a:prstGeom prst="rect">
            <a:avLst/>
          </a:prstGeom>
        </p:spPr>
      </p:pic>
      <p:grpSp>
        <p:nvGrpSpPr>
          <p:cNvPr id="6" name="组合 5"/>
          <p:cNvGrpSpPr/>
          <p:nvPr/>
        </p:nvGrpSpPr>
        <p:grpSpPr>
          <a:xfrm>
            <a:off x="8125428" y="1446836"/>
            <a:ext cx="3733720" cy="2257004"/>
            <a:chOff x="8252749" y="1953424"/>
            <a:chExt cx="2882097" cy="1823397"/>
          </a:xfrm>
        </p:grpSpPr>
        <p:pic>
          <p:nvPicPr>
            <p:cNvPr id="24578" name="Picture 2" descr="https://bkimg.cdn.bcebos.com/pic/cb8065380cd791232b140067a0345982b2b78029?x-bce-process=image/resize,m_lfit,w_268,limit_1/format,f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357073" y="1992203"/>
              <a:ext cx="655027" cy="65502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bkimg.cdn.bcebos.com/pic/5fdf8db1cb134954092380157c048558d109b3dedc22?x-bce-process=image/resize,m_lfit,w_268,limit_1/format,f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4202" y="2944787"/>
              <a:ext cx="760767" cy="760767"/>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bkimg.cdn.bcebos.com/pic/2f738bd4b31c8701a18b05fd5f34892f0708283851de?x-bce-process=image/resize,m_lfit,w_268,limit_1/format,f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2111" y="1992203"/>
              <a:ext cx="762735" cy="771274"/>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s://bkimg.cdn.bcebos.com/pic/f9198618367adab4ee604c1183d4b31c8701e434?x-bce-process=image/resize,m_lfit,w_268,limit_1/format,f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7044" y="2929019"/>
              <a:ext cx="847802" cy="847802"/>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https://dss0.bdstatic.com/70cFvHSh_Q1YnxGkpoWK1HF6hhy/it/u=4026146070,3013673956&amp;fm=26&amp;gp=0.jpg"/>
            <p:cNvPicPr>
              <a:picLocks noChangeAspect="1" noChangeArrowheads="1"/>
            </p:cNvPicPr>
            <p:nvPr/>
          </p:nvPicPr>
          <p:blipFill rotWithShape="1">
            <a:blip r:embed="rId6">
              <a:extLst>
                <a:ext uri="{28A0092B-C50C-407E-A947-70E740481C1C}">
                  <a14:useLocalDpi xmlns:a14="http://schemas.microsoft.com/office/drawing/2010/main" val="0"/>
                </a:ext>
              </a:extLst>
            </a:blip>
            <a:srcRect l="15217" t="11756" r="19036" b="8356"/>
            <a:stretch>
              <a:fillRect/>
            </a:stretch>
          </p:blipFill>
          <p:spPr bwMode="auto">
            <a:xfrm>
              <a:off x="8257888" y="1953424"/>
              <a:ext cx="764158" cy="748348"/>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https://ss3.bdstatic.com/70cFv8Sh_Q1YnxGkpoWK1HF6hhy/it/u=662942027,47211136&amp;fm=26&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2749" y="2929019"/>
              <a:ext cx="824029" cy="82402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0672" y="1085848"/>
            <a:ext cx="6550515" cy="5704943"/>
          </a:xfrm>
          <a:prstGeom prst="rect">
            <a:avLst/>
          </a:prstGeom>
        </p:spPr>
      </p:pic>
      <p:sp>
        <p:nvSpPr>
          <p:cNvPr id="3" name="矩形 2"/>
          <p:cNvSpPr/>
          <p:nvPr/>
        </p:nvSpPr>
        <p:spPr>
          <a:xfrm>
            <a:off x="3897863" y="439514"/>
            <a:ext cx="4998164"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浏览器（</a:t>
            </a:r>
            <a:r>
              <a:rPr lang="en-US" altLang="zh-CN" sz="3600" b="1" dirty="0" err="1">
                <a:solidFill>
                  <a:schemeClr val="accent1"/>
                </a:solidFill>
                <a:cs typeface="+mn-ea"/>
                <a:sym typeface="+mn-lt"/>
              </a:rPr>
              <a:t>brower</a:t>
            </a:r>
            <a:r>
              <a:rPr lang="zh-CN" altLang="en-US" sz="3600" b="1" dirty="0">
                <a:solidFill>
                  <a:schemeClr val="accent1"/>
                </a:solidFill>
                <a:cs typeface="+mn-ea"/>
                <a:sym typeface="+mn-lt"/>
              </a:rPr>
              <a:t>）</a:t>
            </a:r>
            <a:endParaRPr lang="zh-CN" altLang="en-US" sz="3600" b="1" dirty="0">
              <a:solidFill>
                <a:schemeClr val="accent1"/>
              </a:solidFill>
              <a:cs typeface="+mn-ea"/>
              <a:sym typeface="+mn-lt"/>
            </a:endParaRPr>
          </a:p>
        </p:txBody>
      </p:sp>
      <p:sp>
        <p:nvSpPr>
          <p:cNvPr id="8" name="矩形 7"/>
          <p:cNvSpPr/>
          <p:nvPr/>
        </p:nvSpPr>
        <p:spPr>
          <a:xfrm>
            <a:off x="296318" y="3002059"/>
            <a:ext cx="3057247" cy="584775"/>
          </a:xfrm>
          <a:prstGeom prst="rect">
            <a:avLst/>
          </a:prstGeom>
          <a:noFill/>
        </p:spPr>
        <p:txBody>
          <a:bodyPr wrap="non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浏览器工作原理</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5901" y="1056009"/>
            <a:ext cx="1151156" cy="958443"/>
            <a:chOff x="4281488" y="1947863"/>
            <a:chExt cx="3629025" cy="3298825"/>
          </a:xfrm>
        </p:grpSpPr>
        <p:sp>
          <p:nvSpPr>
            <p:cNvPr id="3" name="iṣľïďê"/>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lstStyle/>
            <a:p>
              <a:endParaRPr lang="zh-CN" altLang="en-US"/>
            </a:p>
          </p:txBody>
        </p:sp>
        <p:sp>
          <p:nvSpPr>
            <p:cNvPr id="4" name="íş1ïḍe"/>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í$1íḍé"/>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iṧlide"/>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ïṡļiḓé"/>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íṣ1iḍê"/>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iSḻîḋé"/>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íṥľïḍé"/>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iŝľïḍê"/>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işļiďé"/>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íslîḑê"/>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i$ḷídè"/>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ïṥļîḓé"/>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ïS1ïde"/>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ṩlídè"/>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íS1íḋe"/>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íṧḻîḓe"/>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ïşļidê"/>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íṩ1ïḍê"/>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íṩ1iḍe"/>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îŝ1íďe"/>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iṩlíde"/>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îslïďe"/>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ísľídé"/>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íṡḷiďé"/>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iśľïde"/>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iṣḻîḓé"/>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755976" y="2218684"/>
            <a:ext cx="1045407" cy="1218133"/>
            <a:chOff x="4448175" y="1564909"/>
            <a:chExt cx="3295650" cy="4192640"/>
          </a:xfrm>
        </p:grpSpPr>
        <p:sp>
          <p:nvSpPr>
            <p:cNvPr id="31" name="任意多边形 62"/>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63"/>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65"/>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68"/>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69"/>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lstStyle/>
            <a:p>
              <a:endParaRPr lang="zh-CN" altLang="en-US"/>
            </a:p>
          </p:txBody>
        </p:sp>
        <p:sp>
          <p:nvSpPr>
            <p:cNvPr id="36" name="任意多边形 70"/>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sp>
          <p:nvSpPr>
            <p:cNvPr id="37" name="任意多边形 71"/>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椭圆 37"/>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73"/>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lstStyle/>
            <a:p>
              <a:endParaRPr lang="zh-CN" altLang="en-US"/>
            </a:p>
          </p:txBody>
        </p:sp>
        <p:sp>
          <p:nvSpPr>
            <p:cNvPr id="40" name="任意多边形 74"/>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75"/>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76"/>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43" name="任意多边形 79"/>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直接连接符 43"/>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直接连接符 44"/>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83"/>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84"/>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lstStyle/>
            <a:p>
              <a:endParaRPr lang="zh-CN" altLang="en-US" dirty="0"/>
            </a:p>
          </p:txBody>
        </p:sp>
        <p:sp>
          <p:nvSpPr>
            <p:cNvPr id="48" name="任意多边形 85"/>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86"/>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0" name="任意多边形 87"/>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1" name="任意多边形 88"/>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89"/>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90"/>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椭圆 53"/>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lstStyle/>
            <a:p>
              <a:endParaRPr lang="zh-CN" altLang="en-US"/>
            </a:p>
          </p:txBody>
        </p:sp>
        <p:sp>
          <p:nvSpPr>
            <p:cNvPr id="55" name="任意多边形 92"/>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93"/>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lstStyle/>
            <a:p>
              <a:endParaRPr lang="zh-CN" altLang="en-US"/>
            </a:p>
          </p:txBody>
        </p:sp>
        <p:sp>
          <p:nvSpPr>
            <p:cNvPr id="57" name="任意多边形 94"/>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95"/>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96"/>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0" name="任意多边形 97"/>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1" name="任意多边形 98"/>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2" name="任意多边形 99"/>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63" name="任意多边形 100"/>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4" name="任意多边形 101"/>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5" name="任意多边形 102"/>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6" name="任意多边形 103"/>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7" name="任意多边形 104"/>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任意多边形 105"/>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9" name="任意多边形 106"/>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70" name="任意多边形 107"/>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108"/>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109"/>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73" name="任意多边形 111"/>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112"/>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cxnSp>
          <p:nvCxnSpPr>
            <p:cNvPr id="75" name="直接连接符 74"/>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86864" y="1471580"/>
            <a:ext cx="1791023" cy="1618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207"/>
          <a:stretch>
            <a:fillRect/>
          </a:stretch>
        </p:blipFill>
        <p:spPr bwMode="auto">
          <a:xfrm>
            <a:off x="6184651" y="1143331"/>
            <a:ext cx="2134856" cy="1895595"/>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p:cNvSpPr/>
          <p:nvPr/>
        </p:nvSpPr>
        <p:spPr>
          <a:xfrm>
            <a:off x="2308440" y="2158733"/>
            <a:ext cx="3642748"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a:off x="8392691" y="2167209"/>
            <a:ext cx="1160691"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3233194" y="5559395"/>
            <a:ext cx="6195014" cy="584775"/>
          </a:xfrm>
          <a:prstGeom prst="rect">
            <a:avLst/>
          </a:prstGeom>
          <a:noFill/>
        </p:spPr>
        <p:txBody>
          <a:bodyPr wrap="square">
            <a:spAutoFit/>
          </a:bodyPr>
          <a:lstStyle/>
          <a:p>
            <a:pPr algn="ctr"/>
            <a:r>
              <a:rPr lang="en-US" altLang="zh-CN" sz="3200" dirty="0">
                <a:latin typeface="+mn-ea"/>
              </a:rPr>
              <a:t>Web</a:t>
            </a:r>
            <a:r>
              <a:rPr lang="zh-CN" altLang="en-US" sz="3200" dirty="0">
                <a:latin typeface="+mn-ea"/>
              </a:rPr>
              <a:t>应用基本架构</a:t>
            </a:r>
            <a:endParaRPr lang="en-US" altLang="zh-CN" sz="3200" dirty="0">
              <a:latin typeface="+mn-ea"/>
            </a:endParaRPr>
          </a:p>
        </p:txBody>
      </p:sp>
      <p:sp>
        <p:nvSpPr>
          <p:cNvPr id="86" name="文本框 85"/>
          <p:cNvSpPr txBox="1"/>
          <p:nvPr/>
        </p:nvSpPr>
        <p:spPr>
          <a:xfrm>
            <a:off x="767399" y="3886082"/>
            <a:ext cx="2003992" cy="1015663"/>
          </a:xfrm>
          <a:prstGeom prst="rect">
            <a:avLst/>
          </a:prstGeom>
          <a:noFill/>
        </p:spPr>
        <p:txBody>
          <a:bodyPr wrap="square">
            <a:spAutoFit/>
          </a:bodyPr>
          <a:lstStyle/>
          <a:p>
            <a:pPr algn="ctr"/>
            <a:r>
              <a:rPr lang="en-US" altLang="zh-CN" sz="2000" dirty="0">
                <a:latin typeface="+mn-ea"/>
              </a:rPr>
              <a:t>Client</a:t>
            </a:r>
            <a:endParaRPr lang="en-US" altLang="zh-CN" sz="2000" dirty="0">
              <a:latin typeface="+mn-ea"/>
            </a:endParaRPr>
          </a:p>
          <a:p>
            <a:pPr algn="ctr"/>
            <a:endParaRPr lang="en-US" altLang="zh-CN" sz="2000" b="0" i="0" dirty="0">
              <a:effectLst/>
              <a:latin typeface="Arial" panose="020B0604020202020204" pitchFamily="34" charset="0"/>
            </a:endParaRPr>
          </a:p>
          <a:p>
            <a:pPr algn="ctr"/>
            <a:r>
              <a:rPr lang="zh-CN" altLang="en-US" sz="2000" b="0" i="0" dirty="0">
                <a:effectLst/>
                <a:latin typeface="Arial" panose="020B0604020202020204" pitchFamily="34" charset="0"/>
              </a:rPr>
              <a:t>前端</a:t>
            </a:r>
            <a:r>
              <a:rPr lang="en-US" altLang="zh-CN" sz="2000" b="0" i="0" dirty="0">
                <a:effectLst/>
                <a:latin typeface="Arial" panose="020B0604020202020204" pitchFamily="34" charset="0"/>
              </a:rPr>
              <a:t>(Front-end)</a:t>
            </a:r>
            <a:endParaRPr lang="en-US" altLang="zh-CN" sz="2000" dirty="0">
              <a:latin typeface="+mn-ea"/>
            </a:endParaRPr>
          </a:p>
        </p:txBody>
      </p:sp>
      <p:sp>
        <p:nvSpPr>
          <p:cNvPr id="88" name="文本框 87"/>
          <p:cNvSpPr txBox="1"/>
          <p:nvPr/>
        </p:nvSpPr>
        <p:spPr>
          <a:xfrm>
            <a:off x="7971040" y="3890731"/>
            <a:ext cx="2003992" cy="1015663"/>
          </a:xfrm>
          <a:prstGeom prst="rect">
            <a:avLst/>
          </a:prstGeom>
          <a:noFill/>
        </p:spPr>
        <p:txBody>
          <a:bodyPr wrap="square">
            <a:spAutoFit/>
          </a:bodyPr>
          <a:lstStyle/>
          <a:p>
            <a:pPr algn="ctr"/>
            <a:r>
              <a:rPr lang="en-US" altLang="zh-CN" sz="2000" dirty="0">
                <a:latin typeface="+mn-ea"/>
              </a:rPr>
              <a:t>Server</a:t>
            </a:r>
            <a:endParaRPr lang="en-US" altLang="zh-CN" sz="2000" dirty="0">
              <a:latin typeface="+mn-ea"/>
            </a:endParaRPr>
          </a:p>
          <a:p>
            <a:pPr algn="ctr"/>
            <a:endParaRPr lang="en-US" altLang="zh-CN" sz="2000" dirty="0">
              <a:latin typeface="+mn-ea"/>
            </a:endParaRPr>
          </a:p>
          <a:p>
            <a:pPr algn="ctr"/>
            <a:r>
              <a:rPr lang="zh-CN" altLang="en-US" sz="2000" b="0" i="0" dirty="0">
                <a:effectLst/>
                <a:latin typeface="Arial" panose="020B0604020202020204" pitchFamily="34" charset="0"/>
              </a:rPr>
              <a:t>后端</a:t>
            </a:r>
            <a:r>
              <a:rPr lang="en-US" altLang="zh-CN" sz="2000" b="0" i="0" dirty="0">
                <a:effectLst/>
                <a:latin typeface="Arial" panose="020B0604020202020204" pitchFamily="34" charset="0"/>
              </a:rPr>
              <a:t>(Back-end)</a:t>
            </a:r>
            <a:endParaRPr lang="en-US" altLang="zh-CN" sz="2000" dirty="0">
              <a:latin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2049" y="410442"/>
            <a:ext cx="810855" cy="685269"/>
            <a:chOff x="4281488" y="1947863"/>
            <a:chExt cx="3629025" cy="3298825"/>
          </a:xfrm>
        </p:grpSpPr>
        <p:sp>
          <p:nvSpPr>
            <p:cNvPr id="3" name="iṣľïďê"/>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lstStyle/>
            <a:p>
              <a:endParaRPr lang="zh-CN" altLang="en-US"/>
            </a:p>
          </p:txBody>
        </p:sp>
        <p:sp>
          <p:nvSpPr>
            <p:cNvPr id="4" name="íş1ïḍe"/>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í$1íḍé"/>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iṧlide"/>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ïṡļiḓé"/>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íṣ1iḍê"/>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iSḻîḋé"/>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íṥľïḍé"/>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iŝľïḍê"/>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işļiďé"/>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íslîḑê"/>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i$ḷídè"/>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ïṥļîḓé"/>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ïS1ïde"/>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ṩlídè"/>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íS1íḋe"/>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íṧḻîḓe"/>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ïşļidê"/>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íṩ1ïḍê"/>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íṩ1iḍe"/>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îŝ1íďe"/>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iṩlíde"/>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îslïďe"/>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ísľídé"/>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íṡḷiďé"/>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iśľïde"/>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iṣḻîḓé"/>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1216869" y="1234830"/>
            <a:ext cx="810855" cy="870943"/>
            <a:chOff x="4448175" y="1564909"/>
            <a:chExt cx="3295650" cy="4192640"/>
          </a:xfrm>
        </p:grpSpPr>
        <p:sp>
          <p:nvSpPr>
            <p:cNvPr id="31" name="任意多边形 62"/>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63"/>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65"/>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68"/>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69"/>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lstStyle/>
            <a:p>
              <a:endParaRPr lang="zh-CN" altLang="en-US"/>
            </a:p>
          </p:txBody>
        </p:sp>
        <p:sp>
          <p:nvSpPr>
            <p:cNvPr id="36" name="任意多边形 70"/>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sp>
          <p:nvSpPr>
            <p:cNvPr id="37" name="任意多边形 71"/>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椭圆 37"/>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73"/>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lstStyle/>
            <a:p>
              <a:endParaRPr lang="zh-CN" altLang="en-US"/>
            </a:p>
          </p:txBody>
        </p:sp>
        <p:sp>
          <p:nvSpPr>
            <p:cNvPr id="40" name="任意多边形 74"/>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75"/>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76"/>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43" name="任意多边形 79"/>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直接连接符 43"/>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直接连接符 44"/>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83"/>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84"/>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lstStyle/>
            <a:p>
              <a:endParaRPr lang="zh-CN" altLang="en-US" dirty="0"/>
            </a:p>
          </p:txBody>
        </p:sp>
        <p:sp>
          <p:nvSpPr>
            <p:cNvPr id="48" name="任意多边形 85"/>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86"/>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0" name="任意多边形 87"/>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1" name="任意多边形 88"/>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89"/>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90"/>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椭圆 53"/>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lstStyle/>
            <a:p>
              <a:endParaRPr lang="zh-CN" altLang="en-US"/>
            </a:p>
          </p:txBody>
        </p:sp>
        <p:sp>
          <p:nvSpPr>
            <p:cNvPr id="55" name="任意多边形 92"/>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93"/>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lstStyle/>
            <a:p>
              <a:endParaRPr lang="zh-CN" altLang="en-US"/>
            </a:p>
          </p:txBody>
        </p:sp>
        <p:sp>
          <p:nvSpPr>
            <p:cNvPr id="57" name="任意多边形 94"/>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95"/>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96"/>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0" name="任意多边形 97"/>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1" name="任意多边形 98"/>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2" name="任意多边形 99"/>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63" name="任意多边形 100"/>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4" name="任意多边形 101"/>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5" name="任意多边形 102"/>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6" name="任意多边形 103"/>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7" name="任意多边形 104"/>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任意多边形 105"/>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9" name="任意多边形 106"/>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70" name="任意多边形 107"/>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108"/>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109"/>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73" name="任意多边形 111"/>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112"/>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cxnSp>
          <p:nvCxnSpPr>
            <p:cNvPr id="75" name="直接连接符 74"/>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207"/>
          <a:stretch>
            <a:fillRect/>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512860" y="2359203"/>
            <a:ext cx="9859990" cy="4441647"/>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a:off x="2027892" y="1962364"/>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1" fmla="*/ 360064 w 744835"/>
              <a:gd name="connsiteY0-2" fmla="*/ 692150 h 692150"/>
              <a:gd name="connsiteX1-3" fmla="*/ 0 w 744835"/>
              <a:gd name="connsiteY1-4" fmla="*/ 0 h 692150"/>
              <a:gd name="connsiteX2-5" fmla="*/ 744835 w 744835"/>
              <a:gd name="connsiteY2-6" fmla="*/ 692150 h 692150"/>
              <a:gd name="connsiteX3-7" fmla="*/ 360064 w 744835"/>
              <a:gd name="connsiteY3-8" fmla="*/ 692150 h 692150"/>
            </a:gdLst>
            <a:ahLst/>
            <a:cxnLst>
              <a:cxn ang="0">
                <a:pos x="connsiteX0-1" y="connsiteY0-2"/>
              </a:cxn>
              <a:cxn ang="0">
                <a:pos x="connsiteX1-3" y="connsiteY1-4"/>
              </a:cxn>
              <a:cxn ang="0">
                <a:pos x="connsiteX2-5" y="connsiteY2-6"/>
              </a:cxn>
              <a:cxn ang="0">
                <a:pos x="connsiteX3-7" y="connsiteY3-8"/>
              </a:cxn>
            </a:cxnLst>
            <a:rect l="l" t="t" r="r" b="b"/>
            <a:pathLst>
              <a:path w="744835" h="692150">
                <a:moveTo>
                  <a:pt x="360064" y="692150"/>
                </a:moveTo>
                <a:lnTo>
                  <a:pt x="0" y="0"/>
                </a:lnTo>
                <a:lnTo>
                  <a:pt x="744835" y="692150"/>
                </a:lnTo>
                <a:lnTo>
                  <a:pt x="360064" y="692150"/>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671486" y="2446564"/>
            <a:ext cx="9137080" cy="4324261"/>
          </a:xfrm>
          <a:prstGeom prst="rect">
            <a:avLst/>
          </a:prstGeom>
          <a:noFill/>
        </p:spPr>
        <p:txBody>
          <a:bodyPr wrap="square">
            <a:spAutoFit/>
          </a:bodyPr>
          <a:lstStyle/>
          <a:p>
            <a:pPr marL="285750" indent="-285750">
              <a:spcBef>
                <a:spcPts val="300"/>
              </a:spcBef>
              <a:buFont typeface="Arial" panose="020B0604020202020204" pitchFamily="34" charset="0"/>
              <a:buChar char="•"/>
            </a:pPr>
            <a:r>
              <a:rPr lang="en-US" altLang="zh-CN" sz="1600" b="1" dirty="0">
                <a:solidFill>
                  <a:srgbClr val="FF0000"/>
                </a:solidFill>
                <a:latin typeface="+mn-ea"/>
              </a:rPr>
              <a:t>HTML / CSS / JavaScript</a:t>
            </a:r>
            <a:r>
              <a:rPr lang="zh-CN" altLang="en-US" sz="1600" dirty="0">
                <a:latin typeface="+mn-ea"/>
              </a:rPr>
              <a:t>： 前端开发基础，包括最新的技术如</a:t>
            </a:r>
            <a:r>
              <a:rPr lang="en-US" altLang="zh-CN" sz="1600" dirty="0">
                <a:solidFill>
                  <a:srgbClr val="FF0000"/>
                </a:solidFill>
                <a:latin typeface="+mn-ea"/>
              </a:rPr>
              <a:t>HTML5</a:t>
            </a:r>
            <a:r>
              <a:rPr lang="zh-CN" altLang="en-US" sz="1600" dirty="0">
                <a:solidFill>
                  <a:srgbClr val="FF0000"/>
                </a:solidFill>
                <a:latin typeface="+mn-ea"/>
              </a:rPr>
              <a:t>、</a:t>
            </a:r>
            <a:r>
              <a:rPr lang="en-US" altLang="zh-CN" sz="1600" dirty="0">
                <a:solidFill>
                  <a:srgbClr val="FF0000"/>
                </a:solidFill>
                <a:latin typeface="+mn-ea"/>
              </a:rPr>
              <a:t>TypeScript</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b="1" dirty="0">
                <a:solidFill>
                  <a:srgbClr val="FF0000"/>
                </a:solidFill>
                <a:latin typeface="+mn-ea"/>
              </a:rPr>
              <a:t>前端框架和库： </a:t>
            </a:r>
            <a:r>
              <a:rPr lang="en-US" altLang="zh-CN" sz="1600" dirty="0">
                <a:solidFill>
                  <a:srgbClr val="FF0000"/>
                </a:solidFill>
                <a:latin typeface="+mn-ea"/>
              </a:rPr>
              <a:t>React</a:t>
            </a:r>
            <a:r>
              <a:rPr lang="zh-CN" altLang="en-US" sz="1600" dirty="0">
                <a:solidFill>
                  <a:srgbClr val="FF0000"/>
                </a:solidFill>
                <a:latin typeface="+mn-ea"/>
              </a:rPr>
              <a:t>、</a:t>
            </a:r>
            <a:r>
              <a:rPr lang="en-US" altLang="zh-CN" sz="1600" dirty="0">
                <a:solidFill>
                  <a:srgbClr val="FF0000"/>
                </a:solidFill>
                <a:latin typeface="+mn-ea"/>
              </a:rPr>
              <a:t>Vue.js</a:t>
            </a:r>
            <a:r>
              <a:rPr lang="zh-CN" altLang="en-US" sz="1600" dirty="0">
                <a:solidFill>
                  <a:srgbClr val="FF0000"/>
                </a:solidFill>
                <a:latin typeface="+mn-ea"/>
              </a:rPr>
              <a:t>、</a:t>
            </a:r>
            <a:r>
              <a:rPr lang="en-US" altLang="zh-CN" sz="1600" dirty="0">
                <a:solidFill>
                  <a:srgbClr val="FF0000"/>
                </a:solidFill>
                <a:latin typeface="+mn-ea"/>
              </a:rPr>
              <a:t>Angular</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包管理工具： 如</a:t>
            </a:r>
            <a:r>
              <a:rPr lang="en-US" altLang="zh-CN" sz="1600" dirty="0" err="1">
                <a:latin typeface="+mn-ea"/>
              </a:rPr>
              <a:t>npm</a:t>
            </a:r>
            <a:r>
              <a:rPr lang="zh-CN" altLang="en-US" sz="1600" dirty="0">
                <a:latin typeface="+mn-ea"/>
              </a:rPr>
              <a:t>（</a:t>
            </a:r>
            <a:r>
              <a:rPr lang="en-US" altLang="zh-CN" sz="1600" dirty="0">
                <a:latin typeface="+mn-ea"/>
              </a:rPr>
              <a:t>Node Package Manager</a:t>
            </a:r>
            <a:r>
              <a:rPr lang="zh-CN" altLang="en-US" sz="1600" dirty="0">
                <a:latin typeface="+mn-ea"/>
              </a:rPr>
              <a:t>）或</a:t>
            </a:r>
            <a:r>
              <a:rPr lang="en-US" altLang="zh-CN" sz="1600" dirty="0">
                <a:latin typeface="+mn-ea"/>
              </a:rPr>
              <a:t>Yarn</a:t>
            </a:r>
            <a:r>
              <a:rPr lang="zh-CN" altLang="en-US" sz="1600" dirty="0">
                <a:latin typeface="+mn-ea"/>
              </a:rPr>
              <a:t>，用于管理和安装前端项目的依赖包</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构建工具： 如</a:t>
            </a:r>
            <a:r>
              <a:rPr lang="en-US" altLang="zh-CN" sz="1600" dirty="0">
                <a:latin typeface="+mn-ea"/>
              </a:rPr>
              <a:t>Webpack</a:t>
            </a:r>
            <a:r>
              <a:rPr lang="zh-CN" altLang="en-US" sz="1600" dirty="0">
                <a:latin typeface="+mn-ea"/>
              </a:rPr>
              <a:t>、</a:t>
            </a:r>
            <a:r>
              <a:rPr lang="en-US" altLang="zh-CN" sz="1600" dirty="0">
                <a:latin typeface="+mn-ea"/>
              </a:rPr>
              <a:t>Parcel</a:t>
            </a:r>
            <a:r>
              <a:rPr lang="zh-CN" altLang="en-US" sz="1600" dirty="0">
                <a:latin typeface="+mn-ea"/>
              </a:rPr>
              <a:t>等，以优化、压缩和打包前端资源</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版本控制： 如</a:t>
            </a:r>
            <a:r>
              <a:rPr lang="en-US" altLang="zh-CN" sz="1600" b="1" dirty="0">
                <a:solidFill>
                  <a:srgbClr val="FF0000"/>
                </a:solidFill>
                <a:latin typeface="+mn-ea"/>
              </a:rPr>
              <a:t>Git</a:t>
            </a:r>
            <a:r>
              <a:rPr lang="zh-CN" altLang="en-US" sz="1600" dirty="0">
                <a:latin typeface="+mn-ea"/>
              </a:rPr>
              <a:t>，以便协同工作和进行版本管理</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响应式设计： 学习响应式设计原则，确保网站或应用在不同设备上有良好的用户体验</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浏览器内置的开发者工具：用于调试和优化前端代码</a:t>
            </a:r>
            <a:endParaRPr lang="zh-CN" altLang="en-US" sz="1600" dirty="0">
              <a:latin typeface="+mn-ea"/>
            </a:endParaRPr>
          </a:p>
          <a:p>
            <a:pPr marL="285750" indent="-285750">
              <a:spcBef>
                <a:spcPts val="300"/>
              </a:spcBef>
              <a:buFont typeface="Arial" panose="020B0604020202020204" pitchFamily="34" charset="0"/>
              <a:buChar char="•"/>
            </a:pPr>
            <a:r>
              <a:rPr lang="en-US" altLang="zh-CN" sz="1600" b="1" dirty="0">
                <a:solidFill>
                  <a:srgbClr val="FF0000"/>
                </a:solidFill>
                <a:latin typeface="+mn-ea"/>
              </a:rPr>
              <a:t>RESTful API</a:t>
            </a:r>
            <a:r>
              <a:rPr lang="zh-CN" altLang="en-US" sz="1600" dirty="0">
                <a:latin typeface="+mn-ea"/>
              </a:rPr>
              <a:t>： 与后端进行数据交互，还有如</a:t>
            </a:r>
            <a:r>
              <a:rPr lang="en-US" altLang="zh-CN" sz="1600" dirty="0" err="1">
                <a:latin typeface="+mn-ea"/>
              </a:rPr>
              <a:t>GraphQL</a:t>
            </a:r>
            <a:r>
              <a:rPr lang="en-US" altLang="zh-CN" sz="1600" dirty="0">
                <a:latin typeface="+mn-ea"/>
              </a:rPr>
              <a:t> API</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前端测试： 前端单元测试和端到端测试，使用工具如</a:t>
            </a:r>
            <a:r>
              <a:rPr lang="en-US" altLang="zh-CN" sz="1600" dirty="0">
                <a:latin typeface="+mn-ea"/>
              </a:rPr>
              <a:t>Jest</a:t>
            </a:r>
            <a:r>
              <a:rPr lang="zh-CN" altLang="en-US" sz="1600" dirty="0">
                <a:latin typeface="+mn-ea"/>
              </a:rPr>
              <a:t>、</a:t>
            </a:r>
            <a:r>
              <a:rPr lang="en-US" altLang="zh-CN" sz="1600" dirty="0">
                <a:latin typeface="+mn-ea"/>
              </a:rPr>
              <a:t>Mocha</a:t>
            </a:r>
            <a:r>
              <a:rPr lang="zh-CN" altLang="en-US" sz="1600" dirty="0">
                <a:latin typeface="+mn-ea"/>
              </a:rPr>
              <a:t>、</a:t>
            </a:r>
            <a:r>
              <a:rPr lang="en-US" altLang="zh-CN" sz="1600" dirty="0">
                <a:latin typeface="+mn-ea"/>
              </a:rPr>
              <a:t>Chai</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性能优化： 包括代码分割、懒加载、</a:t>
            </a:r>
            <a:r>
              <a:rPr lang="en-US" altLang="zh-CN" sz="1600" dirty="0">
                <a:latin typeface="+mn-ea"/>
              </a:rPr>
              <a:t>CDN</a:t>
            </a:r>
            <a:r>
              <a:rPr lang="zh-CN" altLang="en-US" sz="1600" dirty="0">
                <a:latin typeface="+mn-ea"/>
              </a:rPr>
              <a:t>加速等。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前端安全： 防范常见的</a:t>
            </a:r>
            <a:r>
              <a:rPr lang="en-US" altLang="zh-CN" sz="1600" dirty="0">
                <a:latin typeface="+mn-ea"/>
              </a:rPr>
              <a:t>Web</a:t>
            </a:r>
            <a:r>
              <a:rPr lang="zh-CN" altLang="en-US" sz="1600" dirty="0">
                <a:latin typeface="+mn-ea"/>
              </a:rPr>
              <a:t>攻击，如跨站脚本（</a:t>
            </a:r>
            <a:r>
              <a:rPr lang="en-US" altLang="zh-CN" sz="1600" dirty="0">
                <a:latin typeface="+mn-ea"/>
              </a:rPr>
              <a:t>XSS</a:t>
            </a:r>
            <a:r>
              <a:rPr lang="zh-CN" altLang="en-US" sz="1600" dirty="0">
                <a:latin typeface="+mn-ea"/>
              </a:rPr>
              <a:t>）、跨站请求伪造（</a:t>
            </a:r>
            <a:r>
              <a:rPr lang="en-US" altLang="zh-CN" sz="1600" dirty="0">
                <a:latin typeface="+mn-ea"/>
              </a:rPr>
              <a:t>CSRF</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b="1" dirty="0">
                <a:solidFill>
                  <a:srgbClr val="FF0000"/>
                </a:solidFill>
                <a:latin typeface="+mn-ea"/>
              </a:rPr>
              <a:t>移动端开发： </a:t>
            </a:r>
            <a:r>
              <a:rPr lang="zh-CN" altLang="en-US" sz="1600" dirty="0">
                <a:latin typeface="+mn-ea"/>
              </a:rPr>
              <a:t>学习</a:t>
            </a:r>
            <a:r>
              <a:rPr lang="en-US" altLang="zh-CN" sz="1600" dirty="0">
                <a:latin typeface="+mn-ea"/>
              </a:rPr>
              <a:t>React Native</a:t>
            </a:r>
            <a:r>
              <a:rPr lang="zh-CN" altLang="en-US" sz="1600" dirty="0">
                <a:latin typeface="+mn-ea"/>
              </a:rPr>
              <a:t>、</a:t>
            </a:r>
            <a:r>
              <a:rPr lang="en-US" altLang="zh-CN" sz="1600" dirty="0">
                <a:latin typeface="+mn-ea"/>
              </a:rPr>
              <a:t>Flutter</a:t>
            </a:r>
            <a:r>
              <a:rPr lang="zh-CN" altLang="en-US" sz="1600" dirty="0">
                <a:latin typeface="+mn-ea"/>
              </a:rPr>
              <a:t>或者原生移动开发技术</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前端工程化： 理解前端工程化的概念，包括模块化、组件化、自动化构建等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持续集成</a:t>
            </a:r>
            <a:r>
              <a:rPr lang="en-US" altLang="zh-CN" sz="1600" dirty="0">
                <a:latin typeface="+mn-ea"/>
              </a:rPr>
              <a:t>/</a:t>
            </a:r>
            <a:r>
              <a:rPr lang="zh-CN" altLang="en-US" sz="1600" dirty="0">
                <a:latin typeface="+mn-ea"/>
              </a:rPr>
              <a:t>持续部署（</a:t>
            </a:r>
            <a:r>
              <a:rPr lang="en-US" altLang="zh-CN" sz="1600" dirty="0">
                <a:latin typeface="+mn-ea"/>
              </a:rPr>
              <a:t>CI/CD</a:t>
            </a:r>
            <a:r>
              <a:rPr lang="zh-CN" altLang="en-US" sz="1600" dirty="0">
                <a:latin typeface="+mn-ea"/>
              </a:rPr>
              <a:t>）： 可以使用工具如</a:t>
            </a:r>
            <a:r>
              <a:rPr lang="en-US" altLang="zh-CN" sz="1600" dirty="0">
                <a:latin typeface="+mn-ea"/>
              </a:rPr>
              <a:t>Jenkins</a:t>
            </a:r>
            <a:r>
              <a:rPr lang="zh-CN" altLang="en-US" sz="1600" dirty="0">
                <a:latin typeface="+mn-ea"/>
              </a:rPr>
              <a:t>、</a:t>
            </a:r>
            <a:r>
              <a:rPr lang="en-US" altLang="zh-CN" sz="1600" dirty="0">
                <a:latin typeface="+mn-ea"/>
              </a:rPr>
              <a:t>Travis CI</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en-US" altLang="zh-CN" sz="1600" dirty="0" err="1">
                <a:latin typeface="+mn-ea"/>
              </a:rPr>
              <a:t>WebAssembly</a:t>
            </a:r>
            <a:r>
              <a:rPr lang="zh-CN" altLang="en-US" sz="1600" dirty="0">
                <a:latin typeface="+mn-ea"/>
              </a:rPr>
              <a:t>： 一种低级别的编程语言，可以在</a:t>
            </a:r>
            <a:r>
              <a:rPr lang="en-US" altLang="zh-CN" sz="1600" dirty="0">
                <a:latin typeface="+mn-ea"/>
              </a:rPr>
              <a:t>Web</a:t>
            </a:r>
            <a:r>
              <a:rPr lang="zh-CN" altLang="en-US" sz="1600" dirty="0">
                <a:latin typeface="+mn-ea"/>
              </a:rPr>
              <a:t>浏览器中运行高性能的代码</a:t>
            </a:r>
            <a:endParaRPr lang="zh-CN" altLang="en-US" sz="1600" dirty="0">
              <a:latin typeface="+mn-ea"/>
            </a:endParaRPr>
          </a:p>
        </p:txBody>
      </p:sp>
      <p:sp>
        <p:nvSpPr>
          <p:cNvPr id="77" name="椭圆 76"/>
          <p:cNvSpPr/>
          <p:nvPr/>
        </p:nvSpPr>
        <p:spPr>
          <a:xfrm>
            <a:off x="660010" y="173431"/>
            <a:ext cx="1764238" cy="215265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460783" y="610453"/>
            <a:ext cx="9242759" cy="1355316"/>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258558" y="1573888"/>
            <a:ext cx="1327883" cy="523220"/>
          </a:xfrm>
          <a:prstGeom prst="rect">
            <a:avLst/>
          </a:prstGeom>
          <a:noFill/>
        </p:spPr>
        <p:txBody>
          <a:bodyPr wrap="square">
            <a:spAutoFit/>
          </a:bodyPr>
          <a:lstStyle/>
          <a:p>
            <a:r>
              <a:rPr lang="zh-CN" altLang="en-US" sz="2800" b="1" dirty="0">
                <a:solidFill>
                  <a:srgbClr val="7030A0"/>
                </a:solidFill>
                <a:latin typeface="+mn-ea"/>
              </a:rPr>
              <a:t> 前 端</a:t>
            </a:r>
            <a:endParaRPr lang="zh-CN" altLang="en-US" sz="2800" b="1" dirty="0">
              <a:solidFill>
                <a:srgbClr val="7030A0"/>
              </a:solidFill>
            </a:endParaRPr>
          </a:p>
        </p:txBody>
      </p:sp>
      <p:sp>
        <p:nvSpPr>
          <p:cNvPr id="86" name="文本框 85"/>
          <p:cNvSpPr txBox="1"/>
          <p:nvPr/>
        </p:nvSpPr>
        <p:spPr>
          <a:xfrm>
            <a:off x="3182495" y="158249"/>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2049" y="410442"/>
            <a:ext cx="810855" cy="685269"/>
            <a:chOff x="4281488" y="1947863"/>
            <a:chExt cx="3629025" cy="3298825"/>
          </a:xfrm>
        </p:grpSpPr>
        <p:sp>
          <p:nvSpPr>
            <p:cNvPr id="3" name="iṣľïďê"/>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lstStyle/>
            <a:p>
              <a:endParaRPr lang="zh-CN" altLang="en-US"/>
            </a:p>
          </p:txBody>
        </p:sp>
        <p:sp>
          <p:nvSpPr>
            <p:cNvPr id="4" name="íş1ïḍe"/>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í$1íḍé"/>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iṧlide"/>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ïṡļiḓé"/>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íṣ1iḍê"/>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iSḻîḋé"/>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íṥľïḍé"/>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iŝľïḍê"/>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işļiďé"/>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íslîḑê"/>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i$ḷídè"/>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ïṥļîḓé"/>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ïS1ïde"/>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ṩlídè"/>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íS1íḋe"/>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íṧḻîḓe"/>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ïşļidê"/>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íṩ1ïḍê"/>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íṩ1iḍe"/>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îŝ1íďe"/>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iṩlíde"/>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îslïďe"/>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ísľídé"/>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íṡḷiďé"/>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iśľïde"/>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iṣḻîḓé"/>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1216869" y="1234830"/>
            <a:ext cx="810855" cy="870943"/>
            <a:chOff x="4448175" y="1564909"/>
            <a:chExt cx="3295650" cy="4192640"/>
          </a:xfrm>
        </p:grpSpPr>
        <p:sp>
          <p:nvSpPr>
            <p:cNvPr id="31" name="任意多边形 62"/>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63"/>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65"/>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68"/>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69"/>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lstStyle/>
            <a:p>
              <a:endParaRPr lang="zh-CN" altLang="en-US"/>
            </a:p>
          </p:txBody>
        </p:sp>
        <p:sp>
          <p:nvSpPr>
            <p:cNvPr id="36" name="任意多边形 70"/>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sp>
          <p:nvSpPr>
            <p:cNvPr id="37" name="任意多边形 71"/>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椭圆 37"/>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73"/>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lstStyle/>
            <a:p>
              <a:endParaRPr lang="zh-CN" altLang="en-US"/>
            </a:p>
          </p:txBody>
        </p:sp>
        <p:sp>
          <p:nvSpPr>
            <p:cNvPr id="40" name="任意多边形 74"/>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75"/>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76"/>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43" name="任意多边形 79"/>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直接连接符 43"/>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直接连接符 44"/>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83"/>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84"/>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lstStyle/>
            <a:p>
              <a:endParaRPr lang="zh-CN" altLang="en-US" dirty="0"/>
            </a:p>
          </p:txBody>
        </p:sp>
        <p:sp>
          <p:nvSpPr>
            <p:cNvPr id="48" name="任意多边形 85"/>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86"/>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0" name="任意多边形 87"/>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1" name="任意多边形 88"/>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89"/>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90"/>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椭圆 53"/>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lstStyle/>
            <a:p>
              <a:endParaRPr lang="zh-CN" altLang="en-US"/>
            </a:p>
          </p:txBody>
        </p:sp>
        <p:sp>
          <p:nvSpPr>
            <p:cNvPr id="55" name="任意多边形 92"/>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93"/>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lstStyle/>
            <a:p>
              <a:endParaRPr lang="zh-CN" altLang="en-US"/>
            </a:p>
          </p:txBody>
        </p:sp>
        <p:sp>
          <p:nvSpPr>
            <p:cNvPr id="57" name="任意多边形 94"/>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95"/>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96"/>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0" name="任意多边形 97"/>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1" name="任意多边形 98"/>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2" name="任意多边形 99"/>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63" name="任意多边形 100"/>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4" name="任意多边形 101"/>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5" name="任意多边形 102"/>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6" name="任意多边形 103"/>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7" name="任意多边形 104"/>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任意多边形 105"/>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9" name="任意多边形 106"/>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70" name="任意多边形 107"/>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108"/>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109"/>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73" name="任意多边形 111"/>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112"/>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cxnSp>
          <p:nvCxnSpPr>
            <p:cNvPr id="75" name="直接连接符 74"/>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207"/>
          <a:stretch>
            <a:fillRect/>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a:off x="4874318" y="1626676"/>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1" fmla="*/ 360064 w 744835"/>
              <a:gd name="connsiteY0-2" fmla="*/ 692150 h 692150"/>
              <a:gd name="connsiteX1-3" fmla="*/ 0 w 744835"/>
              <a:gd name="connsiteY1-4" fmla="*/ 0 h 692150"/>
              <a:gd name="connsiteX2-5" fmla="*/ 744835 w 744835"/>
              <a:gd name="connsiteY2-6" fmla="*/ 692150 h 692150"/>
              <a:gd name="connsiteX3-7" fmla="*/ 360064 w 744835"/>
              <a:gd name="connsiteY3-8" fmla="*/ 692150 h 692150"/>
            </a:gdLst>
            <a:ahLst/>
            <a:cxnLst>
              <a:cxn ang="0">
                <a:pos x="connsiteX0-1" y="connsiteY0-2"/>
              </a:cxn>
              <a:cxn ang="0">
                <a:pos x="connsiteX1-3" y="connsiteY1-4"/>
              </a:cxn>
              <a:cxn ang="0">
                <a:pos x="connsiteX2-5" y="connsiteY2-6"/>
              </a:cxn>
              <a:cxn ang="0">
                <a:pos x="connsiteX3-7" y="connsiteY3-8"/>
              </a:cxn>
            </a:cxnLst>
            <a:rect l="l" t="t" r="r" b="b"/>
            <a:pathLst>
              <a:path w="744835" h="692150">
                <a:moveTo>
                  <a:pt x="360064" y="692150"/>
                </a:moveTo>
                <a:lnTo>
                  <a:pt x="0" y="0"/>
                </a:lnTo>
                <a:lnTo>
                  <a:pt x="744835" y="692150"/>
                </a:lnTo>
                <a:lnTo>
                  <a:pt x="360064" y="692150"/>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4573145" y="2318825"/>
            <a:ext cx="3778278" cy="1601267"/>
            <a:chOff x="3182495" y="2396263"/>
            <a:chExt cx="3778278" cy="1601267"/>
          </a:xfrm>
        </p:grpSpPr>
        <p:sp>
          <p:nvSpPr>
            <p:cNvPr id="83" name="矩形 82"/>
            <p:cNvSpPr/>
            <p:nvPr/>
          </p:nvSpPr>
          <p:spPr>
            <a:xfrm>
              <a:off x="3182495" y="2396263"/>
              <a:ext cx="3778278" cy="1601267"/>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zh-CN" altLang="en-US" dirty="0"/>
            </a:p>
          </p:txBody>
        </p:sp>
        <p:sp>
          <p:nvSpPr>
            <p:cNvPr id="80" name="文本框 79"/>
            <p:cNvSpPr txBox="1"/>
            <p:nvPr/>
          </p:nvSpPr>
          <p:spPr>
            <a:xfrm>
              <a:off x="3373727" y="2566370"/>
              <a:ext cx="3395814" cy="1077218"/>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zh-CN" b="1" dirty="0">
                  <a:solidFill>
                    <a:srgbClr val="FF0000"/>
                  </a:solidFill>
                  <a:latin typeface="+mn-ea"/>
                </a:rPr>
                <a:t>HTTP / DNS / TCP / UDP</a:t>
              </a:r>
              <a:endParaRPr lang="en-US" altLang="zh-CN" b="1" dirty="0">
                <a:solidFill>
                  <a:srgbClr val="FF0000"/>
                </a:solidFill>
                <a:latin typeface="+mn-ea"/>
              </a:endParaRPr>
            </a:p>
            <a:p>
              <a:pPr marL="285750" indent="-285750">
                <a:spcBef>
                  <a:spcPts val="600"/>
                </a:spcBef>
                <a:buFont typeface="Arial" panose="020B0604020202020204" pitchFamily="34" charset="0"/>
                <a:buChar char="•"/>
              </a:pPr>
              <a:r>
                <a:rPr lang="zh-CN" altLang="en-US" b="1" dirty="0">
                  <a:solidFill>
                    <a:srgbClr val="FF0000"/>
                  </a:solidFill>
                  <a:latin typeface="+mn-ea"/>
                </a:rPr>
                <a:t>套接字通信</a:t>
              </a:r>
              <a:endParaRPr lang="en-US" altLang="zh-CN" b="1" dirty="0">
                <a:solidFill>
                  <a:srgbClr val="FF0000"/>
                </a:solidFill>
                <a:latin typeface="+mn-ea"/>
              </a:endParaRPr>
            </a:p>
            <a:p>
              <a:pPr marL="285750" indent="-285750">
                <a:spcBef>
                  <a:spcPts val="600"/>
                </a:spcBef>
                <a:buFont typeface="Arial" panose="020B0604020202020204" pitchFamily="34" charset="0"/>
                <a:buChar char="•"/>
              </a:pPr>
              <a:r>
                <a:rPr lang="zh-CN" altLang="en-US" b="1" dirty="0">
                  <a:solidFill>
                    <a:srgbClr val="FF0000"/>
                  </a:solidFill>
                  <a:latin typeface="+mn-ea"/>
                </a:rPr>
                <a:t>网络通信安全</a:t>
              </a:r>
              <a:endParaRPr lang="zh-CN" altLang="en-US" dirty="0">
                <a:latin typeface="+mn-ea"/>
              </a:endParaRPr>
            </a:p>
          </p:txBody>
        </p:sp>
      </p:grpSp>
      <p:sp>
        <p:nvSpPr>
          <p:cNvPr id="79" name="矩形 78"/>
          <p:cNvSpPr/>
          <p:nvPr/>
        </p:nvSpPr>
        <p:spPr>
          <a:xfrm>
            <a:off x="6832354" y="610453"/>
            <a:ext cx="4871188" cy="1355316"/>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87738" y="151409"/>
            <a:ext cx="1658567" cy="2077441"/>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568531" y="410442"/>
            <a:ext cx="4156119" cy="172543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251476" y="2958291"/>
            <a:ext cx="4622842" cy="523220"/>
          </a:xfrm>
          <a:prstGeom prst="rect">
            <a:avLst/>
          </a:prstGeom>
          <a:noFill/>
        </p:spPr>
        <p:txBody>
          <a:bodyPr wrap="square">
            <a:spAutoFit/>
          </a:bodyPr>
          <a:lstStyle/>
          <a:p>
            <a:r>
              <a:rPr lang="zh-CN" altLang="en-US" sz="2800" b="1" dirty="0">
                <a:latin typeface="+mn-ea"/>
              </a:rPr>
              <a:t> 前端</a:t>
            </a:r>
            <a:r>
              <a:rPr lang="en-US" altLang="zh-CN" sz="2800" b="1" dirty="0">
                <a:latin typeface="+mn-ea"/>
              </a:rPr>
              <a:t>/</a:t>
            </a:r>
            <a:r>
              <a:rPr lang="zh-CN" altLang="en-US" sz="2800" b="1" dirty="0">
                <a:latin typeface="+mn-ea"/>
              </a:rPr>
              <a:t>后端</a:t>
            </a:r>
            <a:r>
              <a:rPr lang="en-US" altLang="zh-CN" sz="2800" b="1" dirty="0">
                <a:latin typeface="+mn-ea"/>
              </a:rPr>
              <a:t>/</a:t>
            </a:r>
            <a:r>
              <a:rPr lang="zh-CN" altLang="en-US" sz="2800" b="1" dirty="0">
                <a:latin typeface="+mn-ea"/>
              </a:rPr>
              <a:t>运维</a:t>
            </a:r>
            <a:r>
              <a:rPr lang="en-US" altLang="zh-CN" sz="2800" b="1" dirty="0">
                <a:latin typeface="+mn-ea"/>
              </a:rPr>
              <a:t>/DBA…</a:t>
            </a:r>
            <a:endParaRPr lang="zh-CN" altLang="en-US" sz="2800" b="1" dirty="0"/>
          </a:p>
        </p:txBody>
      </p:sp>
      <p:sp>
        <p:nvSpPr>
          <p:cNvPr id="87" name="文本框 86"/>
          <p:cNvSpPr txBox="1"/>
          <p:nvPr/>
        </p:nvSpPr>
        <p:spPr>
          <a:xfrm>
            <a:off x="3287270" y="80685"/>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2049" y="410442"/>
            <a:ext cx="810855" cy="685269"/>
            <a:chOff x="4281488" y="1947863"/>
            <a:chExt cx="3629025" cy="3298825"/>
          </a:xfrm>
        </p:grpSpPr>
        <p:sp>
          <p:nvSpPr>
            <p:cNvPr id="3" name="iṣľïďê"/>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lstStyle/>
            <a:p>
              <a:endParaRPr lang="zh-CN" altLang="en-US"/>
            </a:p>
          </p:txBody>
        </p:sp>
        <p:sp>
          <p:nvSpPr>
            <p:cNvPr id="4" name="íş1ïḍe"/>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í$1íḍé"/>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iṧlide"/>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ïṡļiḓé"/>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íṣ1iḍê"/>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iSḻîḋé"/>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íṥľïḍé"/>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iŝľïḍê"/>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işļiďé"/>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íslîḑê"/>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i$ḷídè"/>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ïṥļîḓé"/>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ïS1ïde"/>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ṩlídè"/>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íS1íḋe"/>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íṧḻîḓe"/>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ïşļidê"/>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íṩ1ïḍê"/>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íṩ1iḍe"/>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îŝ1íďe"/>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iṩlíde"/>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îslïďe"/>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ísľídé"/>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íṡḷiďé"/>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iśľïde"/>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iṣḻîḓé"/>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1216869" y="1234830"/>
            <a:ext cx="810855" cy="870943"/>
            <a:chOff x="4448175" y="1564909"/>
            <a:chExt cx="3295650" cy="4192640"/>
          </a:xfrm>
        </p:grpSpPr>
        <p:sp>
          <p:nvSpPr>
            <p:cNvPr id="31" name="任意多边形 62"/>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63"/>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65"/>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68"/>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69"/>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lstStyle/>
            <a:p>
              <a:endParaRPr lang="zh-CN" altLang="en-US"/>
            </a:p>
          </p:txBody>
        </p:sp>
        <p:sp>
          <p:nvSpPr>
            <p:cNvPr id="36" name="任意多边形 70"/>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sp>
          <p:nvSpPr>
            <p:cNvPr id="37" name="任意多边形 71"/>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椭圆 37"/>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73"/>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lstStyle/>
            <a:p>
              <a:endParaRPr lang="zh-CN" altLang="en-US"/>
            </a:p>
          </p:txBody>
        </p:sp>
        <p:sp>
          <p:nvSpPr>
            <p:cNvPr id="40" name="任意多边形 74"/>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75"/>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76"/>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43" name="任意多边形 79"/>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直接连接符 43"/>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直接连接符 44"/>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83"/>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84"/>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lstStyle/>
            <a:p>
              <a:endParaRPr lang="zh-CN" altLang="en-US" dirty="0"/>
            </a:p>
          </p:txBody>
        </p:sp>
        <p:sp>
          <p:nvSpPr>
            <p:cNvPr id="48" name="任意多边形 85"/>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86"/>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0" name="任意多边形 87"/>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1" name="任意多边形 88"/>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89"/>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90"/>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椭圆 53"/>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lstStyle/>
            <a:p>
              <a:endParaRPr lang="zh-CN" altLang="en-US"/>
            </a:p>
          </p:txBody>
        </p:sp>
        <p:sp>
          <p:nvSpPr>
            <p:cNvPr id="55" name="任意多边形 92"/>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93"/>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lstStyle/>
            <a:p>
              <a:endParaRPr lang="zh-CN" altLang="en-US"/>
            </a:p>
          </p:txBody>
        </p:sp>
        <p:sp>
          <p:nvSpPr>
            <p:cNvPr id="57" name="任意多边形 94"/>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95"/>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96"/>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0" name="任意多边形 97"/>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1" name="任意多边形 98"/>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2" name="任意多边形 99"/>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63" name="任意多边形 100"/>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4" name="任意多边形 101"/>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5" name="任意多边形 102"/>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6" name="任意多边形 103"/>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7" name="任意多边形 104"/>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任意多边形 105"/>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9" name="任意多边形 106"/>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70" name="任意多边形 107"/>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108"/>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109"/>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73" name="任意多边形 111"/>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112"/>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cxnSp>
          <p:nvCxnSpPr>
            <p:cNvPr id="75" name="直接连接符 74"/>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207"/>
          <a:stretch>
            <a:fillRect/>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184238" y="2359203"/>
            <a:ext cx="10383861" cy="44416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zh-CN" altLang="en-US" dirty="0"/>
          </a:p>
        </p:txBody>
      </p:sp>
      <p:sp>
        <p:nvSpPr>
          <p:cNvPr id="84" name="等腰三角形 83"/>
          <p:cNvSpPr/>
          <p:nvPr/>
        </p:nvSpPr>
        <p:spPr>
          <a:xfrm flipH="1">
            <a:off x="6209362" y="1882775"/>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1" fmla="*/ 360064 w 744835"/>
              <a:gd name="connsiteY0-2" fmla="*/ 692150 h 692150"/>
              <a:gd name="connsiteX1-3" fmla="*/ 0 w 744835"/>
              <a:gd name="connsiteY1-4" fmla="*/ 0 h 692150"/>
              <a:gd name="connsiteX2-5" fmla="*/ 744835 w 744835"/>
              <a:gd name="connsiteY2-6" fmla="*/ 692150 h 692150"/>
              <a:gd name="connsiteX3-7" fmla="*/ 360064 w 744835"/>
              <a:gd name="connsiteY3-8" fmla="*/ 692150 h 692150"/>
            </a:gdLst>
            <a:ahLst/>
            <a:cxnLst>
              <a:cxn ang="0">
                <a:pos x="connsiteX0-1" y="connsiteY0-2"/>
              </a:cxn>
              <a:cxn ang="0">
                <a:pos x="connsiteX1-3" y="connsiteY1-4"/>
              </a:cxn>
              <a:cxn ang="0">
                <a:pos x="connsiteX2-5" y="connsiteY2-6"/>
              </a:cxn>
              <a:cxn ang="0">
                <a:pos x="connsiteX3-7" y="connsiteY3-8"/>
              </a:cxn>
            </a:cxnLst>
            <a:rect l="l" t="t" r="r" b="b"/>
            <a:pathLst>
              <a:path w="744835" h="692150">
                <a:moveTo>
                  <a:pt x="360064" y="692150"/>
                </a:moveTo>
                <a:lnTo>
                  <a:pt x="0" y="0"/>
                </a:lnTo>
                <a:lnTo>
                  <a:pt x="744835" y="692150"/>
                </a:lnTo>
                <a:lnTo>
                  <a:pt x="360064" y="692150"/>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352391" y="2446564"/>
            <a:ext cx="10096652" cy="4324261"/>
          </a:xfrm>
          <a:prstGeom prst="rect">
            <a:avLst/>
          </a:prstGeom>
          <a:noFill/>
        </p:spPr>
        <p:txBody>
          <a:bodyPr wrap="square">
            <a:spAutoFit/>
          </a:bodyPr>
          <a:lstStyle/>
          <a:p>
            <a:pPr marL="285750" indent="-285750">
              <a:spcBef>
                <a:spcPts val="300"/>
              </a:spcBef>
              <a:buFont typeface="Arial" panose="020B0604020202020204" pitchFamily="34" charset="0"/>
              <a:buChar char="•"/>
            </a:pPr>
            <a:r>
              <a:rPr lang="zh-CN" altLang="en-US" sz="1600" b="1" dirty="0">
                <a:solidFill>
                  <a:srgbClr val="FF0000"/>
                </a:solidFill>
                <a:latin typeface="+mn-ea"/>
              </a:rPr>
              <a:t>编程语言</a:t>
            </a:r>
            <a:r>
              <a:rPr lang="zh-CN" altLang="en-US" sz="1600" dirty="0">
                <a:latin typeface="+mn-ea"/>
              </a:rPr>
              <a:t>：</a:t>
            </a:r>
            <a:r>
              <a:rPr lang="en-US" altLang="zh-CN" sz="1600" dirty="0">
                <a:solidFill>
                  <a:srgbClr val="FF0000"/>
                </a:solidFill>
                <a:latin typeface="+mn-ea"/>
              </a:rPr>
              <a:t>Java</a:t>
            </a:r>
            <a:r>
              <a:rPr lang="zh-CN" altLang="en-US" sz="1600" dirty="0">
                <a:solidFill>
                  <a:srgbClr val="FF0000"/>
                </a:solidFill>
                <a:latin typeface="+mn-ea"/>
              </a:rPr>
              <a:t>、</a:t>
            </a:r>
            <a:r>
              <a:rPr lang="en-US" altLang="zh-CN" sz="1600" dirty="0">
                <a:solidFill>
                  <a:srgbClr val="FF0000"/>
                </a:solidFill>
                <a:latin typeface="+mn-ea"/>
              </a:rPr>
              <a:t>Python</a:t>
            </a:r>
            <a:r>
              <a:rPr lang="zh-CN" altLang="en-US" sz="1600" dirty="0">
                <a:solidFill>
                  <a:srgbClr val="FF0000"/>
                </a:solidFill>
                <a:latin typeface="+mn-ea"/>
              </a:rPr>
              <a:t>、</a:t>
            </a:r>
            <a:r>
              <a:rPr lang="en-US" altLang="zh-CN" sz="1600" dirty="0">
                <a:solidFill>
                  <a:srgbClr val="FF0000"/>
                </a:solidFill>
                <a:latin typeface="+mn-ea"/>
              </a:rPr>
              <a:t>Node.js (JavaScript)</a:t>
            </a:r>
            <a:r>
              <a:rPr lang="zh-CN" altLang="en-US" sz="1600" dirty="0">
                <a:solidFill>
                  <a:srgbClr val="FF0000"/>
                </a:solidFill>
                <a:latin typeface="+mn-ea"/>
              </a:rPr>
              <a:t>、</a:t>
            </a:r>
            <a:r>
              <a:rPr lang="en-US" altLang="zh-CN" sz="1600" dirty="0">
                <a:solidFill>
                  <a:srgbClr val="FF0000"/>
                </a:solidFill>
                <a:latin typeface="+mn-ea"/>
              </a:rPr>
              <a:t>Ruby</a:t>
            </a:r>
            <a:r>
              <a:rPr lang="zh-CN" altLang="en-US" sz="1600" dirty="0">
                <a:solidFill>
                  <a:srgbClr val="FF0000"/>
                </a:solidFill>
                <a:latin typeface="+mn-ea"/>
              </a:rPr>
              <a:t>、</a:t>
            </a:r>
            <a:r>
              <a:rPr lang="en-US" altLang="zh-CN" sz="1600" dirty="0">
                <a:solidFill>
                  <a:srgbClr val="FF0000"/>
                </a:solidFill>
                <a:latin typeface="+mn-ea"/>
              </a:rPr>
              <a:t>Go</a:t>
            </a:r>
            <a:r>
              <a:rPr lang="zh-CN" altLang="en-US" sz="1600" dirty="0">
                <a:solidFill>
                  <a:srgbClr val="FF0000"/>
                </a:solidFill>
                <a:latin typeface="+mn-ea"/>
              </a:rPr>
              <a:t>、</a:t>
            </a:r>
            <a:r>
              <a:rPr lang="en-US" altLang="zh-CN" sz="1600" dirty="0">
                <a:solidFill>
                  <a:srgbClr val="FF0000"/>
                </a:solidFill>
                <a:latin typeface="+mn-ea"/>
              </a:rPr>
              <a:t>PHP</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en-US" altLang="zh-CN" sz="1600" b="1" dirty="0">
                <a:solidFill>
                  <a:srgbClr val="FF0000"/>
                </a:solidFill>
                <a:latin typeface="+mn-ea"/>
              </a:rPr>
              <a:t>Web</a:t>
            </a:r>
            <a:r>
              <a:rPr lang="zh-CN" altLang="en-US" sz="1600" b="1" dirty="0">
                <a:solidFill>
                  <a:srgbClr val="FF0000"/>
                </a:solidFill>
                <a:latin typeface="+mn-ea"/>
              </a:rPr>
              <a:t>框架</a:t>
            </a:r>
            <a:r>
              <a:rPr lang="zh-CN" altLang="en-US" sz="1600" dirty="0">
                <a:latin typeface="+mn-ea"/>
              </a:rPr>
              <a:t>：如</a:t>
            </a:r>
            <a:r>
              <a:rPr lang="en-US" altLang="zh-CN" sz="1600" dirty="0">
                <a:solidFill>
                  <a:srgbClr val="FF0000"/>
                </a:solidFill>
                <a:latin typeface="+mn-ea"/>
              </a:rPr>
              <a:t>Spring (Java)</a:t>
            </a:r>
            <a:r>
              <a:rPr lang="zh-CN" altLang="en-US" sz="1600" dirty="0">
                <a:solidFill>
                  <a:srgbClr val="FF0000"/>
                </a:solidFill>
                <a:latin typeface="+mn-ea"/>
              </a:rPr>
              <a:t>、</a:t>
            </a:r>
            <a:r>
              <a:rPr lang="en-US" altLang="zh-CN" sz="1600" dirty="0">
                <a:solidFill>
                  <a:srgbClr val="FF0000"/>
                </a:solidFill>
                <a:latin typeface="+mn-ea"/>
              </a:rPr>
              <a:t>Django (Python)</a:t>
            </a:r>
            <a:r>
              <a:rPr lang="zh-CN" altLang="en-US" sz="1600" dirty="0">
                <a:solidFill>
                  <a:srgbClr val="FF0000"/>
                </a:solidFill>
                <a:latin typeface="+mn-ea"/>
              </a:rPr>
              <a:t>、</a:t>
            </a:r>
            <a:r>
              <a:rPr lang="en-US" altLang="zh-CN" sz="1600" dirty="0">
                <a:solidFill>
                  <a:srgbClr val="FF0000"/>
                </a:solidFill>
                <a:latin typeface="+mn-ea"/>
              </a:rPr>
              <a:t>Express (Node.js)</a:t>
            </a:r>
            <a:r>
              <a:rPr lang="zh-CN" altLang="en-US" sz="1600" dirty="0">
                <a:solidFill>
                  <a:srgbClr val="FF0000"/>
                </a:solidFill>
                <a:latin typeface="+mn-ea"/>
              </a:rPr>
              <a:t>、</a:t>
            </a:r>
            <a:r>
              <a:rPr lang="en-US" altLang="zh-CN" sz="1600" dirty="0">
                <a:solidFill>
                  <a:srgbClr val="FF0000"/>
                </a:solidFill>
                <a:latin typeface="+mn-ea"/>
              </a:rPr>
              <a:t>Ruby on Rails (Ruby) </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数据库：结构化和非结构化数据库如</a:t>
            </a:r>
            <a:r>
              <a:rPr lang="en-US" altLang="zh-CN" sz="1600" dirty="0">
                <a:solidFill>
                  <a:srgbClr val="FF0000"/>
                </a:solidFill>
                <a:latin typeface="+mn-ea"/>
              </a:rPr>
              <a:t>MySQL</a:t>
            </a:r>
            <a:r>
              <a:rPr lang="zh-CN" altLang="en-US" sz="1600" dirty="0">
                <a:solidFill>
                  <a:srgbClr val="FF0000"/>
                </a:solidFill>
                <a:latin typeface="+mn-ea"/>
              </a:rPr>
              <a:t>、</a:t>
            </a:r>
            <a:r>
              <a:rPr lang="en-US" altLang="zh-CN" sz="1600" dirty="0">
                <a:solidFill>
                  <a:srgbClr val="FF0000"/>
                </a:solidFill>
                <a:latin typeface="+mn-ea"/>
              </a:rPr>
              <a:t>PostgreSQL</a:t>
            </a:r>
            <a:r>
              <a:rPr lang="zh-CN" altLang="en-US" sz="1600" dirty="0">
                <a:solidFill>
                  <a:srgbClr val="FF0000"/>
                </a:solidFill>
                <a:latin typeface="+mn-ea"/>
              </a:rPr>
              <a:t>、</a:t>
            </a:r>
            <a:r>
              <a:rPr lang="en-US" altLang="zh-CN" sz="1600" dirty="0">
                <a:solidFill>
                  <a:srgbClr val="FF0000"/>
                </a:solidFill>
                <a:latin typeface="+mn-ea"/>
              </a:rPr>
              <a:t>MongoDB</a:t>
            </a:r>
            <a:r>
              <a:rPr lang="zh-CN" altLang="en-US" sz="1600" dirty="0">
                <a:solidFill>
                  <a:srgbClr val="FF0000"/>
                </a:solidFill>
                <a:latin typeface="+mn-ea"/>
              </a:rPr>
              <a:t>、</a:t>
            </a:r>
            <a:r>
              <a:rPr lang="en-US" altLang="zh-CN" sz="1600" dirty="0">
                <a:solidFill>
                  <a:srgbClr val="FF0000"/>
                </a:solidFill>
                <a:latin typeface="+mn-ea"/>
              </a:rPr>
              <a:t>Redis</a:t>
            </a:r>
            <a:r>
              <a:rPr lang="zh-CN" altLang="en-US" sz="1600" dirty="0">
                <a:latin typeface="+mn-ea"/>
              </a:rPr>
              <a:t>等</a:t>
            </a:r>
            <a:endParaRPr lang="zh-CN" altLang="en-US" sz="1600" dirty="0">
              <a:latin typeface="+mn-ea"/>
            </a:endParaRPr>
          </a:p>
          <a:p>
            <a:pPr marL="285750" indent="-285750">
              <a:spcBef>
                <a:spcPts val="300"/>
              </a:spcBef>
              <a:buFont typeface="Arial" panose="020B0604020202020204" pitchFamily="34" charset="0"/>
              <a:buChar char="•"/>
            </a:pPr>
            <a:r>
              <a:rPr lang="en-US" altLang="zh-CN" sz="1600" b="1" dirty="0">
                <a:solidFill>
                  <a:srgbClr val="FF0000"/>
                </a:solidFill>
                <a:latin typeface="+mn-ea"/>
              </a:rPr>
              <a:t>API</a:t>
            </a:r>
            <a:r>
              <a:rPr lang="zh-CN" altLang="en-US" sz="1600" b="1" dirty="0">
                <a:solidFill>
                  <a:srgbClr val="FF0000"/>
                </a:solidFill>
                <a:latin typeface="+mn-ea"/>
              </a:rPr>
              <a:t>设计：</a:t>
            </a:r>
            <a:r>
              <a:rPr lang="zh-CN" altLang="en-US" sz="1600" dirty="0">
                <a:latin typeface="+mn-ea"/>
              </a:rPr>
              <a:t>设计和构建</a:t>
            </a:r>
            <a:r>
              <a:rPr lang="en-US" altLang="zh-CN" sz="1600" dirty="0">
                <a:latin typeface="+mn-ea"/>
              </a:rPr>
              <a:t>RESTful</a:t>
            </a:r>
            <a:r>
              <a:rPr lang="zh-CN" altLang="en-US" sz="1600" dirty="0">
                <a:latin typeface="+mn-ea"/>
              </a:rPr>
              <a:t>或</a:t>
            </a:r>
            <a:r>
              <a:rPr lang="en-US" altLang="zh-CN" sz="1600" dirty="0" err="1">
                <a:latin typeface="+mn-ea"/>
              </a:rPr>
              <a:t>GraphQL</a:t>
            </a:r>
            <a:r>
              <a:rPr lang="en-US" altLang="zh-CN" sz="1600" dirty="0">
                <a:latin typeface="+mn-ea"/>
              </a:rPr>
              <a:t> API</a:t>
            </a:r>
            <a:r>
              <a:rPr lang="zh-CN" altLang="en-US" sz="1600" dirty="0">
                <a:latin typeface="+mn-ea"/>
              </a:rPr>
              <a:t>，</a:t>
            </a:r>
            <a:r>
              <a:rPr lang="en-US" altLang="zh-CN" sz="1600" dirty="0">
                <a:latin typeface="+mn-ea"/>
              </a:rPr>
              <a:t>API</a:t>
            </a:r>
            <a:r>
              <a:rPr lang="zh-CN" altLang="en-US" sz="1600" dirty="0">
                <a:latin typeface="+mn-ea"/>
              </a:rPr>
              <a:t>版本控制、认证和授权</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服务器端技术：</a:t>
            </a:r>
            <a:r>
              <a:rPr lang="en-US" altLang="zh-CN" sz="1600" dirty="0">
                <a:latin typeface="+mn-ea"/>
              </a:rPr>
              <a:t>Web</a:t>
            </a:r>
            <a:r>
              <a:rPr lang="zh-CN" altLang="en-US" sz="1600" dirty="0">
                <a:latin typeface="+mn-ea"/>
              </a:rPr>
              <a:t>服务器（如</a:t>
            </a:r>
            <a:r>
              <a:rPr lang="en-US" altLang="zh-CN" sz="1600" dirty="0">
                <a:latin typeface="+mn-ea"/>
              </a:rPr>
              <a:t>Nginx</a:t>
            </a:r>
            <a:r>
              <a:rPr lang="zh-CN" altLang="en-US" sz="1600" dirty="0">
                <a:latin typeface="+mn-ea"/>
              </a:rPr>
              <a:t>、</a:t>
            </a:r>
            <a:r>
              <a:rPr lang="en-US" altLang="zh-CN" sz="1600" dirty="0">
                <a:latin typeface="+mn-ea"/>
              </a:rPr>
              <a:t>Apache</a:t>
            </a:r>
            <a:r>
              <a:rPr lang="zh-CN" altLang="en-US" sz="1600" dirty="0">
                <a:latin typeface="+mn-ea"/>
              </a:rPr>
              <a:t>）、反向代理、负载均衡等。</a:t>
            </a:r>
            <a:endParaRPr lang="zh-CN" altLang="en-US" sz="1600" dirty="0">
              <a:latin typeface="+mn-ea"/>
            </a:endParaRPr>
          </a:p>
          <a:p>
            <a:pPr marL="285750" indent="-285750">
              <a:spcBef>
                <a:spcPts val="300"/>
              </a:spcBef>
              <a:buFont typeface="Arial" panose="020B0604020202020204" pitchFamily="34" charset="0"/>
              <a:buChar char="•"/>
            </a:pPr>
            <a:r>
              <a:rPr lang="zh-CN" altLang="en-US" sz="1600" b="1" dirty="0">
                <a:solidFill>
                  <a:srgbClr val="FF0000"/>
                </a:solidFill>
                <a:latin typeface="+mn-ea"/>
              </a:rPr>
              <a:t>网络和协议</a:t>
            </a:r>
            <a:r>
              <a:rPr lang="zh-CN" altLang="en-US" sz="1600" dirty="0">
                <a:latin typeface="+mn-ea"/>
              </a:rPr>
              <a:t>：</a:t>
            </a:r>
            <a:r>
              <a:rPr lang="en-US" altLang="zh-CN" sz="1600" dirty="0">
                <a:latin typeface="+mn-ea"/>
              </a:rPr>
              <a:t>HTTP/HTTPS</a:t>
            </a:r>
            <a:r>
              <a:rPr lang="zh-CN" altLang="en-US" sz="1600" dirty="0">
                <a:latin typeface="+mn-ea"/>
              </a:rPr>
              <a:t>、状态码、</a:t>
            </a:r>
            <a:r>
              <a:rPr lang="en-US" altLang="zh-CN" sz="1600" dirty="0">
                <a:latin typeface="+mn-ea"/>
              </a:rPr>
              <a:t>Cookie</a:t>
            </a:r>
            <a:r>
              <a:rPr lang="zh-CN" altLang="en-US" sz="1600" dirty="0">
                <a:latin typeface="+mn-ea"/>
              </a:rPr>
              <a:t>和</a:t>
            </a:r>
            <a:r>
              <a:rPr lang="en-US" altLang="zh-CN" sz="1600" dirty="0">
                <a:latin typeface="+mn-ea"/>
              </a:rPr>
              <a:t>Session</a:t>
            </a:r>
            <a:r>
              <a:rPr lang="zh-CN" altLang="en-US" sz="1600" dirty="0">
                <a:latin typeface="+mn-ea"/>
              </a:rPr>
              <a:t>管理</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操作系统和命令行：常见</a:t>
            </a:r>
            <a:r>
              <a:rPr lang="en-US" altLang="zh-CN" sz="1600" dirty="0">
                <a:latin typeface="+mn-ea"/>
              </a:rPr>
              <a:t>OS</a:t>
            </a:r>
            <a:r>
              <a:rPr lang="zh-CN" altLang="en-US" sz="1600" dirty="0">
                <a:latin typeface="+mn-ea"/>
              </a:rPr>
              <a:t>的使用，能够使用命令行进行基本操作</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版本控制：如</a:t>
            </a:r>
            <a:r>
              <a:rPr lang="en-US" altLang="zh-CN" sz="1600" dirty="0">
                <a:latin typeface="+mn-ea"/>
              </a:rPr>
              <a:t>Git</a:t>
            </a:r>
            <a:endParaRPr lang="en-US" altLang="zh-CN" sz="1600" dirty="0">
              <a:latin typeface="+mn-ea"/>
            </a:endParaRPr>
          </a:p>
          <a:p>
            <a:pPr marL="285750" indent="-285750">
              <a:spcBef>
                <a:spcPts val="300"/>
              </a:spcBef>
              <a:buFont typeface="Arial" panose="020B0604020202020204" pitchFamily="34" charset="0"/>
              <a:buChar char="•"/>
            </a:pPr>
            <a:r>
              <a:rPr lang="zh-CN" altLang="en-US" sz="1600" dirty="0">
                <a:latin typeface="+mn-ea"/>
              </a:rPr>
              <a:t>容器化和虚拟化：</a:t>
            </a:r>
            <a:r>
              <a:rPr lang="en-US" altLang="zh-CN" sz="1600" dirty="0">
                <a:latin typeface="+mn-ea"/>
              </a:rPr>
              <a:t>Docker</a:t>
            </a:r>
            <a:r>
              <a:rPr lang="zh-CN" altLang="en-US" sz="1600" dirty="0">
                <a:latin typeface="+mn-ea"/>
              </a:rPr>
              <a:t>等容器技术，以及虚拟化技术；了解容器编排工具，如</a:t>
            </a:r>
            <a:r>
              <a:rPr lang="en-US" altLang="zh-CN" sz="1600" dirty="0">
                <a:latin typeface="+mn-ea"/>
              </a:rPr>
              <a:t>Kubernetes</a:t>
            </a:r>
            <a:endParaRPr lang="en-US" altLang="zh-CN" sz="1600" dirty="0">
              <a:latin typeface="+mn-ea"/>
            </a:endParaRPr>
          </a:p>
          <a:p>
            <a:pPr marL="285750" indent="-285750">
              <a:spcBef>
                <a:spcPts val="300"/>
              </a:spcBef>
              <a:buFont typeface="Arial" panose="020B0604020202020204" pitchFamily="34" charset="0"/>
              <a:buChar char="•"/>
            </a:pPr>
            <a:r>
              <a:rPr lang="zh-CN" altLang="en-US" sz="1600" dirty="0">
                <a:latin typeface="+mn-ea"/>
              </a:rPr>
              <a:t>微服务架构：了解和实践微服务架构，将应用程序拆分为小型、独立的服务</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安全性：关于网络安全、身份验证、授权、数据加密等方面的知识，以保护后端应用程序</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性能优化：掌握性能监测、调优和缓存技术，以确保应用程序的高性能</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自动化测试：编写单元测试、集成测试和端到端测试，以确保代码的质量</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日志和监控：实现有效的日志记录系统，并了解监控工具，以便追踪和解决潜在问题</a:t>
            </a:r>
            <a:endParaRPr lang="zh-CN" altLang="en-US" sz="1600" dirty="0">
              <a:latin typeface="+mn-ea"/>
            </a:endParaRPr>
          </a:p>
          <a:p>
            <a:pPr marL="285750" indent="-285750">
              <a:spcBef>
                <a:spcPts val="300"/>
              </a:spcBef>
              <a:buFont typeface="Arial" panose="020B0604020202020204" pitchFamily="34" charset="0"/>
              <a:buChar char="•"/>
            </a:pPr>
            <a:r>
              <a:rPr lang="zh-CN" altLang="en-US" sz="1600" dirty="0">
                <a:latin typeface="+mn-ea"/>
              </a:rPr>
              <a:t>云服务：了解和使用云服务提供商，如</a:t>
            </a:r>
            <a:r>
              <a:rPr lang="en-US" altLang="zh-CN" sz="1600" dirty="0">
                <a:latin typeface="+mn-ea"/>
              </a:rPr>
              <a:t>AWS</a:t>
            </a:r>
            <a:r>
              <a:rPr lang="zh-CN" altLang="en-US" sz="1600" dirty="0">
                <a:latin typeface="+mn-ea"/>
              </a:rPr>
              <a:t>、</a:t>
            </a:r>
            <a:r>
              <a:rPr lang="en-US" altLang="zh-CN" sz="1600" dirty="0">
                <a:latin typeface="+mn-ea"/>
              </a:rPr>
              <a:t>Azure</a:t>
            </a:r>
            <a:r>
              <a:rPr lang="zh-CN" altLang="en-US" sz="1600" dirty="0">
                <a:latin typeface="+mn-ea"/>
              </a:rPr>
              <a:t>、</a:t>
            </a:r>
            <a:r>
              <a:rPr lang="en-US" altLang="zh-CN" sz="1600" dirty="0">
                <a:latin typeface="+mn-ea"/>
              </a:rPr>
              <a:t>Google Cloud</a:t>
            </a:r>
            <a:r>
              <a:rPr lang="zh-CN" altLang="en-US" sz="1600" dirty="0">
                <a:latin typeface="+mn-ea"/>
              </a:rPr>
              <a:t>等，以便在云上部署和扩展应用程序</a:t>
            </a:r>
            <a:endParaRPr lang="zh-CN" altLang="en-US" sz="1600" dirty="0">
              <a:latin typeface="+mn-ea"/>
            </a:endParaRPr>
          </a:p>
        </p:txBody>
      </p:sp>
      <p:sp>
        <p:nvSpPr>
          <p:cNvPr id="82" name="矩形 81"/>
          <p:cNvSpPr/>
          <p:nvPr/>
        </p:nvSpPr>
        <p:spPr>
          <a:xfrm>
            <a:off x="787738" y="151409"/>
            <a:ext cx="5942187" cy="2077441"/>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6615621" y="415295"/>
            <a:ext cx="5281100" cy="1913565"/>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7366832" y="1867195"/>
            <a:ext cx="4616591" cy="461665"/>
          </a:xfrm>
          <a:prstGeom prst="rect">
            <a:avLst/>
          </a:prstGeom>
          <a:noFill/>
        </p:spPr>
        <p:txBody>
          <a:bodyPr wrap="square">
            <a:spAutoFit/>
          </a:bodyPr>
          <a:lstStyle/>
          <a:p>
            <a:r>
              <a:rPr lang="zh-CN" altLang="en-US" sz="2400" b="1" dirty="0">
                <a:solidFill>
                  <a:srgbClr val="7030A0"/>
                </a:solidFill>
                <a:latin typeface="+mn-ea"/>
              </a:rPr>
              <a:t>后端</a:t>
            </a:r>
            <a:r>
              <a:rPr lang="en-US" altLang="zh-CN" sz="2400" b="1" dirty="0">
                <a:solidFill>
                  <a:srgbClr val="7030A0"/>
                </a:solidFill>
                <a:latin typeface="+mn-ea"/>
              </a:rPr>
              <a:t>/</a:t>
            </a:r>
            <a:r>
              <a:rPr lang="zh-CN" altLang="en-US" sz="2400" b="1" dirty="0">
                <a:solidFill>
                  <a:srgbClr val="7030A0"/>
                </a:solidFill>
                <a:latin typeface="+mn-ea"/>
              </a:rPr>
              <a:t>运维</a:t>
            </a:r>
            <a:r>
              <a:rPr lang="en-US" altLang="zh-CN" sz="2400" b="1" dirty="0">
                <a:solidFill>
                  <a:srgbClr val="7030A0"/>
                </a:solidFill>
                <a:latin typeface="+mn-ea"/>
              </a:rPr>
              <a:t>/DBA/DevOps/…</a:t>
            </a:r>
            <a:endParaRPr lang="zh-CN" altLang="en-US" sz="2400" b="1" dirty="0">
              <a:solidFill>
                <a:srgbClr val="7030A0"/>
              </a:solidFill>
            </a:endParaRPr>
          </a:p>
        </p:txBody>
      </p:sp>
      <p:sp>
        <p:nvSpPr>
          <p:cNvPr id="86" name="文本框 85"/>
          <p:cNvSpPr txBox="1"/>
          <p:nvPr/>
        </p:nvSpPr>
        <p:spPr>
          <a:xfrm>
            <a:off x="3044934" y="138542"/>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3604" y="422601"/>
            <a:ext cx="1151156" cy="958443"/>
            <a:chOff x="4281488" y="1947863"/>
            <a:chExt cx="3629025" cy="3298825"/>
          </a:xfrm>
        </p:grpSpPr>
        <p:sp>
          <p:nvSpPr>
            <p:cNvPr id="3" name="iṣľïďê"/>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lstStyle/>
            <a:p>
              <a:endParaRPr lang="zh-CN" altLang="en-US"/>
            </a:p>
          </p:txBody>
        </p:sp>
        <p:sp>
          <p:nvSpPr>
            <p:cNvPr id="4" name="íş1ïḍe"/>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í$1íḍé"/>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iṧlide"/>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ïṡļiḓé"/>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íṣ1iḍê"/>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iSḻîḋé"/>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íṥľïḍé"/>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iŝľïḍê"/>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işļiďé"/>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íslîḑê"/>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i$ḷídè"/>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ïṥļîḓé"/>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ïS1ïde"/>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iṩlídè"/>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íS1íḋe"/>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íṧḻîḓe"/>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ïşļidê"/>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íṩ1ïḍê"/>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íṩ1iḍe"/>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îŝ1íďe"/>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iṩlíde"/>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îslïďe"/>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ísľídé"/>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íṡḷiďé"/>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iśľïde"/>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iṣḻîḓé"/>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1403679" y="1585276"/>
            <a:ext cx="1045407" cy="1218133"/>
            <a:chOff x="4448175" y="1564909"/>
            <a:chExt cx="3295650" cy="4192640"/>
          </a:xfrm>
        </p:grpSpPr>
        <p:sp>
          <p:nvSpPr>
            <p:cNvPr id="31" name="任意多边形 62"/>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63"/>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65"/>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68"/>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69"/>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lstStyle/>
            <a:p>
              <a:endParaRPr lang="zh-CN" altLang="en-US"/>
            </a:p>
          </p:txBody>
        </p:sp>
        <p:sp>
          <p:nvSpPr>
            <p:cNvPr id="36" name="任意多边形 70"/>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sp>
          <p:nvSpPr>
            <p:cNvPr id="37" name="任意多边形 71"/>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椭圆 37"/>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73"/>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lstStyle/>
            <a:p>
              <a:endParaRPr lang="zh-CN" altLang="en-US"/>
            </a:p>
          </p:txBody>
        </p:sp>
        <p:sp>
          <p:nvSpPr>
            <p:cNvPr id="40" name="任意多边形 74"/>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75"/>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76"/>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43" name="任意多边形 79"/>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直接连接符 43"/>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直接连接符 44"/>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83"/>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84"/>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lstStyle/>
            <a:p>
              <a:endParaRPr lang="zh-CN" altLang="en-US" dirty="0"/>
            </a:p>
          </p:txBody>
        </p:sp>
        <p:sp>
          <p:nvSpPr>
            <p:cNvPr id="48" name="任意多边形 85"/>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86"/>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0" name="任意多边形 87"/>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1" name="任意多边形 88"/>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89"/>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90"/>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椭圆 53"/>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lstStyle/>
            <a:p>
              <a:endParaRPr lang="zh-CN" altLang="en-US"/>
            </a:p>
          </p:txBody>
        </p:sp>
        <p:sp>
          <p:nvSpPr>
            <p:cNvPr id="55" name="任意多边形 92"/>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93"/>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lstStyle/>
            <a:p>
              <a:endParaRPr lang="zh-CN" altLang="en-US"/>
            </a:p>
          </p:txBody>
        </p:sp>
        <p:sp>
          <p:nvSpPr>
            <p:cNvPr id="57" name="任意多边形 94"/>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95"/>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96"/>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0" name="任意多边形 97"/>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1" name="任意多边形 98"/>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2" name="任意多边形 99"/>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63" name="任意多边形 100"/>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4" name="任意多边形 101"/>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5" name="任意多边形 102"/>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6" name="任意多边形 103"/>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7" name="任意多边形 104"/>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任意多边形 105"/>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lstStyle/>
            <a:p>
              <a:endParaRPr lang="zh-CN" altLang="en-US"/>
            </a:p>
          </p:txBody>
        </p:sp>
        <p:sp>
          <p:nvSpPr>
            <p:cNvPr id="69" name="任意多边形 106"/>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lstStyle/>
            <a:p>
              <a:endParaRPr lang="zh-CN" altLang="en-US"/>
            </a:p>
          </p:txBody>
        </p:sp>
        <p:sp>
          <p:nvSpPr>
            <p:cNvPr id="70" name="任意多边形 107"/>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108"/>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109"/>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sp>
          <p:nvSpPr>
            <p:cNvPr id="73" name="任意多边形 111"/>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112"/>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lstStyle/>
            <a:p>
              <a:endParaRPr lang="zh-CN" altLang="en-US"/>
            </a:p>
          </p:txBody>
        </p:sp>
        <p:cxnSp>
          <p:nvCxnSpPr>
            <p:cNvPr id="75" name="直接连接符 74"/>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34567" y="838172"/>
            <a:ext cx="1791023" cy="1618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207"/>
          <a:stretch>
            <a:fillRect/>
          </a:stretch>
        </p:blipFill>
        <p:spPr bwMode="auto">
          <a:xfrm>
            <a:off x="6832354" y="509923"/>
            <a:ext cx="2134856" cy="1895595"/>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p:cNvSpPr/>
          <p:nvPr/>
        </p:nvSpPr>
        <p:spPr>
          <a:xfrm>
            <a:off x="2956143" y="1525325"/>
            <a:ext cx="3642748"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p:cNvSpPr/>
          <p:nvPr/>
        </p:nvSpPr>
        <p:spPr>
          <a:xfrm>
            <a:off x="9040394" y="1533801"/>
            <a:ext cx="1160691"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656470" y="4021957"/>
            <a:ext cx="9137080" cy="1569660"/>
          </a:xfrm>
          <a:prstGeom prst="rect">
            <a:avLst/>
          </a:prstGeom>
          <a:noFill/>
        </p:spPr>
        <p:txBody>
          <a:bodyPr wrap="square">
            <a:spAutoFit/>
          </a:bodyPr>
          <a:lstStyle/>
          <a:p>
            <a:pPr marL="457200" indent="-457200" algn="ctr">
              <a:buFont typeface="Arial" panose="020B0604020202020204" pitchFamily="34" charset="0"/>
              <a:buChar char="•"/>
            </a:pPr>
            <a:r>
              <a:rPr lang="zh-CN" altLang="en-US" sz="3200" b="1" dirty="0">
                <a:latin typeface="+mn-ea"/>
              </a:rPr>
              <a:t>全栈工程师</a:t>
            </a:r>
            <a:endParaRPr lang="en-US" altLang="zh-CN" sz="3200" b="1" dirty="0">
              <a:latin typeface="+mn-ea"/>
            </a:endParaRPr>
          </a:p>
          <a:p>
            <a:pPr marL="457200" indent="-457200" algn="ctr">
              <a:buFont typeface="Arial" panose="020B0604020202020204" pitchFamily="34" charset="0"/>
              <a:buChar char="•"/>
            </a:pPr>
            <a:r>
              <a:rPr lang="zh-CN" altLang="en-US" sz="3200" b="1" dirty="0">
                <a:latin typeface="+mn-ea"/>
              </a:rPr>
              <a:t>软件架构师</a:t>
            </a:r>
            <a:endParaRPr lang="en-US" altLang="zh-CN" sz="3200" b="1" dirty="0">
              <a:latin typeface="+mn-ea"/>
            </a:endParaRPr>
          </a:p>
          <a:p>
            <a:pPr marL="457200" indent="-457200" algn="ctr">
              <a:buFont typeface="Arial" panose="020B0604020202020204" pitchFamily="34" charset="0"/>
              <a:buChar char="•"/>
            </a:pPr>
            <a:r>
              <a:rPr lang="zh-CN" altLang="en-US" sz="3200" b="1" dirty="0">
                <a:latin typeface="+mn-ea"/>
              </a:rPr>
              <a:t>系统架构师</a:t>
            </a:r>
            <a:endParaRPr lang="zh-CN" altLang="en-US" sz="3200" b="1" dirty="0">
              <a:latin typeface="+mn-ea"/>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629" t="23420" r="53333" b="22242"/>
          <a:stretch>
            <a:fillRect/>
          </a:stretch>
        </p:blipFill>
        <p:spPr bwMode="auto">
          <a:xfrm rot="16200000">
            <a:off x="5978460" y="-1295108"/>
            <a:ext cx="815114" cy="9350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63270" y="263696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01</a:t>
              </a:r>
              <a:endParaRPr lang="en-US" altLang="zh-CN" sz="2400" dirty="0">
                <a:solidFill>
                  <a:schemeClr val="bg1"/>
                </a:solidFill>
                <a:cs typeface="+mn-ea"/>
                <a:sym typeface="+mn-lt"/>
              </a:endParaRP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应用层协议原理</a:t>
              </a:r>
              <a:endParaRPr lang="zh-CN" altLang="en-US" sz="2400" b="1" dirty="0">
                <a:solidFill>
                  <a:schemeClr val="accent1"/>
                </a:solidFill>
                <a:cs typeface="+mn-ea"/>
                <a:sym typeface="+mn-lt"/>
              </a:endParaRPr>
            </a:p>
          </p:txBody>
        </p:sp>
      </p:grpSp>
      <p:grpSp>
        <p:nvGrpSpPr>
          <p:cNvPr id="44" name="组合 43"/>
          <p:cNvGrpSpPr/>
          <p:nvPr/>
        </p:nvGrpSpPr>
        <p:grpSpPr>
          <a:xfrm>
            <a:off x="1563270" y="343729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02</a:t>
              </a:r>
              <a:endParaRPr lang="en-US" altLang="zh-CN" sz="2400" dirty="0">
                <a:solidFill>
                  <a:schemeClr val="bg1"/>
                </a:solidFill>
                <a:cs typeface="+mn-ea"/>
                <a:sym typeface="+mn-lt"/>
              </a:endParaRP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Web</a:t>
              </a:r>
              <a:r>
                <a:rPr lang="zh-CN" altLang="en-US" sz="2400" b="1" dirty="0">
                  <a:solidFill>
                    <a:srgbClr val="37415C"/>
                  </a:solidFill>
                  <a:cs typeface="+mn-ea"/>
                  <a:sym typeface="+mn-lt"/>
                </a:rPr>
                <a:t>应用和 </a:t>
              </a:r>
              <a:r>
                <a:rPr lang="en-US" altLang="zh-CN" sz="2400" b="1" dirty="0">
                  <a:solidFill>
                    <a:srgbClr val="37415C"/>
                  </a:solidFill>
                  <a:cs typeface="+mn-ea"/>
                  <a:sym typeface="+mn-lt"/>
                </a:rPr>
                <a:t>HTTP</a:t>
              </a:r>
              <a:r>
                <a:rPr lang="zh-CN" altLang="en-US" sz="2400" b="1" dirty="0">
                  <a:solidFill>
                    <a:srgbClr val="37415C"/>
                  </a:solidFill>
                  <a:cs typeface="+mn-ea"/>
                  <a:sym typeface="+mn-lt"/>
                </a:rPr>
                <a:t>协议</a:t>
              </a:r>
              <a:endParaRPr lang="zh-CN" altLang="en-US" sz="2400" b="1" dirty="0">
                <a:solidFill>
                  <a:srgbClr val="37415C"/>
                </a:solidFill>
                <a:cs typeface="+mn-ea"/>
                <a:sym typeface="+mn-lt"/>
              </a:endParaRPr>
            </a:p>
          </p:txBody>
        </p:sp>
      </p:grpSp>
      <p:grpSp>
        <p:nvGrpSpPr>
          <p:cNvPr id="46" name="组合 45"/>
          <p:cNvGrpSpPr/>
          <p:nvPr/>
        </p:nvGrpSpPr>
        <p:grpSpPr>
          <a:xfrm>
            <a:off x="1563270" y="423762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03</a:t>
              </a:r>
              <a:endParaRPr lang="en-US" altLang="zh-CN" sz="2400" dirty="0">
                <a:solidFill>
                  <a:schemeClr val="bg1"/>
                </a:solidFill>
                <a:cs typeface="+mn-ea"/>
                <a:sym typeface="+mn-lt"/>
              </a:endParaRP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文件传输协议：</a:t>
              </a:r>
              <a:r>
                <a:rPr lang="en-US" altLang="zh-CN" sz="2400" b="1" dirty="0">
                  <a:solidFill>
                    <a:schemeClr val="accent1"/>
                  </a:solidFill>
                  <a:cs typeface="+mn-ea"/>
                  <a:sym typeface="+mn-lt"/>
                </a:rPr>
                <a:t>FTP* </a:t>
              </a:r>
              <a:endParaRPr lang="zh-CN" altLang="en-US" sz="2400" b="1" dirty="0">
                <a:solidFill>
                  <a:schemeClr val="accent1"/>
                </a:solidFill>
                <a:cs typeface="+mn-ea"/>
                <a:sym typeface="+mn-lt"/>
              </a:endParaRPr>
            </a:p>
          </p:txBody>
        </p:sp>
      </p:grpSp>
      <p:grpSp>
        <p:nvGrpSpPr>
          <p:cNvPr id="49" name="组合 48"/>
          <p:cNvGrpSpPr/>
          <p:nvPr/>
        </p:nvGrpSpPr>
        <p:grpSpPr>
          <a:xfrm>
            <a:off x="1563270" y="5168586"/>
            <a:ext cx="3901389" cy="405045"/>
            <a:chOff x="727761" y="3323530"/>
            <a:chExt cx="3901389" cy="405045"/>
          </a:xfrm>
        </p:grpSpPr>
        <p:sp>
          <p:nvSpPr>
            <p:cNvPr id="50"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04</a:t>
              </a:r>
              <a:endParaRPr lang="en-US" altLang="zh-CN" sz="2400" dirty="0">
                <a:solidFill>
                  <a:schemeClr val="bg1"/>
                </a:solidFill>
                <a:cs typeface="+mn-ea"/>
                <a:sym typeface="+mn-lt"/>
              </a:endParaRPr>
            </a:p>
          </p:txBody>
        </p:sp>
        <p:sp>
          <p:nvSpPr>
            <p:cNvPr id="51"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因特网中的电子邮件</a:t>
              </a:r>
              <a:endParaRPr lang="zh-CN" altLang="en-US" sz="2400" b="1" dirty="0">
                <a:solidFill>
                  <a:srgbClr val="37415C"/>
                </a:solidFill>
                <a:cs typeface="+mn-ea"/>
                <a:sym typeface="+mn-lt"/>
              </a:endParaRPr>
            </a:p>
            <a:p>
              <a:r>
                <a:rPr lang="en-US" altLang="zh-CN" sz="2400" b="1" dirty="0">
                  <a:solidFill>
                    <a:srgbClr val="37415C"/>
                  </a:solidFill>
                  <a:cs typeface="+mn-ea"/>
                  <a:sym typeface="+mn-lt"/>
                </a:rPr>
                <a:t>SMTP, POP3, IMAP</a:t>
              </a:r>
              <a:endParaRPr lang="en-US" altLang="zh-CN" sz="2400" b="1" dirty="0">
                <a:solidFill>
                  <a:srgbClr val="37415C"/>
                </a:solidFill>
                <a:cs typeface="+mn-ea"/>
                <a:sym typeface="+mn-lt"/>
              </a:endParaRPr>
            </a:p>
          </p:txBody>
        </p:sp>
      </p:grpSp>
      <p:grpSp>
        <p:nvGrpSpPr>
          <p:cNvPr id="52" name="组合 51"/>
          <p:cNvGrpSpPr/>
          <p:nvPr/>
        </p:nvGrpSpPr>
        <p:grpSpPr>
          <a:xfrm>
            <a:off x="7185711" y="263696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05</a:t>
              </a:r>
              <a:endParaRPr lang="en-US" altLang="zh-CN" sz="2400" dirty="0">
                <a:solidFill>
                  <a:schemeClr val="bg1"/>
                </a:solidFill>
                <a:cs typeface="+mn-ea"/>
                <a:sym typeface="+mn-lt"/>
              </a:endParaRP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DNS</a:t>
              </a:r>
              <a:r>
                <a:rPr lang="zh-CN" altLang="en-US" sz="2400" b="1" dirty="0">
                  <a:solidFill>
                    <a:schemeClr val="accent1"/>
                  </a:solidFill>
                  <a:cs typeface="+mn-ea"/>
                  <a:sym typeface="+mn-lt"/>
                </a:rPr>
                <a:t>：因特网的目录服务</a:t>
              </a:r>
              <a:endParaRPr lang="zh-CN" altLang="en-US" sz="2400" b="1" dirty="0">
                <a:solidFill>
                  <a:schemeClr val="accent1"/>
                </a:solidFill>
                <a:cs typeface="+mn-ea"/>
                <a:sym typeface="+mn-lt"/>
              </a:endParaRPr>
            </a:p>
          </p:txBody>
        </p:sp>
      </p:grpSp>
      <p:grpSp>
        <p:nvGrpSpPr>
          <p:cNvPr id="55" name="组合 54"/>
          <p:cNvGrpSpPr/>
          <p:nvPr/>
        </p:nvGrpSpPr>
        <p:grpSpPr>
          <a:xfrm>
            <a:off x="7185711" y="343525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06</a:t>
              </a:r>
              <a:endParaRPr lang="en-US" altLang="zh-CN" sz="2400" dirty="0">
                <a:solidFill>
                  <a:schemeClr val="bg1"/>
                </a:solidFill>
                <a:cs typeface="+mn-ea"/>
                <a:sym typeface="+mn-lt"/>
              </a:endParaRP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P2P </a:t>
              </a:r>
              <a:r>
                <a:rPr lang="zh-CN" altLang="en-US" sz="2400" b="1" dirty="0">
                  <a:solidFill>
                    <a:srgbClr val="37415C"/>
                  </a:solidFill>
                  <a:cs typeface="+mn-ea"/>
                  <a:sym typeface="+mn-lt"/>
                </a:rPr>
                <a:t>文件共享</a:t>
              </a:r>
              <a:r>
                <a:rPr lang="en-US" altLang="zh-CN" sz="2400" b="1" dirty="0">
                  <a:solidFill>
                    <a:srgbClr val="37415C"/>
                  </a:solidFill>
                  <a:cs typeface="+mn-ea"/>
                  <a:sym typeface="+mn-lt"/>
                </a:rPr>
                <a:t>*</a:t>
              </a:r>
              <a:endParaRPr lang="zh-CN" altLang="en-US" sz="2400" b="1" dirty="0">
                <a:solidFill>
                  <a:srgbClr val="37415C"/>
                </a:solidFill>
                <a:cs typeface="+mn-ea"/>
                <a:sym typeface="+mn-lt"/>
              </a:endParaRPr>
            </a:p>
          </p:txBody>
        </p:sp>
      </p:grpSp>
      <p:grpSp>
        <p:nvGrpSpPr>
          <p:cNvPr id="58" name="组合 57"/>
          <p:cNvGrpSpPr/>
          <p:nvPr/>
        </p:nvGrpSpPr>
        <p:grpSpPr>
          <a:xfrm>
            <a:off x="7185711" y="423354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ln>
          </p:spPr>
          <p:txBody>
            <a:bodyPr rot="0" spcFirstLastPara="0" vert="horz" wrap="none" lIns="0" tIns="0" rIns="0" bIns="0" anchor="ctr" anchorCtr="1" forceAA="0" compatLnSpc="1">
              <a:normAutofit fontScale="92500" lnSpcReduction="20000"/>
            </a:bodyPr>
            <a:lstStyle/>
            <a:p>
              <a:pPr algn="ctr"/>
              <a:r>
                <a:rPr lang="en-US" altLang="zh-CN" sz="2400" dirty="0">
                  <a:solidFill>
                    <a:schemeClr val="bg1"/>
                  </a:solidFill>
                  <a:cs typeface="+mn-ea"/>
                  <a:sym typeface="+mn-lt"/>
                </a:rPr>
                <a:t>07</a:t>
              </a:r>
              <a:endParaRPr lang="en-US" altLang="zh-CN" sz="2400" dirty="0">
                <a:solidFill>
                  <a:schemeClr val="bg1"/>
                </a:solidFill>
                <a:cs typeface="+mn-ea"/>
                <a:sym typeface="+mn-lt"/>
              </a:endParaRP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CDN</a:t>
              </a:r>
              <a:endParaRPr lang="zh-CN" altLang="en-US" sz="2400" b="1" dirty="0">
                <a:solidFill>
                  <a:schemeClr val="accent1"/>
                </a:solidFill>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0-#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0-#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939277"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a:t>
            </a:r>
            <a:endParaRPr lang="zh-CN" altLang="en-US" sz="3600" b="1" dirty="0">
              <a:solidFill>
                <a:schemeClr val="accent1"/>
              </a:solidFill>
              <a:cs typeface="+mn-ea"/>
              <a:sym typeface="+mn-lt"/>
            </a:endParaRPr>
          </a:p>
        </p:txBody>
      </p:sp>
      <p:sp>
        <p:nvSpPr>
          <p:cNvPr id="20" name="Rectangle 3"/>
          <p:cNvSpPr txBox="1">
            <a:spLocks noChangeArrowheads="1"/>
          </p:cNvSpPr>
          <p:nvPr/>
        </p:nvSpPr>
        <p:spPr>
          <a:xfrm>
            <a:off x="1250166" y="1493757"/>
            <a:ext cx="10359242" cy="4327566"/>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en-US" altLang="zh-CN" dirty="0">
                <a:solidFill>
                  <a:schemeClr val="accent2"/>
                </a:solidFill>
              </a:rPr>
              <a:t> HTTP: </a:t>
            </a:r>
            <a:r>
              <a:rPr lang="zh-CN" altLang="en-US" dirty="0">
                <a:solidFill>
                  <a:schemeClr val="accent2"/>
                </a:solidFill>
              </a:rPr>
              <a:t>超文本传输协议（</a:t>
            </a:r>
            <a:r>
              <a:rPr lang="en-US" altLang="zh-CN" dirty="0" err="1">
                <a:solidFill>
                  <a:schemeClr val="accent2"/>
                </a:solidFill>
              </a:rPr>
              <a:t>HyperText</a:t>
            </a:r>
            <a:r>
              <a:rPr lang="en-US" altLang="zh-CN" dirty="0">
                <a:solidFill>
                  <a:schemeClr val="accent2"/>
                </a:solidFill>
              </a:rPr>
              <a:t> Transfer Protocol</a:t>
            </a:r>
            <a:r>
              <a:rPr lang="zh-CN" altLang="en-US" dirty="0">
                <a:solidFill>
                  <a:schemeClr val="accent2"/>
                </a:solidFill>
              </a:rPr>
              <a:t>）</a:t>
            </a:r>
            <a:endParaRPr lang="en-US" altLang="zh-CN" dirty="0">
              <a:solidFill>
                <a:schemeClr val="accent2"/>
              </a:solidFill>
            </a:endParaRPr>
          </a:p>
          <a:p>
            <a:pPr lvl="1">
              <a:lnSpc>
                <a:spcPct val="150000"/>
              </a:lnSpc>
              <a:spcBef>
                <a:spcPts val="0"/>
              </a:spcBef>
            </a:pPr>
            <a:r>
              <a:rPr lang="en-US" altLang="zh-CN" sz="2800" dirty="0"/>
              <a:t>Web</a:t>
            </a:r>
            <a:r>
              <a:rPr lang="zh-CN" altLang="en-US" sz="2800" dirty="0"/>
              <a:t>的应用层协议</a:t>
            </a:r>
            <a:endParaRPr lang="zh-CN" altLang="en-US" sz="2800" dirty="0"/>
          </a:p>
          <a:p>
            <a:pPr lvl="1">
              <a:lnSpc>
                <a:spcPct val="150000"/>
              </a:lnSpc>
              <a:spcBef>
                <a:spcPts val="0"/>
              </a:spcBef>
            </a:pPr>
            <a:r>
              <a:rPr lang="en-US" altLang="zh-CN" sz="2800" dirty="0"/>
              <a:t>client/server</a:t>
            </a:r>
            <a:r>
              <a:rPr lang="zh-CN" altLang="en-US" sz="2800" dirty="0"/>
              <a:t>模式</a:t>
            </a:r>
            <a:endParaRPr lang="zh-CN" altLang="en-US" sz="2800" dirty="0"/>
          </a:p>
          <a:p>
            <a:pPr lvl="2">
              <a:lnSpc>
                <a:spcPct val="150000"/>
              </a:lnSpc>
              <a:spcBef>
                <a:spcPts val="0"/>
              </a:spcBef>
              <a:buClr>
                <a:schemeClr val="accent2"/>
              </a:buClr>
            </a:pPr>
            <a:r>
              <a:rPr lang="en-US" altLang="zh-CN" sz="2600" dirty="0">
                <a:solidFill>
                  <a:schemeClr val="accent2"/>
                </a:solidFill>
              </a:rPr>
              <a:t>client:</a:t>
            </a:r>
            <a:r>
              <a:rPr lang="en-US" altLang="zh-CN" sz="2600" dirty="0"/>
              <a:t> </a:t>
            </a:r>
            <a:r>
              <a:rPr lang="zh-CN" altLang="en-US" sz="2600" dirty="0"/>
              <a:t>浏览器</a:t>
            </a:r>
            <a:r>
              <a:rPr lang="en-US" altLang="zh-CN" sz="2600" dirty="0"/>
              <a:t>browser</a:t>
            </a:r>
            <a:r>
              <a:rPr lang="zh-CN" altLang="en-US" sz="2600" dirty="0"/>
              <a:t>请求</a:t>
            </a:r>
            <a:r>
              <a:rPr lang="en-US" altLang="zh-CN" sz="2600" dirty="0"/>
              <a:t>, </a:t>
            </a:r>
            <a:r>
              <a:rPr lang="zh-CN" altLang="en-US" sz="2600" dirty="0"/>
              <a:t>接收</a:t>
            </a:r>
            <a:r>
              <a:rPr lang="en-US" altLang="zh-CN" sz="2600" dirty="0"/>
              <a:t>, “</a:t>
            </a:r>
            <a:r>
              <a:rPr lang="zh-CN" altLang="en-US" sz="2600" dirty="0"/>
              <a:t>解释显示” </a:t>
            </a:r>
            <a:r>
              <a:rPr lang="en-US" altLang="zh-CN" sz="2600" dirty="0"/>
              <a:t>Web</a:t>
            </a:r>
            <a:r>
              <a:rPr lang="zh-CN" altLang="en-US" sz="2600" dirty="0"/>
              <a:t>对象</a:t>
            </a:r>
            <a:endParaRPr lang="zh-CN" altLang="en-US" sz="2600" dirty="0"/>
          </a:p>
          <a:p>
            <a:pPr lvl="2">
              <a:lnSpc>
                <a:spcPct val="150000"/>
              </a:lnSpc>
              <a:spcBef>
                <a:spcPts val="0"/>
              </a:spcBef>
              <a:buClr>
                <a:schemeClr val="accent2"/>
              </a:buClr>
            </a:pPr>
            <a:r>
              <a:rPr lang="en-US" altLang="zh-CN" sz="2600" dirty="0">
                <a:solidFill>
                  <a:schemeClr val="accent2"/>
                </a:solidFill>
              </a:rPr>
              <a:t>server:</a:t>
            </a:r>
            <a:r>
              <a:rPr lang="en-US" altLang="zh-CN" sz="2600" dirty="0"/>
              <a:t> Web</a:t>
            </a:r>
            <a:r>
              <a:rPr lang="zh-CN" altLang="en-US" sz="2600" dirty="0"/>
              <a:t>服务器响应请求</a:t>
            </a:r>
            <a:r>
              <a:rPr lang="en-US" altLang="zh-CN" sz="2600" dirty="0"/>
              <a:t>,</a:t>
            </a:r>
            <a:r>
              <a:rPr lang="zh-CN" altLang="en-US" sz="2600" dirty="0"/>
              <a:t>发送 </a:t>
            </a:r>
            <a:r>
              <a:rPr lang="en-US" altLang="zh-CN" sz="2600" dirty="0"/>
              <a:t>Web</a:t>
            </a:r>
            <a:r>
              <a:rPr lang="zh-CN" altLang="en-US" sz="2600" dirty="0"/>
              <a:t>对象</a:t>
            </a:r>
            <a:endParaRPr lang="zh-CN" altLang="en-US" sz="2600" dirty="0"/>
          </a:p>
          <a:p>
            <a:pPr lvl="1">
              <a:lnSpc>
                <a:spcPct val="150000"/>
              </a:lnSpc>
              <a:spcBef>
                <a:spcPts val="0"/>
              </a:spcBef>
            </a:pPr>
            <a:r>
              <a:rPr lang="en-US" altLang="zh-CN" sz="2800" dirty="0"/>
              <a:t>HTTP 1.0: RFC 1945</a:t>
            </a:r>
            <a:endParaRPr lang="en-US" altLang="zh-CN" sz="2800" dirty="0"/>
          </a:p>
          <a:p>
            <a:pPr lvl="1">
              <a:lnSpc>
                <a:spcPct val="150000"/>
              </a:lnSpc>
              <a:spcBef>
                <a:spcPts val="0"/>
              </a:spcBef>
            </a:pPr>
            <a:r>
              <a:rPr lang="en-US" altLang="zh-CN" sz="2800" dirty="0"/>
              <a:t>HTTP 1.1: RFC 2616</a:t>
            </a:r>
            <a:endParaRPr lang="en-US" altLang="zh-CN" sz="28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939277"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a:t>
            </a:r>
            <a:endParaRPr lang="zh-CN" altLang="en-US" sz="3600" b="1" dirty="0">
              <a:solidFill>
                <a:schemeClr val="accent1"/>
              </a:solidFill>
              <a:cs typeface="+mn-ea"/>
              <a:sym typeface="+mn-lt"/>
            </a:endParaRPr>
          </a:p>
        </p:txBody>
      </p:sp>
      <p:graphicFrame>
        <p:nvGraphicFramePr>
          <p:cNvPr id="8" name="Object 4"/>
          <p:cNvGraphicFramePr/>
          <p:nvPr/>
        </p:nvGraphicFramePr>
        <p:xfrm>
          <a:off x="3749675" y="2057400"/>
          <a:ext cx="1062038" cy="904875"/>
        </p:xfrm>
        <a:graphic>
          <a:graphicData uri="http://schemas.openxmlformats.org/presentationml/2006/ole">
            <mc:AlternateContent xmlns:mc="http://schemas.openxmlformats.org/markup-compatibility/2006">
              <mc:Choice xmlns:v="urn:schemas-microsoft-com:vml" Requires="v">
                <p:oleObj spid="_x0000_s0" name="Clip" r:id="rId1" imgW="4600575" imgH="3667125" progId="MS_ClipArt_Gallery.2">
                  <p:embed/>
                </p:oleObj>
              </mc:Choice>
              <mc:Fallback>
                <p:oleObj name="Clip" r:id="rId1" imgW="4600575" imgH="3667125"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675" y="2057400"/>
                        <a:ext cx="106203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5"/>
          <p:cNvSpPr>
            <a:spLocks noChangeArrowheads="1"/>
          </p:cNvSpPr>
          <p:nvPr/>
        </p:nvSpPr>
        <p:spPr bwMode="auto">
          <a:xfrm>
            <a:off x="1751013" y="2057400"/>
            <a:ext cx="1822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t>PC running</a:t>
            </a:r>
            <a:endParaRPr lang="en-US" altLang="zh-CN" sz="2400" dirty="0"/>
          </a:p>
          <a:p>
            <a:pPr algn="ctr">
              <a:spcBef>
                <a:spcPct val="0"/>
              </a:spcBef>
              <a:buFontTx/>
              <a:buNone/>
            </a:pPr>
            <a:r>
              <a:rPr lang="en-US" altLang="zh-CN" sz="2400" dirty="0"/>
              <a:t>Chrome</a:t>
            </a:r>
            <a:endParaRPr lang="en-US" altLang="zh-CN" sz="2400" dirty="0"/>
          </a:p>
        </p:txBody>
      </p:sp>
      <p:graphicFrame>
        <p:nvGraphicFramePr>
          <p:cNvPr id="10" name="Object 6"/>
          <p:cNvGraphicFramePr/>
          <p:nvPr/>
        </p:nvGraphicFramePr>
        <p:xfrm>
          <a:off x="3797300" y="4745038"/>
          <a:ext cx="1109663" cy="912812"/>
        </p:xfrm>
        <a:graphic>
          <a:graphicData uri="http://schemas.openxmlformats.org/presentationml/2006/ole">
            <mc:AlternateContent xmlns:mc="http://schemas.openxmlformats.org/markup-compatibility/2006">
              <mc:Choice xmlns:v="urn:schemas-microsoft-com:vml" Requires="v">
                <p:oleObj spid="_x0000_s2" name="Clip" r:id="rId3" imgW="4600575" imgH="3667125" progId="MS_ClipArt_Gallery.2">
                  <p:embed/>
                </p:oleObj>
              </mc:Choice>
              <mc:Fallback>
                <p:oleObj name="Clip" r:id="rId3" imgW="4600575" imgH="3667125" progId="MS_ClipArt_Gallery.2">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300" y="4745038"/>
                        <a:ext cx="1109663"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7"/>
          <p:cNvSpPr>
            <a:spLocks noChangeArrowheads="1"/>
          </p:cNvSpPr>
          <p:nvPr/>
        </p:nvSpPr>
        <p:spPr bwMode="auto">
          <a:xfrm>
            <a:off x="8821738" y="2944813"/>
            <a:ext cx="2051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Server </a:t>
            </a:r>
            <a:endParaRPr lang="en-US" altLang="zh-CN" sz="2400"/>
          </a:p>
          <a:p>
            <a:pPr algn="ctr">
              <a:spcBef>
                <a:spcPct val="0"/>
              </a:spcBef>
              <a:buFontTx/>
              <a:buNone/>
            </a:pPr>
            <a:r>
              <a:rPr lang="en-US" altLang="zh-CN" sz="2400"/>
              <a:t>running</a:t>
            </a:r>
            <a:endParaRPr lang="en-US" altLang="zh-CN" sz="2400"/>
          </a:p>
          <a:p>
            <a:pPr algn="ctr">
              <a:spcBef>
                <a:spcPct val="0"/>
              </a:spcBef>
              <a:buFontTx/>
              <a:buNone/>
            </a:pPr>
            <a:r>
              <a:rPr lang="en-US" altLang="zh-CN" sz="2400"/>
              <a:t>Apache Web</a:t>
            </a:r>
            <a:endParaRPr lang="en-US" altLang="zh-CN" sz="2400"/>
          </a:p>
          <a:p>
            <a:pPr algn="ctr">
              <a:spcBef>
                <a:spcPct val="0"/>
              </a:spcBef>
              <a:buFontTx/>
              <a:buNone/>
            </a:pPr>
            <a:r>
              <a:rPr lang="en-US" altLang="zh-CN" sz="2400"/>
              <a:t>server</a:t>
            </a:r>
            <a:endParaRPr lang="en-US" altLang="zh-CN" sz="2400"/>
          </a:p>
        </p:txBody>
      </p:sp>
      <p:grpSp>
        <p:nvGrpSpPr>
          <p:cNvPr id="12" name="Group 16"/>
          <p:cNvGrpSpPr/>
          <p:nvPr/>
        </p:nvGrpSpPr>
        <p:grpSpPr bwMode="auto">
          <a:xfrm>
            <a:off x="7718425" y="2889250"/>
            <a:ext cx="1009650" cy="1562100"/>
            <a:chOff x="5071" y="1606"/>
            <a:chExt cx="318" cy="674"/>
          </a:xfrm>
        </p:grpSpPr>
        <p:sp>
          <p:nvSpPr>
            <p:cNvPr id="13" name="AutoShape 8"/>
            <p:cNvSpPr>
              <a:spLocks noChangeArrowheads="1"/>
            </p:cNvSpPr>
            <p:nvPr/>
          </p:nvSpPr>
          <p:spPr bwMode="auto">
            <a:xfrm>
              <a:off x="5071" y="2124"/>
              <a:ext cx="318" cy="156"/>
            </a:xfrm>
            <a:prstGeom prst="parallelogram">
              <a:avLst>
                <a:gd name="adj" fmla="val 7850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4" name="Rectangle 9"/>
            <p:cNvSpPr>
              <a:spLocks noChangeArrowheads="1"/>
            </p:cNvSpPr>
            <p:nvPr/>
          </p:nvSpPr>
          <p:spPr bwMode="auto">
            <a:xfrm>
              <a:off x="5232" y="1609"/>
              <a:ext cx="146" cy="51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 name="Rectangle 10"/>
            <p:cNvSpPr>
              <a:spLocks noChangeArrowheads="1"/>
            </p:cNvSpPr>
            <p:nvPr/>
          </p:nvSpPr>
          <p:spPr bwMode="auto">
            <a:xfrm>
              <a:off x="5074" y="1758"/>
              <a:ext cx="200" cy="517"/>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6" name="AutoShape 11"/>
            <p:cNvSpPr>
              <a:spLocks noChangeArrowheads="1"/>
            </p:cNvSpPr>
            <p:nvPr/>
          </p:nvSpPr>
          <p:spPr bwMode="auto">
            <a:xfrm>
              <a:off x="5072" y="1606"/>
              <a:ext cx="316" cy="154"/>
            </a:xfrm>
            <a:prstGeom prst="parallelogram">
              <a:avLst>
                <a:gd name="adj" fmla="val 79028"/>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7" name="Line 12"/>
            <p:cNvSpPr>
              <a:spLocks noChangeShapeType="1"/>
            </p:cNvSpPr>
            <p:nvPr/>
          </p:nvSpPr>
          <p:spPr bwMode="auto">
            <a:xfrm>
              <a:off x="5389" y="1616"/>
              <a:ext cx="0" cy="5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 name="Line 13"/>
            <p:cNvSpPr>
              <a:spLocks noChangeShapeType="1"/>
            </p:cNvSpPr>
            <p:nvPr/>
          </p:nvSpPr>
          <p:spPr bwMode="auto">
            <a:xfrm flipH="1">
              <a:off x="5275" y="2124"/>
              <a:ext cx="114" cy="1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 name="Rectangle 14"/>
            <p:cNvSpPr>
              <a:spLocks noChangeArrowheads="1"/>
            </p:cNvSpPr>
            <p:nvPr/>
          </p:nvSpPr>
          <p:spPr bwMode="auto">
            <a:xfrm>
              <a:off x="5100" y="1826"/>
              <a:ext cx="131" cy="297"/>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21" name="Rectangle 15"/>
            <p:cNvSpPr>
              <a:spLocks noChangeArrowheads="1"/>
            </p:cNvSpPr>
            <p:nvPr/>
          </p:nvSpPr>
          <p:spPr bwMode="auto">
            <a:xfrm>
              <a:off x="5118" y="1915"/>
              <a:ext cx="101" cy="1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sp>
        <p:nvSpPr>
          <p:cNvPr id="22" name="Line 17"/>
          <p:cNvSpPr>
            <a:spLocks noChangeShapeType="1"/>
          </p:cNvSpPr>
          <p:nvPr/>
        </p:nvSpPr>
        <p:spPr bwMode="auto">
          <a:xfrm>
            <a:off x="5203825" y="2530475"/>
            <a:ext cx="2085975" cy="9620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3" name="Line 18"/>
          <p:cNvSpPr>
            <a:spLocks noChangeShapeType="1"/>
          </p:cNvSpPr>
          <p:nvPr/>
        </p:nvSpPr>
        <p:spPr bwMode="auto">
          <a:xfrm flipH="1" flipV="1">
            <a:off x="5260975" y="2730500"/>
            <a:ext cx="1971675" cy="904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4" name="Line 19"/>
          <p:cNvSpPr>
            <a:spLocks noChangeShapeType="1"/>
          </p:cNvSpPr>
          <p:nvPr/>
        </p:nvSpPr>
        <p:spPr bwMode="auto">
          <a:xfrm flipV="1">
            <a:off x="5211763" y="4133850"/>
            <a:ext cx="2047875" cy="10953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5" name="Line 20"/>
          <p:cNvSpPr>
            <a:spLocks noChangeShapeType="1"/>
          </p:cNvSpPr>
          <p:nvPr/>
        </p:nvSpPr>
        <p:spPr bwMode="auto">
          <a:xfrm flipH="1">
            <a:off x="5287963" y="4257675"/>
            <a:ext cx="2047875" cy="11334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6" name="Rectangle 21"/>
          <p:cNvSpPr>
            <a:spLocks noChangeArrowheads="1"/>
          </p:cNvSpPr>
          <p:nvPr/>
        </p:nvSpPr>
        <p:spPr bwMode="auto">
          <a:xfrm>
            <a:off x="1514475" y="4838700"/>
            <a:ext cx="2054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t>Mac running</a:t>
            </a:r>
            <a:endParaRPr lang="en-US" altLang="zh-CN" sz="2400" dirty="0"/>
          </a:p>
          <a:p>
            <a:pPr algn="ctr">
              <a:spcBef>
                <a:spcPct val="0"/>
              </a:spcBef>
              <a:buFontTx/>
              <a:buNone/>
            </a:pPr>
            <a:r>
              <a:rPr lang="en-US" altLang="zh-CN" sz="2400" dirty="0"/>
              <a:t>Safari</a:t>
            </a:r>
            <a:endParaRPr lang="en-US" altLang="zh-CN" sz="2400" dirty="0"/>
          </a:p>
        </p:txBody>
      </p:sp>
      <p:sp>
        <p:nvSpPr>
          <p:cNvPr id="27" name="Rectangle 22"/>
          <p:cNvSpPr>
            <a:spLocks noChangeArrowheads="1"/>
          </p:cNvSpPr>
          <p:nvPr/>
        </p:nvSpPr>
        <p:spPr bwMode="auto">
          <a:xfrm rot="1380000">
            <a:off x="5218113" y="2627313"/>
            <a:ext cx="21907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request</a:t>
            </a:r>
            <a:endParaRPr lang="en-US" altLang="zh-CN" sz="2400" dirty="0">
              <a:solidFill>
                <a:schemeClr val="accent2"/>
              </a:solidFill>
            </a:endParaRPr>
          </a:p>
        </p:txBody>
      </p:sp>
      <p:sp>
        <p:nvSpPr>
          <p:cNvPr id="28" name="Rectangle 23"/>
          <p:cNvSpPr>
            <a:spLocks noChangeArrowheads="1"/>
          </p:cNvSpPr>
          <p:nvPr/>
        </p:nvSpPr>
        <p:spPr bwMode="auto">
          <a:xfrm rot="19860000">
            <a:off x="5024438" y="4354513"/>
            <a:ext cx="2190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request</a:t>
            </a:r>
            <a:endParaRPr lang="en-US" altLang="zh-CN" sz="2400" dirty="0">
              <a:solidFill>
                <a:schemeClr val="accent2"/>
              </a:solidFill>
            </a:endParaRPr>
          </a:p>
        </p:txBody>
      </p:sp>
      <p:sp>
        <p:nvSpPr>
          <p:cNvPr id="29" name="Rectangle 24"/>
          <p:cNvSpPr>
            <a:spLocks noChangeArrowheads="1"/>
          </p:cNvSpPr>
          <p:nvPr/>
        </p:nvSpPr>
        <p:spPr bwMode="auto">
          <a:xfrm rot="1380000">
            <a:off x="4984750" y="3074988"/>
            <a:ext cx="2392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response</a:t>
            </a:r>
            <a:endParaRPr lang="en-US" altLang="zh-CN" sz="2400" dirty="0">
              <a:solidFill>
                <a:schemeClr val="accent2"/>
              </a:solidFill>
            </a:endParaRPr>
          </a:p>
        </p:txBody>
      </p:sp>
      <p:sp>
        <p:nvSpPr>
          <p:cNvPr id="30" name="Rectangle 25"/>
          <p:cNvSpPr>
            <a:spLocks noChangeArrowheads="1"/>
          </p:cNvSpPr>
          <p:nvPr/>
        </p:nvSpPr>
        <p:spPr bwMode="auto">
          <a:xfrm rot="19860000">
            <a:off x="5183188" y="4687888"/>
            <a:ext cx="2390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response</a:t>
            </a:r>
            <a:endParaRPr lang="en-US" altLang="zh-CN" sz="2400">
              <a:solidFill>
                <a:schemeClr val="accent2"/>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7"/>
          <p:cNvSpPr/>
          <p:nvPr/>
        </p:nvSpPr>
        <p:spPr>
          <a:xfrm>
            <a:off x="6445736" y="1761082"/>
            <a:ext cx="3493908" cy="59848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cs typeface="+mn-ea"/>
              <a:sym typeface="+mn-lt"/>
            </a:endParaRPr>
          </a:p>
        </p:txBody>
      </p:sp>
      <p:sp>
        <p:nvSpPr>
          <p:cNvPr id="14" name="圆角矩形 7"/>
          <p:cNvSpPr/>
          <p:nvPr/>
        </p:nvSpPr>
        <p:spPr>
          <a:xfrm>
            <a:off x="543701" y="1817813"/>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246781" y="710268"/>
            <a:ext cx="3698448"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概述（续）</a:t>
            </a:r>
            <a:endParaRPr lang="zh-CN" altLang="en-US" sz="3600" b="1" dirty="0">
              <a:solidFill>
                <a:schemeClr val="accent1"/>
              </a:solidFill>
              <a:cs typeface="+mn-ea"/>
              <a:sym typeface="+mn-lt"/>
            </a:endParaRPr>
          </a:p>
        </p:txBody>
      </p:sp>
      <p:sp>
        <p:nvSpPr>
          <p:cNvPr id="8" name="Rectangle 2"/>
          <p:cNvSpPr>
            <a:spLocks noChangeArrowheads="1"/>
          </p:cNvSpPr>
          <p:nvPr/>
        </p:nvSpPr>
        <p:spPr bwMode="auto">
          <a:xfrm>
            <a:off x="6514844" y="3453700"/>
            <a:ext cx="5257800" cy="2586037"/>
          </a:xfrm>
          <a:prstGeom prst="rect">
            <a:avLst/>
          </a:prstGeom>
          <a:solidFill>
            <a:srgbClr val="FFFFFF"/>
          </a:solidFill>
          <a:ln w="12700">
            <a:solidFill>
              <a:schemeClr val="accent2"/>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000">
              <a:latin typeface="Comic Sans MS" panose="030F0702030302020204" pitchFamily="66" charset="0"/>
              <a:ea typeface="宋体" panose="02010600030101010101" pitchFamily="2" charset="-122"/>
            </a:endParaRPr>
          </a:p>
        </p:txBody>
      </p:sp>
      <p:sp>
        <p:nvSpPr>
          <p:cNvPr id="9"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10" name="Rectangle 5"/>
          <p:cNvSpPr txBox="1">
            <a:spLocks noChangeArrowheads="1"/>
          </p:cNvSpPr>
          <p:nvPr/>
        </p:nvSpPr>
        <p:spPr>
          <a:xfrm>
            <a:off x="688975" y="1905000"/>
            <a:ext cx="5816600" cy="4525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a:solidFill>
                  <a:schemeClr val="bg1"/>
                </a:solidFill>
              </a:rPr>
              <a:t>使用</a:t>
            </a:r>
            <a:r>
              <a:rPr lang="en-US" altLang="zh-CN" dirty="0">
                <a:solidFill>
                  <a:schemeClr val="bg1"/>
                </a:solidFill>
              </a:rPr>
              <a:t>TCP:</a:t>
            </a:r>
            <a:endParaRPr lang="en-US" altLang="zh-CN" dirty="0">
              <a:solidFill>
                <a:schemeClr val="bg1"/>
              </a:solidFill>
            </a:endParaRPr>
          </a:p>
          <a:p>
            <a:pPr>
              <a:lnSpc>
                <a:spcPct val="100000"/>
              </a:lnSpc>
            </a:pPr>
            <a:r>
              <a:rPr lang="zh-CN" altLang="en-US" sz="2400" dirty="0"/>
              <a:t>客户初始化一个与</a:t>
            </a:r>
            <a:r>
              <a:rPr lang="en-US" altLang="zh-CN" sz="2400" dirty="0"/>
              <a:t>HTTP</a:t>
            </a:r>
            <a:r>
              <a:rPr lang="zh-CN" altLang="en-US" sz="2400" dirty="0"/>
              <a:t>服务器</a:t>
            </a:r>
            <a:r>
              <a:rPr lang="en-US" altLang="zh-CN" sz="2400" dirty="0"/>
              <a:t>80</a:t>
            </a:r>
            <a:r>
              <a:rPr lang="zh-CN" altLang="en-US" sz="2400" dirty="0"/>
              <a:t>端口的</a:t>
            </a:r>
            <a:r>
              <a:rPr lang="en-US" altLang="zh-CN" sz="2400" dirty="0"/>
              <a:t>TCP</a:t>
            </a:r>
            <a:r>
              <a:rPr lang="zh-CN" altLang="en-US" sz="2400" dirty="0"/>
              <a:t>连接 </a:t>
            </a:r>
            <a:r>
              <a:rPr lang="en-US" altLang="zh-CN" sz="2400" dirty="0"/>
              <a:t>(</a:t>
            </a:r>
            <a:r>
              <a:rPr lang="zh-CN" altLang="en-US" sz="2400" dirty="0"/>
              <a:t>创建套接字</a:t>
            </a:r>
            <a:r>
              <a:rPr lang="en-US" altLang="zh-CN" sz="2400" dirty="0"/>
              <a:t>)</a:t>
            </a:r>
            <a:endParaRPr lang="en-US" altLang="zh-CN" sz="2400" dirty="0"/>
          </a:p>
          <a:p>
            <a:pPr>
              <a:lnSpc>
                <a:spcPct val="100000"/>
              </a:lnSpc>
            </a:pPr>
            <a:r>
              <a:rPr lang="en-US" altLang="zh-CN" sz="2400" dirty="0"/>
              <a:t>HTTP</a:t>
            </a:r>
            <a:r>
              <a:rPr lang="zh-CN" altLang="en-US" sz="2400" dirty="0"/>
              <a:t>服务器接受来自客户的</a:t>
            </a:r>
            <a:r>
              <a:rPr lang="en-US" altLang="zh-CN" sz="2400" dirty="0"/>
              <a:t>TCP</a:t>
            </a:r>
            <a:r>
              <a:rPr lang="zh-CN" altLang="en-US" sz="2400" dirty="0"/>
              <a:t>连接请求</a:t>
            </a:r>
            <a:r>
              <a:rPr lang="en-US" altLang="zh-CN" sz="2400" dirty="0"/>
              <a:t>, </a:t>
            </a:r>
            <a:r>
              <a:rPr lang="zh-CN" altLang="en-US" sz="2400" dirty="0"/>
              <a:t>建立连接</a:t>
            </a:r>
            <a:endParaRPr lang="zh-CN" altLang="en-US" sz="2400" dirty="0"/>
          </a:p>
          <a:p>
            <a:pPr>
              <a:lnSpc>
                <a:spcPct val="100000"/>
              </a:lnSpc>
            </a:pPr>
            <a:r>
              <a:rPr lang="en-US" altLang="zh-CN" sz="2400" dirty="0"/>
              <a:t>Browser (HTTP client)</a:t>
            </a:r>
            <a:r>
              <a:rPr lang="zh-CN" altLang="en-US" sz="2400" dirty="0"/>
              <a:t>和</a:t>
            </a:r>
            <a:r>
              <a:rPr lang="en-US" altLang="zh-CN" sz="2400" dirty="0"/>
              <a:t>Web</a:t>
            </a:r>
            <a:r>
              <a:rPr lang="zh-CN" altLang="en-US" sz="2400" dirty="0"/>
              <a:t>服务器 </a:t>
            </a:r>
            <a:r>
              <a:rPr lang="en-US" altLang="zh-CN" sz="2400" dirty="0"/>
              <a:t>(HTTP server) </a:t>
            </a:r>
            <a:r>
              <a:rPr lang="zh-CN" altLang="en-US" sz="2400" dirty="0"/>
              <a:t>交换</a:t>
            </a:r>
            <a:r>
              <a:rPr lang="en-US" altLang="zh-CN" sz="2400" dirty="0"/>
              <a:t>HTTP</a:t>
            </a:r>
            <a:r>
              <a:rPr lang="zh-CN" altLang="en-US" sz="2400" dirty="0"/>
              <a:t>消息</a:t>
            </a:r>
            <a:r>
              <a:rPr lang="en-US" altLang="zh-CN" sz="2400" dirty="0"/>
              <a:t>(</a:t>
            </a:r>
            <a:r>
              <a:rPr lang="zh-CN" altLang="en-US" sz="2400" dirty="0"/>
              <a:t>应用层协议消息</a:t>
            </a:r>
            <a:r>
              <a:rPr lang="en-US" altLang="zh-CN" sz="2400" dirty="0"/>
              <a:t>)</a:t>
            </a:r>
            <a:r>
              <a:rPr lang="zh-CN" altLang="en-US" sz="2400" dirty="0"/>
              <a:t>包括</a:t>
            </a:r>
            <a:r>
              <a:rPr lang="en-US" altLang="zh-CN" sz="2400" dirty="0"/>
              <a:t>HTTP</a:t>
            </a:r>
            <a:r>
              <a:rPr lang="zh-CN" altLang="en-US" sz="2400" dirty="0"/>
              <a:t>请求和响应消息</a:t>
            </a:r>
            <a:endParaRPr lang="zh-CN" altLang="en-US" sz="2400" dirty="0"/>
          </a:p>
          <a:p>
            <a:pPr>
              <a:lnSpc>
                <a:spcPct val="100000"/>
              </a:lnSpc>
            </a:pPr>
            <a:r>
              <a:rPr lang="zh-CN" altLang="en-US" sz="2400" dirty="0"/>
              <a:t>最后结束</a:t>
            </a:r>
            <a:r>
              <a:rPr lang="en-US" altLang="zh-CN" sz="2400" dirty="0"/>
              <a:t>(</a:t>
            </a:r>
            <a:r>
              <a:rPr lang="zh-CN" altLang="en-US" sz="2400" dirty="0"/>
              <a:t>或叫关闭</a:t>
            </a:r>
            <a:r>
              <a:rPr lang="en-US" altLang="zh-CN" sz="2400" dirty="0"/>
              <a:t>)TCP</a:t>
            </a:r>
            <a:r>
              <a:rPr lang="zh-CN" altLang="en-US" sz="2400" dirty="0"/>
              <a:t>连接</a:t>
            </a:r>
            <a:endParaRPr lang="zh-CN" altLang="en-US" sz="2400" dirty="0"/>
          </a:p>
        </p:txBody>
      </p:sp>
      <p:sp>
        <p:nvSpPr>
          <p:cNvPr id="11" name="Rectangle 6"/>
          <p:cNvSpPr txBox="1">
            <a:spLocks noChangeArrowheads="1"/>
          </p:cNvSpPr>
          <p:nvPr/>
        </p:nvSpPr>
        <p:spPr>
          <a:xfrm>
            <a:off x="6505575" y="1865313"/>
            <a:ext cx="4143375" cy="134937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dirty="0">
                <a:solidFill>
                  <a:schemeClr val="bg1"/>
                </a:solidFill>
              </a:rPr>
              <a:t>HTTP</a:t>
            </a:r>
            <a:r>
              <a:rPr lang="zh-CN" altLang="en-US" dirty="0">
                <a:solidFill>
                  <a:schemeClr val="bg1"/>
                </a:solidFill>
              </a:rPr>
              <a:t>是无状态协议</a:t>
            </a:r>
            <a:endParaRPr lang="zh-CN" altLang="en-US" dirty="0">
              <a:solidFill>
                <a:schemeClr val="bg1"/>
              </a:solidFill>
            </a:endParaRPr>
          </a:p>
          <a:p>
            <a:pPr>
              <a:lnSpc>
                <a:spcPct val="100000"/>
              </a:lnSpc>
            </a:pPr>
            <a:r>
              <a:rPr lang="en-US" altLang="zh-CN" sz="2400" dirty="0"/>
              <a:t>HTTP</a:t>
            </a:r>
            <a:r>
              <a:rPr lang="zh-CN" altLang="en-US" sz="2400" dirty="0"/>
              <a:t>服务器不维护客户先前的状态信息</a:t>
            </a:r>
            <a:endParaRPr lang="zh-CN" altLang="en-US" sz="2400" dirty="0"/>
          </a:p>
        </p:txBody>
      </p:sp>
      <p:sp>
        <p:nvSpPr>
          <p:cNvPr id="12" name="Rectangle 7"/>
          <p:cNvSpPr>
            <a:spLocks noChangeArrowheads="1"/>
          </p:cNvSpPr>
          <p:nvPr/>
        </p:nvSpPr>
        <p:spPr bwMode="auto">
          <a:xfrm>
            <a:off x="6554788" y="3646488"/>
            <a:ext cx="510540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800" dirty="0">
                <a:solidFill>
                  <a:schemeClr val="accent2"/>
                </a:solidFill>
              </a:rPr>
              <a:t>维护状态的协议非常复杂</a:t>
            </a:r>
            <a:r>
              <a:rPr lang="en-US" altLang="zh-CN" sz="2800" dirty="0">
                <a:solidFill>
                  <a:schemeClr val="accent2"/>
                </a:solidFill>
              </a:rPr>
              <a:t>!</a:t>
            </a:r>
            <a:endParaRPr lang="en-US" altLang="zh-CN" sz="2800" dirty="0">
              <a:solidFill>
                <a:schemeClr val="accent2"/>
              </a:solidFill>
            </a:endParaRPr>
          </a:p>
          <a:p>
            <a:pPr eaLnBrk="1" hangingPunct="1">
              <a:buClr>
                <a:srgbClr val="3333CC"/>
              </a:buClr>
              <a:buSzPct val="85000"/>
              <a:buFont typeface="Wingdings" panose="05000000000000000000" pitchFamily="2" charset="2"/>
              <a:buChar char="r"/>
            </a:pPr>
            <a:r>
              <a:rPr lang="zh-CN" altLang="en-US" sz="2400" dirty="0"/>
              <a:t>必须维护过去历史 </a:t>
            </a:r>
            <a:r>
              <a:rPr lang="en-US" altLang="zh-CN" sz="2400" dirty="0"/>
              <a:t>(</a:t>
            </a:r>
            <a:r>
              <a:rPr lang="zh-CN" altLang="en-US" sz="2400" dirty="0"/>
              <a:t>状态信息</a:t>
            </a:r>
            <a:r>
              <a:rPr lang="en-US" altLang="zh-CN" sz="2400" dirty="0"/>
              <a:t>)</a:t>
            </a:r>
            <a:endParaRPr lang="en-US" altLang="zh-CN" sz="2400" dirty="0"/>
          </a:p>
          <a:p>
            <a:pPr eaLnBrk="1" hangingPunct="1">
              <a:buClr>
                <a:srgbClr val="3333CC"/>
              </a:buClr>
              <a:buSzPct val="85000"/>
              <a:buFont typeface="Wingdings" panose="05000000000000000000" pitchFamily="2" charset="2"/>
              <a:buChar char="r"/>
            </a:pPr>
            <a:r>
              <a:rPr lang="zh-CN" altLang="en-US" sz="2400" dirty="0"/>
              <a:t>如果</a:t>
            </a:r>
            <a:r>
              <a:rPr lang="en-US" altLang="zh-CN" sz="2400" dirty="0"/>
              <a:t>server/client</a:t>
            </a:r>
            <a:r>
              <a:rPr lang="zh-CN" altLang="en-US" sz="2400" dirty="0"/>
              <a:t>崩溃</a:t>
            </a:r>
            <a:r>
              <a:rPr lang="en-US" altLang="zh-CN" sz="2400" dirty="0"/>
              <a:t>, </a:t>
            </a:r>
            <a:r>
              <a:rPr lang="zh-CN" altLang="en-US" sz="2400" dirty="0"/>
              <a:t>它们各自的状态视图可能不一致</a:t>
            </a:r>
            <a:r>
              <a:rPr lang="en-US" altLang="zh-CN" sz="2400" dirty="0"/>
              <a:t>, </a:t>
            </a:r>
            <a:r>
              <a:rPr lang="zh-CN" altLang="en-US" sz="2400" dirty="0"/>
              <a:t>因此必须保持协调一致。</a:t>
            </a:r>
            <a:endParaRPr lang="zh-CN" altLang="en-US" sz="2400" dirty="0"/>
          </a:p>
          <a:p>
            <a:pPr eaLnBrk="1" hangingPunct="1">
              <a:buClr>
                <a:srgbClr val="3333CC"/>
              </a:buClr>
              <a:buSzPct val="85000"/>
              <a:buFont typeface="Wingdings" panose="05000000000000000000" pitchFamily="2" charset="2"/>
              <a:buChar char="r"/>
            </a:pPr>
            <a:endParaRPr lang="en-US" altLang="zh-CN" sz="2400" dirty="0"/>
          </a:p>
        </p:txBody>
      </p:sp>
      <p:sp>
        <p:nvSpPr>
          <p:cNvPr id="13" name="Rectangle 8"/>
          <p:cNvSpPr>
            <a:spLocks noChangeArrowheads="1"/>
          </p:cNvSpPr>
          <p:nvPr/>
        </p:nvSpPr>
        <p:spPr bwMode="auto">
          <a:xfrm>
            <a:off x="10829131" y="3217791"/>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solidFill>
                  <a:schemeClr val="accent2"/>
                </a:solidFill>
                <a:latin typeface="Comic Sans MS" panose="030F0702030302020204" pitchFamily="66" charset="0"/>
                <a:ea typeface="宋体" panose="02010600030101010101" pitchFamily="2" charset="-122"/>
              </a:rPr>
              <a:t>补充</a:t>
            </a:r>
            <a:endParaRPr lang="zh-CN" altLang="en-US" sz="2400" dirty="0">
              <a:solidFill>
                <a:schemeClr val="accent2"/>
              </a:solidFill>
              <a:latin typeface="Comic Sans MS" panose="030F0702030302020204" pitchFamily="66" charset="0"/>
              <a:ea typeface="宋体" panose="02010600030101010101" pitchFamily="2"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7"/>
          <p:cNvSpPr/>
          <p:nvPr/>
        </p:nvSpPr>
        <p:spPr>
          <a:xfrm>
            <a:off x="6096005" y="2196934"/>
            <a:ext cx="3261751" cy="73000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983673" y="2196934"/>
            <a:ext cx="3493325" cy="73000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939278"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endParaRPr lang="zh-CN" altLang="en-US" sz="3600" b="1" dirty="0">
              <a:solidFill>
                <a:schemeClr val="accent1"/>
              </a:solidFill>
              <a:cs typeface="+mn-ea"/>
              <a:sym typeface="+mn-lt"/>
            </a:endParaRPr>
          </a:p>
        </p:txBody>
      </p:sp>
      <p:sp>
        <p:nvSpPr>
          <p:cNvPr id="9"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14" name="Rectangle 3"/>
          <p:cNvSpPr txBox="1">
            <a:spLocks noChangeArrowheads="1"/>
          </p:cNvSpPr>
          <p:nvPr/>
        </p:nvSpPr>
        <p:spPr>
          <a:xfrm>
            <a:off x="6172200" y="2332038"/>
            <a:ext cx="4800600" cy="370046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3200" dirty="0">
                <a:solidFill>
                  <a:schemeClr val="bg1"/>
                </a:solidFill>
              </a:rPr>
              <a:t>持久</a:t>
            </a:r>
            <a:r>
              <a:rPr lang="en-US" altLang="zh-CN" sz="3200" dirty="0">
                <a:solidFill>
                  <a:schemeClr val="bg1"/>
                </a:solidFill>
              </a:rPr>
              <a:t>HTTP</a:t>
            </a:r>
            <a:r>
              <a:rPr lang="zh-CN" altLang="en-US" sz="3200" dirty="0">
                <a:solidFill>
                  <a:schemeClr val="bg1"/>
                </a:solidFill>
              </a:rPr>
              <a:t>连接</a:t>
            </a:r>
            <a:endParaRPr lang="zh-CN" altLang="en-US" sz="3200" dirty="0">
              <a:solidFill>
                <a:schemeClr val="bg1"/>
              </a:solidFill>
            </a:endParaRPr>
          </a:p>
          <a:p>
            <a:pPr>
              <a:lnSpc>
                <a:spcPct val="150000"/>
              </a:lnSpc>
            </a:pPr>
            <a:r>
              <a:rPr lang="zh-CN" altLang="en-US" dirty="0"/>
              <a:t>一个</a:t>
            </a:r>
            <a:r>
              <a:rPr lang="en-US" altLang="zh-CN" dirty="0"/>
              <a:t>TCP</a:t>
            </a:r>
            <a:r>
              <a:rPr lang="zh-CN" altLang="en-US" dirty="0"/>
              <a:t>连接上可以传送多个对象</a:t>
            </a:r>
            <a:endParaRPr lang="zh-CN" altLang="en-US" dirty="0"/>
          </a:p>
          <a:p>
            <a:pPr>
              <a:lnSpc>
                <a:spcPct val="150000"/>
              </a:lnSpc>
            </a:pPr>
            <a:r>
              <a:rPr lang="en-US" altLang="zh-CN" dirty="0"/>
              <a:t>HTTP/1.1</a:t>
            </a:r>
            <a:r>
              <a:rPr lang="zh-CN" altLang="en-US" dirty="0"/>
              <a:t>默认使用持久</a:t>
            </a:r>
            <a:r>
              <a:rPr lang="en-US" altLang="zh-CN" dirty="0"/>
              <a:t>HTTP</a:t>
            </a:r>
            <a:r>
              <a:rPr lang="zh-CN" altLang="en-US" dirty="0"/>
              <a:t>连接</a:t>
            </a:r>
            <a:endParaRPr lang="zh-CN" altLang="en-US" dirty="0"/>
          </a:p>
        </p:txBody>
      </p:sp>
      <p:sp>
        <p:nvSpPr>
          <p:cNvPr id="15" name="Rectangle 4"/>
          <p:cNvSpPr txBox="1">
            <a:spLocks noChangeArrowheads="1"/>
          </p:cNvSpPr>
          <p:nvPr/>
        </p:nvSpPr>
        <p:spPr>
          <a:xfrm>
            <a:off x="1066800" y="2332038"/>
            <a:ext cx="4800600" cy="34131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3200" dirty="0">
                <a:solidFill>
                  <a:schemeClr val="bg1"/>
                </a:solidFill>
              </a:rPr>
              <a:t>非持久</a:t>
            </a:r>
            <a:r>
              <a:rPr lang="en-US" altLang="zh-CN" sz="3200" dirty="0">
                <a:solidFill>
                  <a:schemeClr val="bg1"/>
                </a:solidFill>
              </a:rPr>
              <a:t>HTTP</a:t>
            </a:r>
            <a:r>
              <a:rPr lang="zh-CN" altLang="en-US" sz="3200" dirty="0">
                <a:solidFill>
                  <a:schemeClr val="bg1"/>
                </a:solidFill>
              </a:rPr>
              <a:t>连接</a:t>
            </a:r>
            <a:endParaRPr lang="zh-CN" altLang="en-US" sz="3200" dirty="0">
              <a:solidFill>
                <a:schemeClr val="bg1"/>
              </a:solidFill>
            </a:endParaRPr>
          </a:p>
          <a:p>
            <a:pPr>
              <a:lnSpc>
                <a:spcPct val="150000"/>
              </a:lnSpc>
            </a:pPr>
            <a:r>
              <a:rPr lang="zh-CN" altLang="en-US" dirty="0"/>
              <a:t>每个</a:t>
            </a:r>
            <a:r>
              <a:rPr lang="en-US" altLang="zh-CN" dirty="0"/>
              <a:t>TCP</a:t>
            </a:r>
            <a:r>
              <a:rPr lang="zh-CN" altLang="en-US" dirty="0"/>
              <a:t>连接上只传送一个对象，下载多个对象需要建立多个</a:t>
            </a:r>
            <a:r>
              <a:rPr lang="en-US" altLang="zh-CN" dirty="0"/>
              <a:t>TCP</a:t>
            </a:r>
            <a:r>
              <a:rPr lang="zh-CN" altLang="en-US" dirty="0"/>
              <a:t>连接</a:t>
            </a:r>
            <a:endParaRPr lang="zh-CN" altLang="en-US" dirty="0"/>
          </a:p>
          <a:p>
            <a:pPr>
              <a:lnSpc>
                <a:spcPct val="150000"/>
              </a:lnSpc>
            </a:pPr>
            <a:r>
              <a:rPr lang="en-US" altLang="zh-CN" dirty="0"/>
              <a:t>HTTP/1.0</a:t>
            </a:r>
            <a:r>
              <a:rPr lang="zh-CN" altLang="en-US" dirty="0"/>
              <a:t>使用非持久</a:t>
            </a:r>
            <a:r>
              <a:rPr lang="en-US" altLang="zh-CN" dirty="0"/>
              <a:t>HTTP</a:t>
            </a:r>
            <a:r>
              <a:rPr lang="zh-CN" altLang="en-US" dirty="0"/>
              <a:t>连接</a:t>
            </a:r>
            <a:endParaRPr lang="zh-CN" altLang="en-US" dirty="0"/>
          </a:p>
          <a:p>
            <a:endParaRPr lang="en-US" altLang="zh-C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3169566"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9"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10" name="Rectangle 3"/>
          <p:cNvSpPr>
            <a:spLocks noChangeArrowheads="1"/>
          </p:cNvSpPr>
          <p:nvPr/>
        </p:nvSpPr>
        <p:spPr bwMode="auto">
          <a:xfrm>
            <a:off x="1572068" y="604678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anose="05000000000000000000" pitchFamily="2" charset="2"/>
              <a:buChar char="r"/>
            </a:pPr>
            <a:endParaRPr lang="zh-CN" altLang="en-US" sz="2800">
              <a:latin typeface="Comic Sans MS" panose="030F0702030302020204" pitchFamily="66" charset="0"/>
              <a:ea typeface="宋体" panose="02010600030101010101" pitchFamily="2" charset="-122"/>
            </a:endParaRPr>
          </a:p>
        </p:txBody>
      </p:sp>
      <p:sp>
        <p:nvSpPr>
          <p:cNvPr id="11" name="Rectangle 5"/>
          <p:cNvSpPr txBox="1">
            <a:spLocks noChangeArrowheads="1"/>
          </p:cNvSpPr>
          <p:nvPr/>
        </p:nvSpPr>
        <p:spPr>
          <a:xfrm>
            <a:off x="998538" y="2400300"/>
            <a:ext cx="11166475" cy="7207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zh-CN" altLang="en-US" sz="2400" dirty="0"/>
              <a:t>假设用户输入</a:t>
            </a:r>
            <a:r>
              <a:rPr lang="en-US" altLang="zh-CN" sz="2400" dirty="0"/>
              <a:t>URL http://www.someSchool.edu/someDepartment/home.index</a:t>
            </a:r>
            <a:endParaRPr lang="en-US" altLang="zh-CN" sz="2400" dirty="0"/>
          </a:p>
        </p:txBody>
      </p:sp>
      <p:sp>
        <p:nvSpPr>
          <p:cNvPr id="12" name="Rectangle 6"/>
          <p:cNvSpPr txBox="1">
            <a:spLocks noChangeArrowheads="1"/>
          </p:cNvSpPr>
          <p:nvPr/>
        </p:nvSpPr>
        <p:spPr>
          <a:xfrm>
            <a:off x="998538" y="3121025"/>
            <a:ext cx="4175125" cy="18542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400" dirty="0">
                <a:solidFill>
                  <a:schemeClr val="accent2"/>
                </a:solidFill>
              </a:rPr>
              <a:t>1a. </a:t>
            </a:r>
            <a:r>
              <a:rPr lang="en-US" altLang="zh-CN" sz="2400" dirty="0"/>
              <a:t>HTTP</a:t>
            </a:r>
            <a:r>
              <a:rPr lang="zh-CN" altLang="en-US" sz="2400" dirty="0"/>
              <a:t>客户初始化</a:t>
            </a:r>
            <a:r>
              <a:rPr lang="en-US" altLang="zh-CN" sz="2400" dirty="0"/>
              <a:t>1</a:t>
            </a:r>
            <a:r>
              <a:rPr lang="zh-CN" altLang="en-US" sz="2400" dirty="0"/>
              <a:t>个与服务器主机</a:t>
            </a:r>
            <a:r>
              <a:rPr lang="en-US" altLang="zh-CN" sz="2400" dirty="0" err="1"/>
              <a:t>www.someSchool.edu</a:t>
            </a:r>
            <a:r>
              <a:rPr lang="zh-CN" altLang="en-US" sz="2400" dirty="0"/>
              <a:t>中</a:t>
            </a:r>
            <a:r>
              <a:rPr lang="en-US" altLang="zh-CN" sz="2400" dirty="0"/>
              <a:t>HTTP</a:t>
            </a:r>
            <a:r>
              <a:rPr lang="zh-CN" altLang="en-US" sz="2400" dirty="0"/>
              <a:t>服务器的</a:t>
            </a:r>
            <a:r>
              <a:rPr lang="en-US" altLang="zh-CN" sz="2400" dirty="0"/>
              <a:t>TCP</a:t>
            </a:r>
            <a:r>
              <a:rPr lang="zh-CN" altLang="en-US" sz="2400" dirty="0"/>
              <a:t>连接 </a:t>
            </a:r>
            <a:endParaRPr lang="zh-CN" altLang="en-US" sz="2400" dirty="0"/>
          </a:p>
        </p:txBody>
      </p:sp>
      <p:sp>
        <p:nvSpPr>
          <p:cNvPr id="13" name="Rectangle 8"/>
          <p:cNvSpPr>
            <a:spLocks noChangeArrowheads="1"/>
          </p:cNvSpPr>
          <p:nvPr/>
        </p:nvSpPr>
        <p:spPr bwMode="auto">
          <a:xfrm>
            <a:off x="6408738" y="3884309"/>
            <a:ext cx="5119687"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1b. </a:t>
            </a:r>
            <a:r>
              <a:rPr lang="en-US" altLang="zh-CN" sz="2400" dirty="0" err="1"/>
              <a:t>www.someSchool.edu</a:t>
            </a:r>
            <a:r>
              <a:rPr lang="zh-CN" altLang="en-US" sz="2400" dirty="0"/>
              <a:t>服务器主机中的</a:t>
            </a:r>
            <a:r>
              <a:rPr lang="en-US" altLang="zh-CN" sz="2400" dirty="0"/>
              <a:t>HTTP</a:t>
            </a:r>
            <a:r>
              <a:rPr lang="zh-CN" altLang="en-US" sz="2400" dirty="0"/>
              <a:t>服务器在</a:t>
            </a:r>
            <a:r>
              <a:rPr lang="en-US" altLang="zh-CN" sz="2400" dirty="0"/>
              <a:t>80</a:t>
            </a:r>
            <a:r>
              <a:rPr lang="zh-CN" altLang="en-US" sz="2400" dirty="0"/>
              <a:t>端口监听来自</a:t>
            </a:r>
            <a:r>
              <a:rPr lang="en-US" altLang="zh-CN" sz="2400" dirty="0"/>
              <a:t>HTTP</a:t>
            </a:r>
            <a:r>
              <a:rPr lang="zh-CN" altLang="en-US" sz="2400" dirty="0"/>
              <a:t>客户的</a:t>
            </a:r>
            <a:r>
              <a:rPr lang="en-US" altLang="zh-CN" sz="2400" dirty="0"/>
              <a:t>TCP</a:t>
            </a:r>
            <a:r>
              <a:rPr lang="zh-CN" altLang="en-US" sz="2400" dirty="0"/>
              <a:t>连接请求</a:t>
            </a:r>
            <a:r>
              <a:rPr lang="en-US" altLang="zh-CN" sz="2400" dirty="0"/>
              <a:t>.  </a:t>
            </a:r>
            <a:r>
              <a:rPr lang="zh-CN" altLang="en-US" sz="2400" dirty="0"/>
              <a:t>收到连接请求</a:t>
            </a:r>
            <a:r>
              <a:rPr lang="en-US" altLang="zh-CN" sz="2400" dirty="0"/>
              <a:t>, </a:t>
            </a:r>
            <a:r>
              <a:rPr lang="zh-CN" altLang="en-US" sz="2400" dirty="0"/>
              <a:t>接受</a:t>
            </a:r>
            <a:r>
              <a:rPr lang="en-US" altLang="zh-CN" sz="2400" dirty="0"/>
              <a:t>, </a:t>
            </a:r>
            <a:r>
              <a:rPr lang="zh-CN" altLang="en-US" sz="2400" dirty="0"/>
              <a:t>建立连接</a:t>
            </a:r>
            <a:r>
              <a:rPr lang="en-US" altLang="zh-CN" sz="2400" dirty="0"/>
              <a:t>, </a:t>
            </a:r>
            <a:r>
              <a:rPr lang="zh-CN" altLang="en-US" sz="2400" dirty="0"/>
              <a:t>通知客户</a:t>
            </a:r>
            <a:r>
              <a:rPr lang="en-US" altLang="zh-CN" sz="2400" dirty="0"/>
              <a:t>.</a:t>
            </a:r>
            <a:endParaRPr lang="en-US" altLang="zh-CN" sz="2400" dirty="0"/>
          </a:p>
        </p:txBody>
      </p:sp>
      <p:sp>
        <p:nvSpPr>
          <p:cNvPr id="16" name="Line 10"/>
          <p:cNvSpPr>
            <a:spLocks noChangeShapeType="1"/>
          </p:cNvSpPr>
          <p:nvPr/>
        </p:nvSpPr>
        <p:spPr bwMode="auto">
          <a:xfrm>
            <a:off x="5316538" y="3816350"/>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sp>
        <p:nvSpPr>
          <p:cNvPr id="17" name="Line 14"/>
          <p:cNvSpPr>
            <a:spLocks noChangeShapeType="1"/>
          </p:cNvSpPr>
          <p:nvPr/>
        </p:nvSpPr>
        <p:spPr bwMode="auto">
          <a:xfrm flipH="1">
            <a:off x="5301388" y="4488062"/>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grpSp>
        <p:nvGrpSpPr>
          <p:cNvPr id="18" name="Group 17"/>
          <p:cNvGrpSpPr/>
          <p:nvPr/>
        </p:nvGrpSpPr>
        <p:grpSpPr bwMode="auto">
          <a:xfrm>
            <a:off x="8382000" y="1257300"/>
            <a:ext cx="3175000" cy="1041400"/>
            <a:chOff x="3760" y="164"/>
            <a:chExt cx="2000" cy="656"/>
          </a:xfrm>
        </p:grpSpPr>
        <p:sp>
          <p:nvSpPr>
            <p:cNvPr id="19" name="Rectangle 15"/>
            <p:cNvSpPr>
              <a:spLocks noChangeArrowheads="1"/>
            </p:cNvSpPr>
            <p:nvPr/>
          </p:nvSpPr>
          <p:spPr bwMode="auto">
            <a:xfrm>
              <a:off x="3760" y="208"/>
              <a:ext cx="20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zh-CN" altLang="en-US" sz="2400"/>
                <a:t>网页由</a:t>
              </a:r>
              <a:r>
                <a:rPr lang="en-US" altLang="zh-CN" sz="2400"/>
                <a:t>1</a:t>
              </a:r>
              <a:r>
                <a:rPr lang="zh-CN" altLang="en-US" sz="2400"/>
                <a:t>个</a:t>
              </a:r>
              <a:r>
                <a:rPr lang="en-US" altLang="zh-CN" sz="2400"/>
                <a:t>HTML</a:t>
              </a:r>
              <a:r>
                <a:rPr lang="zh-CN" altLang="en-US" sz="2400"/>
                <a:t>文件</a:t>
              </a:r>
              <a:r>
                <a:rPr lang="en-US" altLang="zh-CN" sz="2400"/>
                <a:t>, </a:t>
              </a:r>
              <a:endParaRPr lang="en-US" altLang="zh-CN" sz="2400"/>
            </a:p>
            <a:p>
              <a:pPr>
                <a:buFontTx/>
                <a:buNone/>
              </a:pPr>
              <a:r>
                <a:rPr lang="zh-CN" altLang="en-US" sz="2400"/>
                <a:t>和</a:t>
              </a:r>
              <a:r>
                <a:rPr lang="en-US" altLang="zh-CN" sz="2400"/>
                <a:t>10</a:t>
              </a:r>
              <a:r>
                <a:rPr lang="zh-CN" altLang="en-US" sz="2400"/>
                <a:t>个</a:t>
              </a:r>
              <a:r>
                <a:rPr lang="en-US" altLang="zh-CN" sz="2400"/>
                <a:t>jpeg</a:t>
              </a:r>
              <a:r>
                <a:rPr lang="zh-CN" altLang="en-US" sz="2400"/>
                <a:t>图像构成</a:t>
              </a:r>
              <a:endParaRPr lang="zh-CN" altLang="en-US" sz="2400"/>
            </a:p>
          </p:txBody>
        </p:sp>
        <p:sp>
          <p:nvSpPr>
            <p:cNvPr id="20" name="Rectangle 16"/>
            <p:cNvSpPr>
              <a:spLocks noChangeArrowheads="1"/>
            </p:cNvSpPr>
            <p:nvPr/>
          </p:nvSpPr>
          <p:spPr bwMode="auto">
            <a:xfrm>
              <a:off x="3784" y="164"/>
              <a:ext cx="1888" cy="656"/>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Comic Sans MS" panose="030F0702030302020204" pitchFamily="66" charset="0"/>
                <a:ea typeface="宋体" panose="02010600030101010101" pitchFamily="2" charset="-122"/>
              </a:endParaRPr>
            </a:p>
          </p:txBody>
        </p:sp>
      </p:grpSp>
      <p:grpSp>
        <p:nvGrpSpPr>
          <p:cNvPr id="2" name="组合 1"/>
          <p:cNvGrpSpPr/>
          <p:nvPr/>
        </p:nvGrpSpPr>
        <p:grpSpPr>
          <a:xfrm>
            <a:off x="744981" y="2133600"/>
            <a:ext cx="908700" cy="4495800"/>
            <a:chOff x="744981" y="2133600"/>
            <a:chExt cx="908700" cy="4495800"/>
          </a:xfrm>
        </p:grpSpPr>
        <p:sp>
          <p:nvSpPr>
            <p:cNvPr id="8" name="Line 2"/>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Rectangle 13"/>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endParaRPr lang="en-US" altLang="zh-CN" sz="2800" dirty="0">
                <a:solidFill>
                  <a:schemeClr val="accent2"/>
                </a:solidFill>
                <a:latin typeface="+mn-lt"/>
                <a:ea typeface="宋体" panose="02010600030101010101" pitchFamily="2"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3169564"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23" name="Rectangle 3"/>
          <p:cNvSpPr>
            <a:spLocks noChangeArrowheads="1"/>
          </p:cNvSpPr>
          <p:nvPr/>
        </p:nvSpPr>
        <p:spPr bwMode="auto">
          <a:xfrm>
            <a:off x="1282700" y="604678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Comic Sans MS" panose="030F0702030302020204" pitchFamily="66" charset="0"/>
              <a:ea typeface="宋体" panose="02010600030101010101" pitchFamily="2" charset="-122"/>
            </a:endParaRPr>
          </a:p>
        </p:txBody>
      </p:sp>
      <p:sp>
        <p:nvSpPr>
          <p:cNvPr id="24" name="Rectangle 7"/>
          <p:cNvSpPr>
            <a:spLocks noChangeArrowheads="1"/>
          </p:cNvSpPr>
          <p:nvPr/>
        </p:nvSpPr>
        <p:spPr bwMode="auto">
          <a:xfrm>
            <a:off x="1084053" y="2328150"/>
            <a:ext cx="500519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2. </a:t>
            </a:r>
            <a:r>
              <a:rPr lang="en-US" altLang="zh-CN" sz="2400" dirty="0"/>
              <a:t>HTTP</a:t>
            </a:r>
            <a:r>
              <a:rPr lang="zh-CN" altLang="en-US" sz="2400" dirty="0"/>
              <a:t>客户发送</a:t>
            </a:r>
            <a:r>
              <a:rPr lang="en-US" altLang="zh-CN" sz="2400" dirty="0"/>
              <a:t>1</a:t>
            </a:r>
            <a:r>
              <a:rPr lang="zh-CN" altLang="en-US" sz="2400" dirty="0"/>
              <a:t>个</a:t>
            </a:r>
            <a:r>
              <a:rPr lang="en-US" altLang="zh-CN" sz="2400" dirty="0"/>
              <a:t>HTTP</a:t>
            </a:r>
            <a:r>
              <a:rPr lang="zh-CN" altLang="en-US" sz="2400" dirty="0"/>
              <a:t>请求消息  </a:t>
            </a:r>
            <a:r>
              <a:rPr lang="en-US" altLang="zh-CN" sz="2400" dirty="0">
                <a:solidFill>
                  <a:schemeClr val="accent2"/>
                </a:solidFill>
              </a:rPr>
              <a:t>(</a:t>
            </a:r>
            <a:r>
              <a:rPr lang="en-US" altLang="zh-CN" sz="2400" i="1" dirty="0">
                <a:solidFill>
                  <a:schemeClr val="accent2"/>
                </a:solidFill>
              </a:rPr>
              <a:t>request message </a:t>
            </a:r>
            <a:r>
              <a:rPr lang="en-US" altLang="zh-CN" sz="2400" dirty="0">
                <a:solidFill>
                  <a:schemeClr val="accent2"/>
                </a:solidFill>
              </a:rPr>
              <a:t>)</a:t>
            </a:r>
            <a:r>
              <a:rPr lang="zh-CN" altLang="en-US" sz="2400" dirty="0"/>
              <a:t>包含</a:t>
            </a:r>
            <a:r>
              <a:rPr lang="en-US" altLang="zh-CN" sz="2400" dirty="0"/>
              <a:t>URL</a:t>
            </a:r>
            <a:r>
              <a:rPr lang="zh-CN" altLang="en-US" sz="2400" dirty="0"/>
              <a:t>到</a:t>
            </a:r>
            <a:r>
              <a:rPr lang="en-US" altLang="zh-CN" sz="2400" dirty="0"/>
              <a:t>TCP</a:t>
            </a:r>
            <a:r>
              <a:rPr lang="zh-CN" altLang="en-US" sz="2400" dirty="0"/>
              <a:t>连接套接字</a:t>
            </a:r>
            <a:r>
              <a:rPr lang="en-US" altLang="zh-CN" sz="2400" dirty="0"/>
              <a:t>. </a:t>
            </a:r>
            <a:r>
              <a:rPr lang="zh-CN" altLang="en-US" sz="2400" dirty="0"/>
              <a:t>消息指出客户要</a:t>
            </a:r>
            <a:r>
              <a:rPr lang="en-US" altLang="zh-CN" sz="2400" dirty="0"/>
              <a:t>Web</a:t>
            </a:r>
            <a:r>
              <a:rPr lang="zh-CN" altLang="en-US" sz="2400" dirty="0"/>
              <a:t>对象－</a:t>
            </a:r>
            <a:r>
              <a:rPr lang="en-US" altLang="zh-CN" sz="2400" dirty="0" err="1"/>
              <a:t>someDepartment</a:t>
            </a:r>
            <a:r>
              <a:rPr lang="en-US" altLang="zh-CN" sz="2400" dirty="0"/>
              <a:t>/</a:t>
            </a:r>
            <a:r>
              <a:rPr lang="en-US" altLang="zh-CN" sz="2400" dirty="0" err="1"/>
              <a:t>home.index</a:t>
            </a:r>
            <a:endParaRPr lang="en-US" altLang="zh-CN" sz="2400" dirty="0"/>
          </a:p>
        </p:txBody>
      </p:sp>
      <p:sp>
        <p:nvSpPr>
          <p:cNvPr id="25" name="Rectangle 9"/>
          <p:cNvSpPr>
            <a:spLocks noChangeArrowheads="1"/>
          </p:cNvSpPr>
          <p:nvPr/>
        </p:nvSpPr>
        <p:spPr bwMode="auto">
          <a:xfrm>
            <a:off x="7519385" y="3040644"/>
            <a:ext cx="43227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3.</a:t>
            </a:r>
            <a:r>
              <a:rPr lang="en-US" altLang="zh-CN" sz="2400" dirty="0"/>
              <a:t> HTTP</a:t>
            </a:r>
            <a:r>
              <a:rPr lang="zh-CN" altLang="en-US" sz="2400" dirty="0"/>
              <a:t>服务器接收请求消息</a:t>
            </a:r>
            <a:r>
              <a:rPr lang="en-US" altLang="zh-CN" sz="2400" dirty="0"/>
              <a:t>, </a:t>
            </a:r>
            <a:r>
              <a:rPr lang="zh-CN" altLang="en-US" sz="2400" dirty="0"/>
              <a:t>产生</a:t>
            </a:r>
            <a:r>
              <a:rPr lang="en-US" altLang="zh-CN" sz="2400" dirty="0"/>
              <a:t>1</a:t>
            </a:r>
            <a:r>
              <a:rPr lang="zh-CN" altLang="en-US" sz="2400" dirty="0"/>
              <a:t>个响应消息</a:t>
            </a:r>
            <a:r>
              <a:rPr lang="en-US" altLang="zh-CN" sz="2400" i="1" dirty="0">
                <a:solidFill>
                  <a:schemeClr val="accent2"/>
                </a:solidFill>
              </a:rPr>
              <a:t>response message</a:t>
            </a:r>
            <a:r>
              <a:rPr lang="en-US" altLang="zh-CN" sz="2400" dirty="0">
                <a:solidFill>
                  <a:schemeClr val="accent2"/>
                </a:solidFill>
              </a:rPr>
              <a:t> </a:t>
            </a:r>
            <a:r>
              <a:rPr lang="zh-CN" altLang="en-US" sz="2400" dirty="0"/>
              <a:t>包含被请求对象</a:t>
            </a:r>
            <a:r>
              <a:rPr lang="en-US" altLang="zh-CN" sz="2400" dirty="0"/>
              <a:t>, </a:t>
            </a:r>
            <a:r>
              <a:rPr lang="zh-CN" altLang="en-US" sz="2400" dirty="0"/>
              <a:t>并发送这个消息到自身</a:t>
            </a:r>
            <a:r>
              <a:rPr lang="en-US" altLang="zh-CN" sz="2400" dirty="0"/>
              <a:t>TCP</a:t>
            </a:r>
            <a:r>
              <a:rPr lang="zh-CN" altLang="en-US" sz="2400" dirty="0"/>
              <a:t>连接套接字</a:t>
            </a:r>
            <a:endParaRPr lang="zh-CN" altLang="en-US" sz="2400" dirty="0"/>
          </a:p>
        </p:txBody>
      </p:sp>
      <p:sp>
        <p:nvSpPr>
          <p:cNvPr id="26" name="Line 11"/>
          <p:cNvSpPr>
            <a:spLocks noChangeShapeType="1"/>
          </p:cNvSpPr>
          <p:nvPr/>
        </p:nvSpPr>
        <p:spPr bwMode="auto">
          <a:xfrm>
            <a:off x="6123972" y="3227407"/>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sp>
        <p:nvSpPr>
          <p:cNvPr id="27" name="Line 12"/>
          <p:cNvSpPr>
            <a:spLocks noChangeShapeType="1"/>
          </p:cNvSpPr>
          <p:nvPr/>
        </p:nvSpPr>
        <p:spPr bwMode="auto">
          <a:xfrm flipH="1">
            <a:off x="6123972" y="3871128"/>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grpSp>
        <p:nvGrpSpPr>
          <p:cNvPr id="14" name="组合 13"/>
          <p:cNvGrpSpPr/>
          <p:nvPr/>
        </p:nvGrpSpPr>
        <p:grpSpPr>
          <a:xfrm>
            <a:off x="744981" y="2133600"/>
            <a:ext cx="908700" cy="4495800"/>
            <a:chOff x="744981" y="2133600"/>
            <a:chExt cx="908700" cy="4495800"/>
          </a:xfrm>
        </p:grpSpPr>
        <p:sp>
          <p:nvSpPr>
            <p:cNvPr id="15" name="Line 2"/>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Rectangle 13"/>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endParaRPr lang="en-US" altLang="zh-CN" sz="2800" dirty="0">
                <a:solidFill>
                  <a:schemeClr val="accent2"/>
                </a:solidFill>
                <a:latin typeface="+mn-lt"/>
                <a:ea typeface="宋体" panose="02010600030101010101" pitchFamily="2"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3169564"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22" name="Rectangle 3"/>
          <p:cNvSpPr txBox="1">
            <a:spLocks noChangeArrowheads="1"/>
          </p:cNvSpPr>
          <p:nvPr/>
        </p:nvSpPr>
        <p:spPr>
          <a:xfrm>
            <a:off x="1932411" y="2631138"/>
            <a:ext cx="4584277" cy="13557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600" dirty="0">
                <a:solidFill>
                  <a:schemeClr val="accent2"/>
                </a:solidFill>
                <a:latin typeface="+mn-ea"/>
              </a:rPr>
              <a:t>5. </a:t>
            </a:r>
            <a:r>
              <a:rPr lang="en-US" altLang="zh-CN" sz="2600" dirty="0">
                <a:latin typeface="+mn-ea"/>
              </a:rPr>
              <a:t>HTTP </a:t>
            </a:r>
            <a:r>
              <a:rPr lang="zh-CN" altLang="en-US" sz="2600" dirty="0">
                <a:latin typeface="+mn-ea"/>
              </a:rPr>
              <a:t>客户接收包含</a:t>
            </a:r>
            <a:r>
              <a:rPr lang="en-US" altLang="zh-CN" sz="2600" dirty="0">
                <a:latin typeface="+mn-ea"/>
              </a:rPr>
              <a:t>html</a:t>
            </a:r>
            <a:r>
              <a:rPr lang="zh-CN" altLang="en-US" sz="2600" dirty="0">
                <a:latin typeface="+mn-ea"/>
              </a:rPr>
              <a:t>文件的响应消息</a:t>
            </a:r>
            <a:r>
              <a:rPr lang="en-US" altLang="zh-CN" sz="2600" dirty="0">
                <a:latin typeface="+mn-ea"/>
              </a:rPr>
              <a:t>, </a:t>
            </a:r>
            <a:r>
              <a:rPr lang="zh-CN" altLang="en-US" sz="2600" dirty="0">
                <a:latin typeface="+mn-ea"/>
              </a:rPr>
              <a:t>显示</a:t>
            </a:r>
            <a:r>
              <a:rPr lang="en-US" altLang="zh-CN" sz="2600" dirty="0">
                <a:latin typeface="+mn-ea"/>
              </a:rPr>
              <a:t>html.  </a:t>
            </a:r>
            <a:r>
              <a:rPr lang="zh-CN" altLang="en-US" sz="2600" dirty="0">
                <a:latin typeface="+mn-ea"/>
              </a:rPr>
              <a:t>解析</a:t>
            </a:r>
            <a:r>
              <a:rPr lang="en-US" altLang="zh-CN" sz="2600" dirty="0">
                <a:latin typeface="+mn-ea"/>
              </a:rPr>
              <a:t>html</a:t>
            </a:r>
            <a:r>
              <a:rPr lang="zh-CN" altLang="en-US" sz="2600" dirty="0">
                <a:latin typeface="+mn-ea"/>
              </a:rPr>
              <a:t>文件</a:t>
            </a:r>
            <a:r>
              <a:rPr lang="en-US" altLang="zh-CN" sz="2600" dirty="0">
                <a:latin typeface="+mn-ea"/>
              </a:rPr>
              <a:t>, </a:t>
            </a:r>
            <a:r>
              <a:rPr lang="zh-CN" altLang="en-US" sz="2600" dirty="0">
                <a:latin typeface="+mn-ea"/>
              </a:rPr>
              <a:t>找出</a:t>
            </a:r>
            <a:r>
              <a:rPr lang="en-US" altLang="zh-CN" sz="2600" dirty="0">
                <a:latin typeface="+mn-ea"/>
              </a:rPr>
              <a:t>10</a:t>
            </a:r>
            <a:r>
              <a:rPr lang="zh-CN" altLang="en-US" sz="2600" dirty="0">
                <a:latin typeface="+mn-ea"/>
              </a:rPr>
              <a:t>个引用 </a:t>
            </a:r>
            <a:r>
              <a:rPr lang="en-US" altLang="zh-CN" sz="2600" dirty="0">
                <a:latin typeface="+mn-ea"/>
              </a:rPr>
              <a:t>jpeg</a:t>
            </a:r>
            <a:r>
              <a:rPr lang="zh-CN" altLang="en-US" sz="2600" dirty="0">
                <a:latin typeface="+mn-ea"/>
              </a:rPr>
              <a:t>对象</a:t>
            </a:r>
            <a:endParaRPr lang="zh-CN" altLang="en-US" sz="2600" dirty="0">
              <a:latin typeface="+mn-ea"/>
            </a:endParaRPr>
          </a:p>
        </p:txBody>
      </p:sp>
      <p:sp>
        <p:nvSpPr>
          <p:cNvPr id="23" name="Rectangle 4"/>
          <p:cNvSpPr>
            <a:spLocks noChangeArrowheads="1"/>
          </p:cNvSpPr>
          <p:nvPr/>
        </p:nvSpPr>
        <p:spPr bwMode="auto">
          <a:xfrm>
            <a:off x="1932412" y="5017638"/>
            <a:ext cx="4439814"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600" dirty="0">
                <a:solidFill>
                  <a:schemeClr val="accent2"/>
                </a:solidFill>
                <a:latin typeface="+mn-ea"/>
                <a:ea typeface="+mn-ea"/>
              </a:rPr>
              <a:t>6. </a:t>
            </a:r>
            <a:r>
              <a:rPr lang="zh-CN" altLang="en-US" sz="2600" dirty="0">
                <a:latin typeface="+mn-ea"/>
                <a:ea typeface="+mn-ea"/>
              </a:rPr>
              <a:t>对</a:t>
            </a:r>
            <a:r>
              <a:rPr lang="en-US" altLang="zh-CN" sz="2600" dirty="0">
                <a:latin typeface="+mn-ea"/>
                <a:ea typeface="+mn-ea"/>
              </a:rPr>
              <a:t>10</a:t>
            </a:r>
            <a:r>
              <a:rPr lang="zh-CN" altLang="en-US" sz="2600" dirty="0">
                <a:latin typeface="+mn-ea"/>
                <a:ea typeface="+mn-ea"/>
              </a:rPr>
              <a:t>个引用</a:t>
            </a:r>
            <a:r>
              <a:rPr lang="en-US" altLang="zh-CN" sz="2600" dirty="0">
                <a:latin typeface="+mn-ea"/>
                <a:ea typeface="+mn-ea"/>
              </a:rPr>
              <a:t>jpeg</a:t>
            </a:r>
            <a:r>
              <a:rPr lang="zh-CN" altLang="en-US" sz="2600" dirty="0">
                <a:latin typeface="+mn-ea"/>
                <a:ea typeface="+mn-ea"/>
              </a:rPr>
              <a:t>对象的每</a:t>
            </a:r>
            <a:r>
              <a:rPr lang="en-US" altLang="zh-CN" sz="2600" dirty="0">
                <a:latin typeface="+mn-ea"/>
                <a:ea typeface="+mn-ea"/>
              </a:rPr>
              <a:t>1</a:t>
            </a:r>
            <a:r>
              <a:rPr lang="zh-CN" altLang="en-US" sz="2600" dirty="0">
                <a:latin typeface="+mn-ea"/>
                <a:ea typeface="+mn-ea"/>
              </a:rPr>
              <a:t>个重复步骤</a:t>
            </a:r>
            <a:r>
              <a:rPr lang="en-US" altLang="zh-CN" sz="2600" dirty="0">
                <a:latin typeface="+mn-ea"/>
                <a:ea typeface="+mn-ea"/>
              </a:rPr>
              <a:t>1-5</a:t>
            </a:r>
            <a:endParaRPr lang="en-US" altLang="zh-CN" sz="2600" dirty="0">
              <a:latin typeface="+mn-ea"/>
              <a:ea typeface="+mn-ea"/>
            </a:endParaRPr>
          </a:p>
        </p:txBody>
      </p:sp>
      <p:sp>
        <p:nvSpPr>
          <p:cNvPr id="24" name="Rectangle 5"/>
          <p:cNvSpPr>
            <a:spLocks noChangeArrowheads="1"/>
          </p:cNvSpPr>
          <p:nvPr/>
        </p:nvSpPr>
        <p:spPr bwMode="auto">
          <a:xfrm>
            <a:off x="7467600" y="1801813"/>
            <a:ext cx="44704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600" dirty="0">
                <a:solidFill>
                  <a:schemeClr val="accent2"/>
                </a:solidFill>
                <a:latin typeface="+mn-ea"/>
                <a:ea typeface="+mn-ea"/>
              </a:rPr>
              <a:t>4.</a:t>
            </a:r>
            <a:r>
              <a:rPr lang="en-US" altLang="zh-CN" sz="2600" dirty="0">
                <a:latin typeface="+mn-ea"/>
                <a:ea typeface="+mn-ea"/>
              </a:rPr>
              <a:t> HTTP</a:t>
            </a:r>
            <a:r>
              <a:rPr lang="zh-CN" altLang="en-US" sz="2600" dirty="0">
                <a:latin typeface="+mn-ea"/>
                <a:ea typeface="+mn-ea"/>
              </a:rPr>
              <a:t>服务器结束</a:t>
            </a:r>
            <a:r>
              <a:rPr lang="en-US" altLang="zh-CN" sz="2600" dirty="0">
                <a:latin typeface="+mn-ea"/>
                <a:ea typeface="+mn-ea"/>
              </a:rPr>
              <a:t>TCP</a:t>
            </a:r>
            <a:r>
              <a:rPr lang="zh-CN" altLang="en-US" sz="2600" dirty="0">
                <a:latin typeface="+mn-ea"/>
                <a:ea typeface="+mn-ea"/>
              </a:rPr>
              <a:t>连接</a:t>
            </a:r>
            <a:r>
              <a:rPr lang="en-US" altLang="zh-CN" sz="2600" dirty="0">
                <a:latin typeface="+mn-ea"/>
                <a:ea typeface="+mn-ea"/>
              </a:rPr>
              <a:t> </a:t>
            </a:r>
            <a:endParaRPr lang="en-US" altLang="zh-CN" sz="2600" dirty="0">
              <a:latin typeface="+mn-ea"/>
              <a:ea typeface="+mn-ea"/>
            </a:endParaRPr>
          </a:p>
        </p:txBody>
      </p:sp>
      <p:sp>
        <p:nvSpPr>
          <p:cNvPr id="28" name="Line 9"/>
          <p:cNvSpPr>
            <a:spLocks noChangeShapeType="1"/>
          </p:cNvSpPr>
          <p:nvPr/>
        </p:nvSpPr>
        <p:spPr bwMode="auto">
          <a:xfrm flipH="1">
            <a:off x="6372225" y="2253455"/>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sz="2600">
              <a:latin typeface="+mn-ea"/>
            </a:endParaRPr>
          </a:p>
        </p:txBody>
      </p:sp>
      <p:grpSp>
        <p:nvGrpSpPr>
          <p:cNvPr id="12" name="组合 11"/>
          <p:cNvGrpSpPr/>
          <p:nvPr/>
        </p:nvGrpSpPr>
        <p:grpSpPr>
          <a:xfrm>
            <a:off x="744981" y="2133600"/>
            <a:ext cx="908700" cy="4495800"/>
            <a:chOff x="744981" y="2133600"/>
            <a:chExt cx="908700" cy="4495800"/>
          </a:xfrm>
        </p:grpSpPr>
        <p:sp>
          <p:nvSpPr>
            <p:cNvPr id="13" name="Line 2"/>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 name="Rectangle 13"/>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endParaRPr lang="en-US" altLang="zh-CN" sz="2800" dirty="0">
                <a:solidFill>
                  <a:schemeClr val="accent2"/>
                </a:solidFill>
                <a:latin typeface="+mn-lt"/>
                <a:ea typeface="宋体" panose="02010600030101010101" pitchFamily="2"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618682" y="710268"/>
            <a:ext cx="2954655" cy="646331"/>
          </a:xfrm>
          <a:prstGeom prst="rect">
            <a:avLst/>
          </a:prstGeom>
        </p:spPr>
        <p:txBody>
          <a:bodyPr wrap="none">
            <a:spAutoFit/>
          </a:bodyPr>
          <a:lstStyle/>
          <a:p>
            <a:pPr algn="ctr"/>
            <a:r>
              <a:rPr lang="zh-CN" altLang="en-US" sz="3600" b="1" dirty="0">
                <a:solidFill>
                  <a:schemeClr val="accent1"/>
                </a:solidFill>
                <a:cs typeface="+mn-ea"/>
                <a:sym typeface="+mn-lt"/>
              </a:rPr>
              <a:t>响应时间模型</a:t>
            </a:r>
            <a:endParaRPr lang="zh-CN" altLang="en-US" sz="3600" b="1" dirty="0">
              <a:solidFill>
                <a:schemeClr val="accent1"/>
              </a:solidFill>
              <a:cs typeface="+mn-ea"/>
              <a:sym typeface="+mn-lt"/>
            </a:endParaRPr>
          </a:p>
        </p:txBody>
      </p:sp>
      <p:sp>
        <p:nvSpPr>
          <p:cNvPr id="9"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8" name="Rectangle 3"/>
          <p:cNvSpPr txBox="1">
            <a:spLocks noChangeArrowheads="1"/>
          </p:cNvSpPr>
          <p:nvPr/>
        </p:nvSpPr>
        <p:spPr>
          <a:xfrm>
            <a:off x="1456541" y="1609504"/>
            <a:ext cx="10303338" cy="391001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 定义往返时间</a:t>
            </a:r>
            <a:r>
              <a:rPr lang="en-US" altLang="zh-CN" dirty="0">
                <a:solidFill>
                  <a:schemeClr val="accent2"/>
                </a:solidFill>
                <a:latin typeface="+mn-ea"/>
              </a:rPr>
              <a:t>RTT(Round-Trip Time)</a:t>
            </a:r>
            <a:r>
              <a:rPr lang="zh-CN" altLang="en-US" dirty="0">
                <a:solidFill>
                  <a:schemeClr val="accent2"/>
                </a:solidFill>
                <a:latin typeface="+mn-ea"/>
              </a:rPr>
              <a:t>：</a:t>
            </a:r>
            <a:r>
              <a:rPr lang="en-US" altLang="zh-CN" dirty="0">
                <a:solidFill>
                  <a:schemeClr val="accent2"/>
                </a:solidFill>
                <a:latin typeface="+mn-ea"/>
              </a:rPr>
              <a:t> </a:t>
            </a:r>
            <a:endParaRPr lang="en-US" altLang="zh-CN" dirty="0">
              <a:solidFill>
                <a:schemeClr val="accent2"/>
              </a:solidFill>
              <a:latin typeface="+mn-ea"/>
            </a:endParaRPr>
          </a:p>
          <a:p>
            <a:pPr>
              <a:lnSpc>
                <a:spcPct val="150000"/>
              </a:lnSpc>
              <a:spcBef>
                <a:spcPts val="0"/>
              </a:spcBef>
              <a:buFont typeface="Wingdings" panose="05000000000000000000" pitchFamily="2" charset="2"/>
              <a:buNone/>
            </a:pPr>
            <a:r>
              <a:rPr lang="en-US" altLang="zh-CN" dirty="0">
                <a:solidFill>
                  <a:srgbClr val="7030A0"/>
                </a:solidFill>
                <a:latin typeface="+mn-ea"/>
              </a:rPr>
              <a:t>	</a:t>
            </a:r>
            <a:r>
              <a:rPr lang="en-US" altLang="zh-CN" dirty="0">
                <a:latin typeface="+mn-ea"/>
              </a:rPr>
              <a:t>1</a:t>
            </a:r>
            <a:r>
              <a:rPr lang="zh-CN" altLang="en-US" dirty="0">
                <a:latin typeface="+mn-ea"/>
              </a:rPr>
              <a:t>个小分组从客户主机到服务器再到客户主机所花费的时间</a:t>
            </a:r>
            <a:endParaRPr lang="en-US" altLang="zh-CN" dirty="0">
              <a:latin typeface="+mn-ea"/>
            </a:endParaRPr>
          </a:p>
          <a:p>
            <a:pPr>
              <a:lnSpc>
                <a:spcPct val="150000"/>
              </a:lnSpc>
              <a:spcBef>
                <a:spcPts val="0"/>
              </a:spcBef>
              <a:buFont typeface="Wingdings" panose="05000000000000000000" pitchFamily="2" charset="2"/>
              <a:buChar char="l"/>
            </a:pPr>
            <a:r>
              <a:rPr lang="zh-CN" altLang="en-US" dirty="0">
                <a:solidFill>
                  <a:schemeClr val="accent2"/>
                </a:solidFill>
                <a:latin typeface="+mn-ea"/>
              </a:rPr>
              <a:t> 响应时间</a:t>
            </a:r>
            <a:r>
              <a:rPr lang="en-US" altLang="zh-CN" dirty="0">
                <a:solidFill>
                  <a:schemeClr val="accent2"/>
                </a:solidFill>
                <a:latin typeface="+mn-ea"/>
              </a:rPr>
              <a:t>:</a:t>
            </a:r>
            <a:endParaRPr lang="en-US" altLang="zh-CN" dirty="0">
              <a:solidFill>
                <a:schemeClr val="accent2"/>
              </a:solidFill>
              <a:latin typeface="+mn-ea"/>
            </a:endParaRPr>
          </a:p>
          <a:p>
            <a:pPr lvl="1">
              <a:lnSpc>
                <a:spcPct val="150000"/>
              </a:lnSpc>
              <a:spcBef>
                <a:spcPts val="0"/>
              </a:spcBef>
            </a:pPr>
            <a:r>
              <a:rPr lang="en-US" altLang="zh-CN" dirty="0">
                <a:latin typeface="+mn-ea"/>
              </a:rPr>
              <a:t>1</a:t>
            </a:r>
            <a:r>
              <a:rPr lang="zh-CN" altLang="en-US" dirty="0">
                <a:latin typeface="+mn-ea"/>
              </a:rPr>
              <a:t>个</a:t>
            </a:r>
            <a:r>
              <a:rPr lang="en-US" altLang="zh-CN" dirty="0">
                <a:latin typeface="+mn-ea"/>
              </a:rPr>
              <a:t>RTT</a:t>
            </a:r>
            <a:r>
              <a:rPr lang="zh-CN" altLang="en-US" dirty="0">
                <a:latin typeface="+mn-ea"/>
              </a:rPr>
              <a:t>用于建立</a:t>
            </a:r>
            <a:r>
              <a:rPr lang="en-US" altLang="zh-CN" dirty="0">
                <a:latin typeface="+mn-ea"/>
              </a:rPr>
              <a:t>TCP</a:t>
            </a:r>
            <a:r>
              <a:rPr lang="zh-CN" altLang="en-US" dirty="0">
                <a:latin typeface="+mn-ea"/>
              </a:rPr>
              <a:t>连接</a:t>
            </a:r>
            <a:endParaRPr lang="zh-CN" altLang="en-US" dirty="0">
              <a:latin typeface="+mn-ea"/>
            </a:endParaRPr>
          </a:p>
          <a:p>
            <a:pPr lvl="1">
              <a:lnSpc>
                <a:spcPct val="150000"/>
              </a:lnSpc>
              <a:spcBef>
                <a:spcPts val="0"/>
              </a:spcBef>
            </a:pPr>
            <a:r>
              <a:rPr lang="en-US" altLang="zh-CN" dirty="0">
                <a:latin typeface="+mn-ea"/>
              </a:rPr>
              <a:t>1</a:t>
            </a:r>
            <a:r>
              <a:rPr lang="zh-CN" altLang="en-US" dirty="0">
                <a:latin typeface="+mn-ea"/>
              </a:rPr>
              <a:t>个</a:t>
            </a:r>
            <a:r>
              <a:rPr lang="en-US" altLang="zh-CN" dirty="0">
                <a:latin typeface="+mn-ea"/>
              </a:rPr>
              <a:t>RTT</a:t>
            </a:r>
            <a:r>
              <a:rPr lang="zh-CN" altLang="en-US" dirty="0">
                <a:latin typeface="+mn-ea"/>
              </a:rPr>
              <a:t>用于</a:t>
            </a:r>
            <a:r>
              <a:rPr lang="en-US" altLang="zh-CN" dirty="0">
                <a:latin typeface="+mn-ea"/>
              </a:rPr>
              <a:t>HTTP</a:t>
            </a:r>
            <a:r>
              <a:rPr lang="zh-CN" altLang="en-US" dirty="0">
                <a:latin typeface="+mn-ea"/>
              </a:rPr>
              <a:t>请求</a:t>
            </a:r>
            <a:r>
              <a:rPr lang="en-US" altLang="zh-CN" dirty="0">
                <a:latin typeface="+mn-ea"/>
              </a:rPr>
              <a:t>/</a:t>
            </a:r>
            <a:r>
              <a:rPr lang="zh-CN" altLang="en-US" dirty="0">
                <a:latin typeface="+mn-ea"/>
              </a:rPr>
              <a:t>响应消息的交互</a:t>
            </a:r>
            <a:endParaRPr lang="zh-CN" altLang="en-US" dirty="0">
              <a:latin typeface="+mn-ea"/>
            </a:endParaRPr>
          </a:p>
          <a:p>
            <a:pPr lvl="1">
              <a:lnSpc>
                <a:spcPct val="150000"/>
              </a:lnSpc>
              <a:spcBef>
                <a:spcPts val="0"/>
              </a:spcBef>
            </a:pPr>
            <a:r>
              <a:rPr lang="en-US" altLang="zh-CN" dirty="0">
                <a:latin typeface="+mn-ea"/>
              </a:rPr>
              <a:t>html</a:t>
            </a:r>
            <a:r>
              <a:rPr lang="zh-CN" altLang="en-US" dirty="0">
                <a:latin typeface="+mn-ea"/>
              </a:rPr>
              <a:t>文件传输时间</a:t>
            </a:r>
            <a:endParaRPr lang="zh-CN" altLang="en-US" dirty="0">
              <a:latin typeface="+mn-ea"/>
            </a:endParaRPr>
          </a:p>
          <a:p>
            <a:pPr>
              <a:lnSpc>
                <a:spcPct val="150000"/>
              </a:lnSpc>
              <a:spcBef>
                <a:spcPts val="0"/>
              </a:spcBef>
              <a:buFont typeface="Wingdings" panose="05000000000000000000" pitchFamily="2" charset="2"/>
              <a:buChar char="l"/>
            </a:pPr>
            <a:r>
              <a:rPr lang="en-US" altLang="zh-CN" dirty="0">
                <a:solidFill>
                  <a:schemeClr val="accent2"/>
                </a:solidFill>
                <a:latin typeface="+mn-ea"/>
              </a:rPr>
              <a:t> total = 2RTT+transmit time</a:t>
            </a:r>
            <a:endParaRPr lang="en-US" altLang="zh-CN" dirty="0">
              <a:solidFill>
                <a:schemeClr val="accent2"/>
              </a:solidFill>
              <a:latin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618682" y="710268"/>
            <a:ext cx="2954655" cy="646331"/>
          </a:xfrm>
          <a:prstGeom prst="rect">
            <a:avLst/>
          </a:prstGeom>
        </p:spPr>
        <p:txBody>
          <a:bodyPr wrap="none">
            <a:spAutoFit/>
          </a:bodyPr>
          <a:lstStyle/>
          <a:p>
            <a:pPr algn="ctr"/>
            <a:r>
              <a:rPr lang="zh-CN" altLang="en-US" sz="3600" b="1" dirty="0">
                <a:solidFill>
                  <a:schemeClr val="accent1"/>
                </a:solidFill>
                <a:cs typeface="+mn-ea"/>
                <a:sym typeface="+mn-lt"/>
              </a:rPr>
              <a:t>响应时间模型</a:t>
            </a:r>
            <a:endParaRPr lang="zh-CN" altLang="en-US" sz="3600" b="1" dirty="0">
              <a:solidFill>
                <a:schemeClr val="accent1"/>
              </a:solidFill>
              <a:cs typeface="+mn-ea"/>
              <a:sym typeface="+mn-lt"/>
            </a:endParaRPr>
          </a:p>
        </p:txBody>
      </p:sp>
      <p:sp>
        <p:nvSpPr>
          <p:cNvPr id="9"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graphicFrame>
        <p:nvGraphicFramePr>
          <p:cNvPr id="10" name="Object 4"/>
          <p:cNvGraphicFramePr/>
          <p:nvPr/>
        </p:nvGraphicFramePr>
        <p:xfrm>
          <a:off x="4724400" y="1868488"/>
          <a:ext cx="765175" cy="609600"/>
        </p:xfrm>
        <a:graphic>
          <a:graphicData uri="http://schemas.openxmlformats.org/presentationml/2006/ole">
            <mc:AlternateContent xmlns:mc="http://schemas.openxmlformats.org/markup-compatibility/2006">
              <mc:Choice xmlns:v="urn:schemas-microsoft-com:vml" Requires="v">
                <p:oleObj spid="_x0000_s0" name="Clip" r:id="rId1" imgW="4600575" imgH="3667125" progId="MS_ClipArt_Gallery.2">
                  <p:embed/>
                </p:oleObj>
              </mc:Choice>
              <mc:Fallback>
                <p:oleObj name="Clip" r:id="rId1" imgW="4600575" imgH="3667125"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868488"/>
                        <a:ext cx="765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13"/>
          <p:cNvGrpSpPr/>
          <p:nvPr/>
        </p:nvGrpSpPr>
        <p:grpSpPr bwMode="auto">
          <a:xfrm>
            <a:off x="6623050" y="1763713"/>
            <a:ext cx="539750" cy="771525"/>
            <a:chOff x="4783" y="795"/>
            <a:chExt cx="318" cy="674"/>
          </a:xfrm>
        </p:grpSpPr>
        <p:sp>
          <p:nvSpPr>
            <p:cNvPr id="12" name="AutoShape 5"/>
            <p:cNvSpPr>
              <a:spLocks noChangeArrowheads="1"/>
            </p:cNvSpPr>
            <p:nvPr/>
          </p:nvSpPr>
          <p:spPr bwMode="auto">
            <a:xfrm>
              <a:off x="4783" y="1313"/>
              <a:ext cx="318" cy="156"/>
            </a:xfrm>
            <a:prstGeom prst="parallelogram">
              <a:avLst>
                <a:gd name="adj" fmla="val 7850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 name="Rectangle 6"/>
            <p:cNvSpPr>
              <a:spLocks noChangeArrowheads="1"/>
            </p:cNvSpPr>
            <p:nvPr/>
          </p:nvSpPr>
          <p:spPr bwMode="auto">
            <a:xfrm>
              <a:off x="4944" y="798"/>
              <a:ext cx="146" cy="51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4" name="Rectangle 7"/>
            <p:cNvSpPr>
              <a:spLocks noChangeArrowheads="1"/>
            </p:cNvSpPr>
            <p:nvPr/>
          </p:nvSpPr>
          <p:spPr bwMode="auto">
            <a:xfrm>
              <a:off x="4786" y="947"/>
              <a:ext cx="200" cy="517"/>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 name="AutoShape 8"/>
            <p:cNvSpPr>
              <a:spLocks noChangeArrowheads="1"/>
            </p:cNvSpPr>
            <p:nvPr/>
          </p:nvSpPr>
          <p:spPr bwMode="auto">
            <a:xfrm>
              <a:off x="4784" y="795"/>
              <a:ext cx="316" cy="154"/>
            </a:xfrm>
            <a:prstGeom prst="parallelogram">
              <a:avLst>
                <a:gd name="adj" fmla="val 79028"/>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6" name="Line 9"/>
            <p:cNvSpPr>
              <a:spLocks noChangeShapeType="1"/>
            </p:cNvSpPr>
            <p:nvPr/>
          </p:nvSpPr>
          <p:spPr bwMode="auto">
            <a:xfrm>
              <a:off x="5101" y="805"/>
              <a:ext cx="0" cy="5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 name="Line 10"/>
            <p:cNvSpPr>
              <a:spLocks noChangeShapeType="1"/>
            </p:cNvSpPr>
            <p:nvPr/>
          </p:nvSpPr>
          <p:spPr bwMode="auto">
            <a:xfrm flipH="1">
              <a:off x="4987" y="1313"/>
              <a:ext cx="114" cy="1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 name="Rectangle 11"/>
            <p:cNvSpPr>
              <a:spLocks noChangeArrowheads="1"/>
            </p:cNvSpPr>
            <p:nvPr/>
          </p:nvSpPr>
          <p:spPr bwMode="auto">
            <a:xfrm>
              <a:off x="4812" y="1015"/>
              <a:ext cx="131" cy="297"/>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9" name="Rectangle 12"/>
            <p:cNvSpPr>
              <a:spLocks noChangeArrowheads="1"/>
            </p:cNvSpPr>
            <p:nvPr/>
          </p:nvSpPr>
          <p:spPr bwMode="auto">
            <a:xfrm>
              <a:off x="4830" y="1104"/>
              <a:ext cx="101" cy="1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sp>
        <p:nvSpPr>
          <p:cNvPr id="20" name="Line 14"/>
          <p:cNvSpPr>
            <a:spLocks noChangeShapeType="1"/>
          </p:cNvSpPr>
          <p:nvPr/>
        </p:nvSpPr>
        <p:spPr bwMode="auto">
          <a:xfrm>
            <a:off x="5135563" y="2693988"/>
            <a:ext cx="0" cy="2832100"/>
          </a:xfrm>
          <a:prstGeom prst="line">
            <a:avLst/>
          </a:prstGeom>
          <a:noFill/>
          <a:ln w="12700">
            <a:solidFill>
              <a:srgbClr val="FF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Line 15"/>
          <p:cNvSpPr>
            <a:spLocks noChangeShapeType="1"/>
          </p:cNvSpPr>
          <p:nvPr/>
        </p:nvSpPr>
        <p:spPr bwMode="auto">
          <a:xfrm>
            <a:off x="6826250" y="2687638"/>
            <a:ext cx="0" cy="2881312"/>
          </a:xfrm>
          <a:prstGeom prst="line">
            <a:avLst/>
          </a:prstGeom>
          <a:noFill/>
          <a:ln w="12700">
            <a:solidFill>
              <a:srgbClr val="FF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2" name="Line 16"/>
          <p:cNvSpPr>
            <a:spLocks noChangeShapeType="1"/>
          </p:cNvSpPr>
          <p:nvPr/>
        </p:nvSpPr>
        <p:spPr bwMode="auto">
          <a:xfrm>
            <a:off x="5149850" y="2925763"/>
            <a:ext cx="1684338" cy="390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7"/>
          <p:cNvSpPr>
            <a:spLocks noChangeShapeType="1"/>
          </p:cNvSpPr>
          <p:nvPr/>
        </p:nvSpPr>
        <p:spPr bwMode="auto">
          <a:xfrm flipH="1">
            <a:off x="5135563" y="3363913"/>
            <a:ext cx="1673225" cy="4032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 name="Line 18"/>
          <p:cNvSpPr>
            <a:spLocks noChangeShapeType="1"/>
          </p:cNvSpPr>
          <p:nvPr/>
        </p:nvSpPr>
        <p:spPr bwMode="auto">
          <a:xfrm>
            <a:off x="5143500" y="3871913"/>
            <a:ext cx="1684338" cy="390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5" name="Line 19"/>
          <p:cNvSpPr>
            <a:spLocks noChangeShapeType="1"/>
          </p:cNvSpPr>
          <p:nvPr/>
        </p:nvSpPr>
        <p:spPr bwMode="auto">
          <a:xfrm flipH="1">
            <a:off x="5159375" y="4354513"/>
            <a:ext cx="1673225" cy="3794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6" name="Freeform 20"/>
          <p:cNvSpPr/>
          <p:nvPr/>
        </p:nvSpPr>
        <p:spPr bwMode="auto">
          <a:xfrm>
            <a:off x="6905625" y="4270375"/>
            <a:ext cx="76200" cy="184150"/>
          </a:xfrm>
          <a:custGeom>
            <a:avLst/>
            <a:gdLst>
              <a:gd name="T0" fmla="*/ 0 w 48"/>
              <a:gd name="T1" fmla="*/ 0 h 116"/>
              <a:gd name="T2" fmla="*/ 2147483646 w 48"/>
              <a:gd name="T3" fmla="*/ 2147483646 h 116"/>
              <a:gd name="T4" fmla="*/ 2147483646 w 48"/>
              <a:gd name="T5" fmla="*/ 2147483646 h 116"/>
              <a:gd name="T6" fmla="*/ 2147483646 w 48"/>
              <a:gd name="T7" fmla="*/ 2147483646 h 116"/>
              <a:gd name="T8" fmla="*/ 2147483646 w 48"/>
              <a:gd name="T9" fmla="*/ 2147483646 h 116"/>
              <a:gd name="T10" fmla="*/ 2147483646 w 48"/>
              <a:gd name="T11" fmla="*/ 2147483646 h 116"/>
              <a:gd name="T12" fmla="*/ 2147483646 w 48"/>
              <a:gd name="T13" fmla="*/ 2147483646 h 116"/>
              <a:gd name="T14" fmla="*/ 2147483646 w 48"/>
              <a:gd name="T15" fmla="*/ 2147483646 h 116"/>
              <a:gd name="T16" fmla="*/ 2147483646 w 48"/>
              <a:gd name="T17" fmla="*/ 2147483646 h 116"/>
              <a:gd name="T18" fmla="*/ 2147483646 w 48"/>
              <a:gd name="T19" fmla="*/ 2147483646 h 116"/>
              <a:gd name="T20" fmla="*/ 2147483646 w 48"/>
              <a:gd name="T21" fmla="*/ 2147483646 h 116"/>
              <a:gd name="T22" fmla="*/ 2147483646 w 48"/>
              <a:gd name="T23" fmla="*/ 2147483646 h 116"/>
              <a:gd name="T24" fmla="*/ 2147483646 w 48"/>
              <a:gd name="T25" fmla="*/ 2147483646 h 116"/>
              <a:gd name="T26" fmla="*/ 2147483646 w 48"/>
              <a:gd name="T27" fmla="*/ 2147483646 h 116"/>
              <a:gd name="T28" fmla="*/ 2147483646 w 48"/>
              <a:gd name="T29" fmla="*/ 2147483646 h 116"/>
              <a:gd name="T30" fmla="*/ 2147483646 w 48"/>
              <a:gd name="T31" fmla="*/ 2147483646 h 116"/>
              <a:gd name="T32" fmla="*/ 2147483646 w 48"/>
              <a:gd name="T33" fmla="*/ 2147483646 h 116"/>
              <a:gd name="T34" fmla="*/ 2147483646 w 48"/>
              <a:gd name="T35" fmla="*/ 2147483646 h 116"/>
              <a:gd name="T36" fmla="*/ 0 w 48"/>
              <a:gd name="T37" fmla="*/ 2147483646 h 1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116"/>
              <a:gd name="T59" fmla="*/ 48 w 48"/>
              <a:gd name="T60" fmla="*/ 116 h 1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116">
                <a:moveTo>
                  <a:pt x="0" y="0"/>
                </a:moveTo>
                <a:lnTo>
                  <a:pt x="9" y="1"/>
                </a:lnTo>
                <a:lnTo>
                  <a:pt x="17" y="3"/>
                </a:lnTo>
                <a:lnTo>
                  <a:pt x="22" y="6"/>
                </a:lnTo>
                <a:lnTo>
                  <a:pt x="24" y="10"/>
                </a:lnTo>
                <a:lnTo>
                  <a:pt x="24" y="48"/>
                </a:lnTo>
                <a:lnTo>
                  <a:pt x="26" y="52"/>
                </a:lnTo>
                <a:lnTo>
                  <a:pt x="31" y="55"/>
                </a:lnTo>
                <a:lnTo>
                  <a:pt x="38" y="57"/>
                </a:lnTo>
                <a:lnTo>
                  <a:pt x="47" y="58"/>
                </a:lnTo>
                <a:lnTo>
                  <a:pt x="38" y="58"/>
                </a:lnTo>
                <a:lnTo>
                  <a:pt x="31" y="61"/>
                </a:lnTo>
                <a:lnTo>
                  <a:pt x="26" y="64"/>
                </a:lnTo>
                <a:lnTo>
                  <a:pt x="24" y="67"/>
                </a:lnTo>
                <a:lnTo>
                  <a:pt x="24" y="106"/>
                </a:lnTo>
                <a:lnTo>
                  <a:pt x="22" y="109"/>
                </a:lnTo>
                <a:lnTo>
                  <a:pt x="17" y="112"/>
                </a:lnTo>
                <a:lnTo>
                  <a:pt x="9" y="114"/>
                </a:lnTo>
                <a:lnTo>
                  <a:pt x="0" y="115"/>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1"/>
          <p:cNvSpPr>
            <a:spLocks noChangeArrowheads="1"/>
          </p:cNvSpPr>
          <p:nvPr/>
        </p:nvSpPr>
        <p:spPr bwMode="auto">
          <a:xfrm>
            <a:off x="6875463" y="3535363"/>
            <a:ext cx="10810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400" b="1" dirty="0">
                <a:solidFill>
                  <a:schemeClr val="accent2">
                    <a:lumMod val="50000"/>
                  </a:schemeClr>
                </a:solidFill>
              </a:rPr>
              <a:t>传输文件</a:t>
            </a:r>
            <a:endParaRPr lang="zh-CN" altLang="en-US" sz="2400" b="1" dirty="0">
              <a:solidFill>
                <a:schemeClr val="accent2">
                  <a:lumMod val="50000"/>
                </a:schemeClr>
              </a:solidFill>
            </a:endParaRPr>
          </a:p>
          <a:p>
            <a:pPr algn="ctr">
              <a:spcBef>
                <a:spcPct val="0"/>
              </a:spcBef>
              <a:buFontTx/>
              <a:buNone/>
              <a:defRPr/>
            </a:pPr>
            <a:r>
              <a:rPr lang="zh-CN" altLang="en-US" sz="2400" b="1" dirty="0">
                <a:solidFill>
                  <a:schemeClr val="accent2">
                    <a:lumMod val="50000"/>
                  </a:schemeClr>
                </a:solidFill>
              </a:rPr>
              <a:t>的时间</a:t>
            </a:r>
            <a:endParaRPr lang="zh-CN" altLang="en-US" sz="2400" b="1" dirty="0">
              <a:solidFill>
                <a:schemeClr val="accent2">
                  <a:lumMod val="50000"/>
                </a:schemeClr>
              </a:solidFill>
            </a:endParaRPr>
          </a:p>
        </p:txBody>
      </p:sp>
      <p:sp>
        <p:nvSpPr>
          <p:cNvPr id="28" name="Line 22"/>
          <p:cNvSpPr>
            <a:spLocks noChangeShapeType="1"/>
          </p:cNvSpPr>
          <p:nvPr/>
        </p:nvSpPr>
        <p:spPr bwMode="auto">
          <a:xfrm>
            <a:off x="4745038" y="2900363"/>
            <a:ext cx="390525" cy="15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9" name="Rectangle 23"/>
          <p:cNvSpPr>
            <a:spLocks noChangeArrowheads="1"/>
          </p:cNvSpPr>
          <p:nvPr/>
        </p:nvSpPr>
        <p:spPr bwMode="auto">
          <a:xfrm>
            <a:off x="3343275" y="2341563"/>
            <a:ext cx="1390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400" b="1" dirty="0">
                <a:solidFill>
                  <a:schemeClr val="accent2">
                    <a:lumMod val="50000"/>
                  </a:schemeClr>
                </a:solidFill>
              </a:rPr>
              <a:t>发起</a:t>
            </a:r>
            <a:r>
              <a:rPr lang="en-US" altLang="zh-CN" sz="2400" b="1" dirty="0">
                <a:solidFill>
                  <a:schemeClr val="accent2">
                    <a:lumMod val="50000"/>
                  </a:schemeClr>
                </a:solidFill>
              </a:rPr>
              <a:t>TCP</a:t>
            </a:r>
            <a:endParaRPr lang="en-US" altLang="zh-CN" sz="2400" b="1" dirty="0">
              <a:solidFill>
                <a:schemeClr val="accent2">
                  <a:lumMod val="50000"/>
                </a:schemeClr>
              </a:solidFill>
            </a:endParaRPr>
          </a:p>
          <a:p>
            <a:pPr algn="ctr">
              <a:spcBef>
                <a:spcPct val="0"/>
              </a:spcBef>
              <a:buFontTx/>
              <a:buNone/>
              <a:defRPr/>
            </a:pPr>
            <a:r>
              <a:rPr lang="zh-CN" altLang="en-US" sz="2400" b="1" dirty="0">
                <a:solidFill>
                  <a:schemeClr val="accent2">
                    <a:lumMod val="50000"/>
                  </a:schemeClr>
                </a:solidFill>
              </a:rPr>
              <a:t>连接</a:t>
            </a:r>
            <a:endParaRPr lang="zh-CN" altLang="en-US" sz="2400" b="1" dirty="0">
              <a:solidFill>
                <a:schemeClr val="accent2">
                  <a:lumMod val="50000"/>
                </a:schemeClr>
              </a:solidFill>
            </a:endParaRPr>
          </a:p>
        </p:txBody>
      </p:sp>
      <p:sp>
        <p:nvSpPr>
          <p:cNvPr id="30" name="Freeform 24"/>
          <p:cNvSpPr/>
          <p:nvPr/>
        </p:nvSpPr>
        <p:spPr bwMode="auto">
          <a:xfrm>
            <a:off x="4879975" y="2951163"/>
            <a:ext cx="130175" cy="804862"/>
          </a:xfrm>
          <a:custGeom>
            <a:avLst/>
            <a:gdLst>
              <a:gd name="T0" fmla="*/ 2147483646 w 82"/>
              <a:gd name="T1" fmla="*/ 0 h 507"/>
              <a:gd name="T2" fmla="*/ 2147483646 w 82"/>
              <a:gd name="T3" fmla="*/ 2147483646 h 507"/>
              <a:gd name="T4" fmla="*/ 2147483646 w 82"/>
              <a:gd name="T5" fmla="*/ 2147483646 h 507"/>
              <a:gd name="T6" fmla="*/ 2147483646 w 82"/>
              <a:gd name="T7" fmla="*/ 2147483646 h 507"/>
              <a:gd name="T8" fmla="*/ 2147483646 w 82"/>
              <a:gd name="T9" fmla="*/ 2147483646 h 507"/>
              <a:gd name="T10" fmla="*/ 2147483646 w 82"/>
              <a:gd name="T11" fmla="*/ 2147483646 h 507"/>
              <a:gd name="T12" fmla="*/ 2147483646 w 82"/>
              <a:gd name="T13" fmla="*/ 2147483646 h 507"/>
              <a:gd name="T14" fmla="*/ 2147483646 w 82"/>
              <a:gd name="T15" fmla="*/ 2147483646 h 507"/>
              <a:gd name="T16" fmla="*/ 2147483646 w 82"/>
              <a:gd name="T17" fmla="*/ 2147483646 h 507"/>
              <a:gd name="T18" fmla="*/ 2147483646 w 82"/>
              <a:gd name="T19" fmla="*/ 2147483646 h 507"/>
              <a:gd name="T20" fmla="*/ 2147483646 w 82"/>
              <a:gd name="T21" fmla="*/ 2147483646 h 507"/>
              <a:gd name="T22" fmla="*/ 2147483646 w 82"/>
              <a:gd name="T23" fmla="*/ 2147483646 h 507"/>
              <a:gd name="T24" fmla="*/ 2147483646 w 82"/>
              <a:gd name="T25" fmla="*/ 2147483646 h 507"/>
              <a:gd name="T26" fmla="*/ 0 w 82"/>
              <a:gd name="T27" fmla="*/ 2147483646 h 507"/>
              <a:gd name="T28" fmla="*/ 2147483646 w 82"/>
              <a:gd name="T29" fmla="*/ 2147483646 h 507"/>
              <a:gd name="T30" fmla="*/ 2147483646 w 82"/>
              <a:gd name="T31" fmla="*/ 2147483646 h 507"/>
              <a:gd name="T32" fmla="*/ 2147483646 w 82"/>
              <a:gd name="T33" fmla="*/ 2147483646 h 507"/>
              <a:gd name="T34" fmla="*/ 2147483646 w 82"/>
              <a:gd name="T35" fmla="*/ 2147483646 h 507"/>
              <a:gd name="T36" fmla="*/ 2147483646 w 82"/>
              <a:gd name="T37" fmla="*/ 2147483646 h 507"/>
              <a:gd name="T38" fmla="*/ 2147483646 w 82"/>
              <a:gd name="T39" fmla="*/ 2147483646 h 507"/>
              <a:gd name="T40" fmla="*/ 2147483646 w 82"/>
              <a:gd name="T41" fmla="*/ 2147483646 h 507"/>
              <a:gd name="T42" fmla="*/ 2147483646 w 82"/>
              <a:gd name="T43" fmla="*/ 2147483646 h 507"/>
              <a:gd name="T44" fmla="*/ 2147483646 w 82"/>
              <a:gd name="T45" fmla="*/ 2147483646 h 507"/>
              <a:gd name="T46" fmla="*/ 2147483646 w 82"/>
              <a:gd name="T47" fmla="*/ 2147483646 h 507"/>
              <a:gd name="T48" fmla="*/ 2147483646 w 82"/>
              <a:gd name="T49" fmla="*/ 2147483646 h 507"/>
              <a:gd name="T50" fmla="*/ 2147483646 w 82"/>
              <a:gd name="T51" fmla="*/ 2147483646 h 507"/>
              <a:gd name="T52" fmla="*/ 2147483646 w 82"/>
              <a:gd name="T53" fmla="*/ 2147483646 h 5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
              <a:gd name="T82" fmla="*/ 0 h 507"/>
              <a:gd name="T83" fmla="*/ 82 w 82"/>
              <a:gd name="T84" fmla="*/ 507 h 5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 h="507">
                <a:moveTo>
                  <a:pt x="81" y="0"/>
                </a:moveTo>
                <a:lnTo>
                  <a:pt x="73" y="1"/>
                </a:lnTo>
                <a:lnTo>
                  <a:pt x="65" y="3"/>
                </a:lnTo>
                <a:lnTo>
                  <a:pt x="53" y="13"/>
                </a:lnTo>
                <a:lnTo>
                  <a:pt x="44" y="26"/>
                </a:lnTo>
                <a:lnTo>
                  <a:pt x="41" y="34"/>
                </a:lnTo>
                <a:lnTo>
                  <a:pt x="41" y="42"/>
                </a:lnTo>
                <a:lnTo>
                  <a:pt x="41" y="211"/>
                </a:lnTo>
                <a:lnTo>
                  <a:pt x="40" y="220"/>
                </a:lnTo>
                <a:lnTo>
                  <a:pt x="37" y="227"/>
                </a:lnTo>
                <a:lnTo>
                  <a:pt x="29" y="241"/>
                </a:lnTo>
                <a:lnTo>
                  <a:pt x="16" y="250"/>
                </a:lnTo>
                <a:lnTo>
                  <a:pt x="8" y="252"/>
                </a:lnTo>
                <a:lnTo>
                  <a:pt x="0" y="253"/>
                </a:lnTo>
                <a:lnTo>
                  <a:pt x="8" y="254"/>
                </a:lnTo>
                <a:lnTo>
                  <a:pt x="16" y="256"/>
                </a:lnTo>
                <a:lnTo>
                  <a:pt x="29" y="266"/>
                </a:lnTo>
                <a:lnTo>
                  <a:pt x="37" y="279"/>
                </a:lnTo>
                <a:lnTo>
                  <a:pt x="40" y="287"/>
                </a:lnTo>
                <a:lnTo>
                  <a:pt x="41" y="295"/>
                </a:lnTo>
                <a:lnTo>
                  <a:pt x="41" y="464"/>
                </a:lnTo>
                <a:lnTo>
                  <a:pt x="41" y="473"/>
                </a:lnTo>
                <a:lnTo>
                  <a:pt x="44" y="480"/>
                </a:lnTo>
                <a:lnTo>
                  <a:pt x="53" y="494"/>
                </a:lnTo>
                <a:lnTo>
                  <a:pt x="65" y="503"/>
                </a:lnTo>
                <a:lnTo>
                  <a:pt x="73" y="505"/>
                </a:lnTo>
                <a:lnTo>
                  <a:pt x="81" y="50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25"/>
          <p:cNvSpPr>
            <a:spLocks noChangeArrowheads="1"/>
          </p:cNvSpPr>
          <p:nvPr/>
        </p:nvSpPr>
        <p:spPr bwMode="auto">
          <a:xfrm>
            <a:off x="4151313" y="3065463"/>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t>RTT</a:t>
            </a:r>
            <a:endParaRPr lang="en-US" altLang="zh-CN" sz="2400"/>
          </a:p>
        </p:txBody>
      </p:sp>
      <p:sp>
        <p:nvSpPr>
          <p:cNvPr id="32" name="Line 26"/>
          <p:cNvSpPr>
            <a:spLocks noChangeShapeType="1"/>
          </p:cNvSpPr>
          <p:nvPr/>
        </p:nvSpPr>
        <p:spPr bwMode="auto">
          <a:xfrm>
            <a:off x="4794250" y="3805238"/>
            <a:ext cx="3540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3" name="Rectangle 27"/>
          <p:cNvSpPr>
            <a:spLocks noChangeArrowheads="1"/>
          </p:cNvSpPr>
          <p:nvPr/>
        </p:nvSpPr>
        <p:spPr bwMode="auto">
          <a:xfrm>
            <a:off x="3475038" y="3481388"/>
            <a:ext cx="80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solidFill>
                  <a:schemeClr val="accent2">
                    <a:lumMod val="50000"/>
                  </a:schemeClr>
                </a:solidFill>
              </a:rPr>
              <a:t>请求</a:t>
            </a:r>
            <a:endParaRPr lang="zh-CN" altLang="en-US" sz="2400" b="1" dirty="0">
              <a:solidFill>
                <a:schemeClr val="accent2">
                  <a:lumMod val="50000"/>
                </a:schemeClr>
              </a:solidFill>
            </a:endParaRPr>
          </a:p>
          <a:p>
            <a:pPr>
              <a:spcBef>
                <a:spcPct val="0"/>
              </a:spcBef>
              <a:buFontTx/>
              <a:buNone/>
              <a:defRPr/>
            </a:pPr>
            <a:r>
              <a:rPr lang="zh-CN" altLang="en-US" sz="2400" b="1" dirty="0">
                <a:solidFill>
                  <a:schemeClr val="accent2">
                    <a:lumMod val="50000"/>
                  </a:schemeClr>
                </a:solidFill>
              </a:rPr>
              <a:t>文件</a:t>
            </a:r>
            <a:endParaRPr lang="zh-CN" altLang="en-US" sz="2400" b="1" dirty="0">
              <a:solidFill>
                <a:schemeClr val="accent2">
                  <a:lumMod val="50000"/>
                </a:schemeClr>
              </a:solidFill>
            </a:endParaRPr>
          </a:p>
        </p:txBody>
      </p:sp>
      <p:sp>
        <p:nvSpPr>
          <p:cNvPr id="34" name="Freeform 28"/>
          <p:cNvSpPr/>
          <p:nvPr/>
        </p:nvSpPr>
        <p:spPr bwMode="auto">
          <a:xfrm>
            <a:off x="4886325" y="3860800"/>
            <a:ext cx="130175" cy="804863"/>
          </a:xfrm>
          <a:custGeom>
            <a:avLst/>
            <a:gdLst>
              <a:gd name="T0" fmla="*/ 2147483646 w 82"/>
              <a:gd name="T1" fmla="*/ 0 h 507"/>
              <a:gd name="T2" fmla="*/ 2147483646 w 82"/>
              <a:gd name="T3" fmla="*/ 2147483646 h 507"/>
              <a:gd name="T4" fmla="*/ 2147483646 w 82"/>
              <a:gd name="T5" fmla="*/ 2147483646 h 507"/>
              <a:gd name="T6" fmla="*/ 2147483646 w 82"/>
              <a:gd name="T7" fmla="*/ 2147483646 h 507"/>
              <a:gd name="T8" fmla="*/ 2147483646 w 82"/>
              <a:gd name="T9" fmla="*/ 2147483646 h 507"/>
              <a:gd name="T10" fmla="*/ 2147483646 w 82"/>
              <a:gd name="T11" fmla="*/ 2147483646 h 507"/>
              <a:gd name="T12" fmla="*/ 2147483646 w 82"/>
              <a:gd name="T13" fmla="*/ 2147483646 h 507"/>
              <a:gd name="T14" fmla="*/ 2147483646 w 82"/>
              <a:gd name="T15" fmla="*/ 2147483646 h 507"/>
              <a:gd name="T16" fmla="*/ 2147483646 w 82"/>
              <a:gd name="T17" fmla="*/ 2147483646 h 507"/>
              <a:gd name="T18" fmla="*/ 2147483646 w 82"/>
              <a:gd name="T19" fmla="*/ 2147483646 h 507"/>
              <a:gd name="T20" fmla="*/ 2147483646 w 82"/>
              <a:gd name="T21" fmla="*/ 2147483646 h 507"/>
              <a:gd name="T22" fmla="*/ 2147483646 w 82"/>
              <a:gd name="T23" fmla="*/ 2147483646 h 507"/>
              <a:gd name="T24" fmla="*/ 2147483646 w 82"/>
              <a:gd name="T25" fmla="*/ 2147483646 h 507"/>
              <a:gd name="T26" fmla="*/ 0 w 82"/>
              <a:gd name="T27" fmla="*/ 2147483646 h 507"/>
              <a:gd name="T28" fmla="*/ 2147483646 w 82"/>
              <a:gd name="T29" fmla="*/ 2147483646 h 507"/>
              <a:gd name="T30" fmla="*/ 2147483646 w 82"/>
              <a:gd name="T31" fmla="*/ 2147483646 h 507"/>
              <a:gd name="T32" fmla="*/ 2147483646 w 82"/>
              <a:gd name="T33" fmla="*/ 2147483646 h 507"/>
              <a:gd name="T34" fmla="*/ 2147483646 w 82"/>
              <a:gd name="T35" fmla="*/ 2147483646 h 507"/>
              <a:gd name="T36" fmla="*/ 2147483646 w 82"/>
              <a:gd name="T37" fmla="*/ 2147483646 h 507"/>
              <a:gd name="T38" fmla="*/ 2147483646 w 82"/>
              <a:gd name="T39" fmla="*/ 2147483646 h 507"/>
              <a:gd name="T40" fmla="*/ 2147483646 w 82"/>
              <a:gd name="T41" fmla="*/ 2147483646 h 507"/>
              <a:gd name="T42" fmla="*/ 2147483646 w 82"/>
              <a:gd name="T43" fmla="*/ 2147483646 h 507"/>
              <a:gd name="T44" fmla="*/ 2147483646 w 82"/>
              <a:gd name="T45" fmla="*/ 2147483646 h 507"/>
              <a:gd name="T46" fmla="*/ 2147483646 w 82"/>
              <a:gd name="T47" fmla="*/ 2147483646 h 507"/>
              <a:gd name="T48" fmla="*/ 2147483646 w 82"/>
              <a:gd name="T49" fmla="*/ 2147483646 h 507"/>
              <a:gd name="T50" fmla="*/ 2147483646 w 82"/>
              <a:gd name="T51" fmla="*/ 2147483646 h 507"/>
              <a:gd name="T52" fmla="*/ 2147483646 w 82"/>
              <a:gd name="T53" fmla="*/ 2147483646 h 5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
              <a:gd name="T82" fmla="*/ 0 h 507"/>
              <a:gd name="T83" fmla="*/ 82 w 82"/>
              <a:gd name="T84" fmla="*/ 507 h 5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 h="507">
                <a:moveTo>
                  <a:pt x="81" y="0"/>
                </a:moveTo>
                <a:lnTo>
                  <a:pt x="73" y="1"/>
                </a:lnTo>
                <a:lnTo>
                  <a:pt x="65" y="3"/>
                </a:lnTo>
                <a:lnTo>
                  <a:pt x="53" y="13"/>
                </a:lnTo>
                <a:lnTo>
                  <a:pt x="44" y="26"/>
                </a:lnTo>
                <a:lnTo>
                  <a:pt x="41" y="34"/>
                </a:lnTo>
                <a:lnTo>
                  <a:pt x="41" y="42"/>
                </a:lnTo>
                <a:lnTo>
                  <a:pt x="41" y="211"/>
                </a:lnTo>
                <a:lnTo>
                  <a:pt x="40" y="220"/>
                </a:lnTo>
                <a:lnTo>
                  <a:pt x="37" y="227"/>
                </a:lnTo>
                <a:lnTo>
                  <a:pt x="29" y="241"/>
                </a:lnTo>
                <a:lnTo>
                  <a:pt x="16" y="250"/>
                </a:lnTo>
                <a:lnTo>
                  <a:pt x="8" y="252"/>
                </a:lnTo>
                <a:lnTo>
                  <a:pt x="0" y="253"/>
                </a:lnTo>
                <a:lnTo>
                  <a:pt x="8" y="254"/>
                </a:lnTo>
                <a:lnTo>
                  <a:pt x="16" y="256"/>
                </a:lnTo>
                <a:lnTo>
                  <a:pt x="29" y="266"/>
                </a:lnTo>
                <a:lnTo>
                  <a:pt x="37" y="279"/>
                </a:lnTo>
                <a:lnTo>
                  <a:pt x="40" y="287"/>
                </a:lnTo>
                <a:lnTo>
                  <a:pt x="41" y="295"/>
                </a:lnTo>
                <a:lnTo>
                  <a:pt x="41" y="464"/>
                </a:lnTo>
                <a:lnTo>
                  <a:pt x="41" y="473"/>
                </a:lnTo>
                <a:lnTo>
                  <a:pt x="44" y="480"/>
                </a:lnTo>
                <a:lnTo>
                  <a:pt x="53" y="494"/>
                </a:lnTo>
                <a:lnTo>
                  <a:pt x="65" y="503"/>
                </a:lnTo>
                <a:lnTo>
                  <a:pt x="73" y="505"/>
                </a:lnTo>
                <a:lnTo>
                  <a:pt x="81" y="50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29"/>
          <p:cNvSpPr>
            <a:spLocks noChangeArrowheads="1"/>
          </p:cNvSpPr>
          <p:nvPr/>
        </p:nvSpPr>
        <p:spPr bwMode="auto">
          <a:xfrm>
            <a:off x="4149725" y="4056063"/>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t>RTT</a:t>
            </a:r>
            <a:endParaRPr lang="en-US" altLang="zh-CN" sz="2400"/>
          </a:p>
        </p:txBody>
      </p:sp>
      <p:sp>
        <p:nvSpPr>
          <p:cNvPr id="36" name="Rectangle 30"/>
          <p:cNvSpPr>
            <a:spLocks noChangeArrowheads="1"/>
          </p:cNvSpPr>
          <p:nvPr/>
        </p:nvSpPr>
        <p:spPr bwMode="auto">
          <a:xfrm>
            <a:off x="3563938" y="4570413"/>
            <a:ext cx="8731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solidFill>
                  <a:schemeClr val="accent2">
                    <a:lumMod val="50000"/>
                  </a:schemeClr>
                </a:solidFill>
              </a:rPr>
              <a:t>接收整个文件</a:t>
            </a:r>
            <a:endParaRPr lang="zh-CN" altLang="en-US" sz="2400" b="1" dirty="0">
              <a:solidFill>
                <a:schemeClr val="accent2">
                  <a:lumMod val="50000"/>
                </a:schemeClr>
              </a:solidFill>
            </a:endParaRPr>
          </a:p>
        </p:txBody>
      </p:sp>
      <p:sp>
        <p:nvSpPr>
          <p:cNvPr id="37" name="Rectangle 31"/>
          <p:cNvSpPr>
            <a:spLocks noChangeArrowheads="1"/>
          </p:cNvSpPr>
          <p:nvPr/>
        </p:nvSpPr>
        <p:spPr bwMode="auto">
          <a:xfrm>
            <a:off x="4745038" y="5527675"/>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客户机</a:t>
            </a:r>
            <a:endParaRPr lang="zh-CN" altLang="en-US" sz="2400"/>
          </a:p>
          <a:p>
            <a:pPr>
              <a:spcBef>
                <a:spcPct val="0"/>
              </a:spcBef>
              <a:buFontTx/>
              <a:buNone/>
            </a:pPr>
            <a:r>
              <a:rPr lang="zh-CN" altLang="en-US" sz="2400"/>
              <a:t>的时间</a:t>
            </a:r>
            <a:endParaRPr lang="zh-CN" altLang="en-US" sz="2400"/>
          </a:p>
        </p:txBody>
      </p:sp>
      <p:sp>
        <p:nvSpPr>
          <p:cNvPr id="38" name="Rectangle 32"/>
          <p:cNvSpPr>
            <a:spLocks noChangeArrowheads="1"/>
          </p:cNvSpPr>
          <p:nvPr/>
        </p:nvSpPr>
        <p:spPr bwMode="auto">
          <a:xfrm>
            <a:off x="6421438" y="5510213"/>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服务器</a:t>
            </a:r>
            <a:endParaRPr lang="zh-CN" altLang="en-US" sz="2400"/>
          </a:p>
          <a:p>
            <a:pPr>
              <a:spcBef>
                <a:spcPct val="0"/>
              </a:spcBef>
              <a:buFontTx/>
              <a:buNone/>
            </a:pPr>
            <a:r>
              <a:rPr lang="zh-CN" altLang="en-US" sz="2400"/>
              <a:t>的时间</a:t>
            </a:r>
            <a:endParaRPr lang="zh-CN" altLang="en-US" sz="2400"/>
          </a:p>
        </p:txBody>
      </p:sp>
      <p:sp>
        <p:nvSpPr>
          <p:cNvPr id="39" name="Freeform 33"/>
          <p:cNvSpPr/>
          <p:nvPr/>
        </p:nvSpPr>
        <p:spPr bwMode="auto">
          <a:xfrm>
            <a:off x="4973638" y="4699000"/>
            <a:ext cx="77787" cy="153988"/>
          </a:xfrm>
          <a:custGeom>
            <a:avLst/>
            <a:gdLst>
              <a:gd name="T0" fmla="*/ 2147483646 w 49"/>
              <a:gd name="T1" fmla="*/ 0 h 97"/>
              <a:gd name="T2" fmla="*/ 2147483646 w 49"/>
              <a:gd name="T3" fmla="*/ 2147483646 h 97"/>
              <a:gd name="T4" fmla="*/ 2147483646 w 49"/>
              <a:gd name="T5" fmla="*/ 2147483646 h 97"/>
              <a:gd name="T6" fmla="*/ 2147483646 w 49"/>
              <a:gd name="T7" fmla="*/ 2147483646 h 97"/>
              <a:gd name="T8" fmla="*/ 2147483646 w 49"/>
              <a:gd name="T9" fmla="*/ 2147483646 h 97"/>
              <a:gd name="T10" fmla="*/ 2147483646 w 49"/>
              <a:gd name="T11" fmla="*/ 2147483646 h 97"/>
              <a:gd name="T12" fmla="*/ 2147483646 w 49"/>
              <a:gd name="T13" fmla="*/ 2147483646 h 97"/>
              <a:gd name="T14" fmla="*/ 2147483646 w 49"/>
              <a:gd name="T15" fmla="*/ 2147483646 h 97"/>
              <a:gd name="T16" fmla="*/ 2147483646 w 49"/>
              <a:gd name="T17" fmla="*/ 2147483646 h 97"/>
              <a:gd name="T18" fmla="*/ 0 w 49"/>
              <a:gd name="T19" fmla="*/ 2147483646 h 97"/>
              <a:gd name="T20" fmla="*/ 2147483646 w 49"/>
              <a:gd name="T21" fmla="*/ 2147483646 h 97"/>
              <a:gd name="T22" fmla="*/ 2147483646 w 49"/>
              <a:gd name="T23" fmla="*/ 2147483646 h 97"/>
              <a:gd name="T24" fmla="*/ 2147483646 w 49"/>
              <a:gd name="T25" fmla="*/ 2147483646 h 97"/>
              <a:gd name="T26" fmla="*/ 2147483646 w 49"/>
              <a:gd name="T27" fmla="*/ 2147483646 h 97"/>
              <a:gd name="T28" fmla="*/ 2147483646 w 49"/>
              <a:gd name="T29" fmla="*/ 2147483646 h 97"/>
              <a:gd name="T30" fmla="*/ 2147483646 w 49"/>
              <a:gd name="T31" fmla="*/ 2147483646 h 97"/>
              <a:gd name="T32" fmla="*/ 2147483646 w 49"/>
              <a:gd name="T33" fmla="*/ 2147483646 h 97"/>
              <a:gd name="T34" fmla="*/ 2147483646 w 49"/>
              <a:gd name="T35" fmla="*/ 2147483646 h 97"/>
              <a:gd name="T36" fmla="*/ 2147483646 w 49"/>
              <a:gd name="T37" fmla="*/ 2147483646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97"/>
              <a:gd name="T59" fmla="*/ 49 w 49"/>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97">
                <a:moveTo>
                  <a:pt x="48" y="0"/>
                </a:moveTo>
                <a:lnTo>
                  <a:pt x="39" y="1"/>
                </a:lnTo>
                <a:lnTo>
                  <a:pt x="31" y="3"/>
                </a:lnTo>
                <a:lnTo>
                  <a:pt x="26" y="5"/>
                </a:lnTo>
                <a:lnTo>
                  <a:pt x="24" y="8"/>
                </a:lnTo>
                <a:lnTo>
                  <a:pt x="24" y="40"/>
                </a:lnTo>
                <a:lnTo>
                  <a:pt x="22" y="43"/>
                </a:lnTo>
                <a:lnTo>
                  <a:pt x="17" y="46"/>
                </a:lnTo>
                <a:lnTo>
                  <a:pt x="9" y="48"/>
                </a:lnTo>
                <a:lnTo>
                  <a:pt x="0" y="48"/>
                </a:lnTo>
                <a:lnTo>
                  <a:pt x="9" y="49"/>
                </a:lnTo>
                <a:lnTo>
                  <a:pt x="17" y="51"/>
                </a:lnTo>
                <a:lnTo>
                  <a:pt x="22" y="53"/>
                </a:lnTo>
                <a:lnTo>
                  <a:pt x="24" y="56"/>
                </a:lnTo>
                <a:lnTo>
                  <a:pt x="24" y="88"/>
                </a:lnTo>
                <a:lnTo>
                  <a:pt x="26" y="91"/>
                </a:lnTo>
                <a:lnTo>
                  <a:pt x="31" y="94"/>
                </a:lnTo>
                <a:lnTo>
                  <a:pt x="39" y="96"/>
                </a:lnTo>
                <a:lnTo>
                  <a:pt x="48" y="9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p:nvPr/>
        </p:nvGrpSpPr>
        <p:grpSpPr>
          <a:xfrm>
            <a:off x="683626" y="1989160"/>
            <a:ext cx="4094391" cy="2213704"/>
            <a:chOff x="1077059" y="1680313"/>
            <a:chExt cx="3125947" cy="2214217"/>
          </a:xfrm>
        </p:grpSpPr>
        <p:sp>
          <p:nvSpPr>
            <p:cNvPr id="32" name="矩形 31"/>
            <p:cNvSpPr/>
            <p:nvPr/>
          </p:nvSpPr>
          <p:spPr>
            <a:xfrm>
              <a:off x="1077059" y="1680313"/>
              <a:ext cx="3125947" cy="523341"/>
            </a:xfrm>
            <a:prstGeom prst="rect">
              <a:avLst/>
            </a:prstGeom>
          </p:spPr>
          <p:txBody>
            <a:bodyPr wrap="none">
              <a:spAutoFit/>
            </a:bodyPr>
            <a:lstStyle/>
            <a:p>
              <a:r>
                <a:rPr lang="zh-CN" altLang="en-US" sz="2800" dirty="0">
                  <a:solidFill>
                    <a:schemeClr val="accent2"/>
                  </a:solidFill>
                </a:rPr>
                <a:t>非持久</a:t>
              </a:r>
              <a:r>
                <a:rPr lang="en-US" altLang="zh-CN" sz="2800" dirty="0">
                  <a:solidFill>
                    <a:schemeClr val="accent2"/>
                  </a:solidFill>
                </a:rPr>
                <a:t>HTTP</a:t>
              </a:r>
              <a:r>
                <a:rPr lang="zh-CN" altLang="en-US" sz="2800" dirty="0">
                  <a:solidFill>
                    <a:schemeClr val="accent2"/>
                  </a:solidFill>
                </a:rPr>
                <a:t>连接的问题</a:t>
              </a:r>
              <a:endParaRPr lang="en-US" altLang="zh-CN" sz="2800" dirty="0">
                <a:solidFill>
                  <a:schemeClr val="accent2"/>
                </a:solidFill>
              </a:endParaRPr>
            </a:p>
          </p:txBody>
        </p:sp>
        <p:sp>
          <p:nvSpPr>
            <p:cNvPr id="33" name="矩形 32"/>
            <p:cNvSpPr/>
            <p:nvPr/>
          </p:nvSpPr>
          <p:spPr>
            <a:xfrm>
              <a:off x="1086270" y="2262936"/>
              <a:ext cx="2929763" cy="1631594"/>
            </a:xfrm>
            <a:prstGeom prst="rect">
              <a:avLst/>
            </a:prstGeom>
          </p:spPr>
          <p:txBody>
            <a:bodyPr wrap="square">
              <a:spAutoFit/>
            </a:bodyPr>
            <a:lstStyle/>
            <a:p>
              <a:pPr>
                <a:buClr>
                  <a:srgbClr val="3333CC"/>
                </a:buClr>
                <a:buSzPct val="85000"/>
              </a:pPr>
              <a:r>
                <a:rPr lang="zh-CN" altLang="en-US" sz="2000" dirty="0"/>
                <a:t>每个对象需要</a:t>
              </a:r>
              <a:r>
                <a:rPr lang="en-US" altLang="zh-CN" sz="2000" dirty="0"/>
                <a:t>2</a:t>
              </a:r>
              <a:r>
                <a:rPr lang="zh-CN" altLang="en-US" sz="2000" dirty="0"/>
                <a:t>个</a:t>
              </a:r>
              <a:r>
                <a:rPr lang="en-US" altLang="zh-CN" sz="2000" dirty="0"/>
                <a:t>RTT</a:t>
              </a:r>
              <a:endParaRPr lang="en-US" altLang="zh-CN" sz="2000" dirty="0"/>
            </a:p>
            <a:p>
              <a:pPr>
                <a:buClr>
                  <a:srgbClr val="3333CC"/>
                </a:buClr>
                <a:buSzPct val="85000"/>
              </a:pPr>
              <a:r>
                <a:rPr lang="en-US" altLang="zh-CN" sz="2000" dirty="0"/>
                <a:t>OS</a:t>
              </a:r>
              <a:r>
                <a:rPr lang="zh-CN" altLang="en-US" sz="2000" dirty="0"/>
                <a:t>必须为每个</a:t>
              </a:r>
              <a:r>
                <a:rPr lang="en-US" altLang="zh-CN" sz="2000" dirty="0"/>
                <a:t>TCP</a:t>
              </a:r>
              <a:r>
                <a:rPr lang="zh-CN" altLang="en-US" sz="2000" dirty="0"/>
                <a:t>连接分配主机资源</a:t>
              </a:r>
              <a:endParaRPr lang="zh-CN" altLang="en-US" sz="2000" dirty="0"/>
            </a:p>
            <a:p>
              <a:pPr>
                <a:buClr>
                  <a:srgbClr val="3333CC"/>
                </a:buClr>
                <a:buSzPct val="85000"/>
              </a:pPr>
              <a:r>
                <a:rPr lang="zh-CN" altLang="en-US" sz="2000" dirty="0"/>
                <a:t>大量客户的并发</a:t>
              </a:r>
              <a:r>
                <a:rPr lang="en-US" altLang="zh-CN" sz="2000" dirty="0"/>
                <a:t>TCP</a:t>
              </a:r>
              <a:r>
                <a:rPr lang="zh-CN" altLang="en-US" sz="2000" dirty="0"/>
                <a:t>连接形成服务器的严重负担</a:t>
              </a:r>
              <a:endParaRPr lang="zh-CN" altLang="en-US" sz="2000" dirty="0"/>
            </a:p>
          </p:txBody>
        </p:sp>
      </p:grpSp>
      <p:grpSp>
        <p:nvGrpSpPr>
          <p:cNvPr id="3" name="组合 33"/>
          <p:cNvGrpSpPr/>
          <p:nvPr/>
        </p:nvGrpSpPr>
        <p:grpSpPr>
          <a:xfrm>
            <a:off x="7379463" y="1670302"/>
            <a:ext cx="4812537" cy="1490586"/>
            <a:chOff x="3091720" y="4929372"/>
            <a:chExt cx="3674230" cy="1490932"/>
          </a:xfrm>
        </p:grpSpPr>
        <p:sp>
          <p:nvSpPr>
            <p:cNvPr id="35" name="矩形 34"/>
            <p:cNvSpPr/>
            <p:nvPr/>
          </p:nvSpPr>
          <p:spPr>
            <a:xfrm>
              <a:off x="3091720" y="4929372"/>
              <a:ext cx="3674230" cy="437144"/>
            </a:xfrm>
            <a:prstGeom prst="rect">
              <a:avLst/>
            </a:prstGeom>
          </p:spPr>
          <p:txBody>
            <a:bodyPr wrap="none">
              <a:spAutoFit/>
            </a:bodyPr>
            <a:lstStyle/>
            <a:p>
              <a:pPr>
                <a:lnSpc>
                  <a:spcPct val="80000"/>
                </a:lnSpc>
                <a:buNone/>
              </a:pPr>
              <a:r>
                <a:rPr lang="zh-CN" altLang="en-US" sz="2800" dirty="0">
                  <a:solidFill>
                    <a:schemeClr val="accent2"/>
                  </a:solidFill>
                </a:rPr>
                <a:t>不带流水线的持久</a:t>
              </a:r>
              <a:r>
                <a:rPr lang="en-US" altLang="zh-CN" sz="2800" dirty="0">
                  <a:solidFill>
                    <a:schemeClr val="accent2"/>
                  </a:solidFill>
                </a:rPr>
                <a:t>HTTP</a:t>
              </a:r>
              <a:r>
                <a:rPr lang="zh-CN" altLang="en-US" sz="2800" dirty="0">
                  <a:solidFill>
                    <a:schemeClr val="accent2"/>
                  </a:solidFill>
                </a:rPr>
                <a:t>连接</a:t>
              </a:r>
              <a:endParaRPr lang="en-US" altLang="zh-CN" sz="2800" dirty="0">
                <a:solidFill>
                  <a:schemeClr val="accent2"/>
                </a:solidFill>
              </a:endParaRPr>
            </a:p>
          </p:txBody>
        </p:sp>
        <p:sp>
          <p:nvSpPr>
            <p:cNvPr id="36" name="矩形 35"/>
            <p:cNvSpPr/>
            <p:nvPr/>
          </p:nvSpPr>
          <p:spPr>
            <a:xfrm>
              <a:off x="3106597" y="5404405"/>
              <a:ext cx="2370018" cy="1015899"/>
            </a:xfrm>
            <a:prstGeom prst="rect">
              <a:avLst/>
            </a:prstGeom>
          </p:spPr>
          <p:txBody>
            <a:bodyPr wrap="square">
              <a:spAutoFit/>
            </a:bodyPr>
            <a:lstStyle/>
            <a:p>
              <a:pPr>
                <a:buClr>
                  <a:srgbClr val="3333CC"/>
                </a:buClr>
                <a:buSzPct val="85000"/>
              </a:pPr>
              <a:r>
                <a:rPr lang="zh-CN" altLang="en-US" sz="2000" dirty="0"/>
                <a:t>客户先前响应消息收到</a:t>
              </a:r>
              <a:r>
                <a:rPr lang="en-US" altLang="zh-CN" sz="2000" dirty="0"/>
                <a:t>,</a:t>
              </a:r>
              <a:r>
                <a:rPr lang="zh-CN" altLang="en-US" sz="2000" dirty="0"/>
                <a:t>才发出新的请求消息</a:t>
              </a:r>
              <a:endParaRPr lang="zh-CN" altLang="en-US" sz="2000" dirty="0"/>
            </a:p>
            <a:p>
              <a:pPr>
                <a:buClr>
                  <a:srgbClr val="3333CC"/>
                </a:buClr>
                <a:buSzPct val="85000"/>
              </a:pPr>
              <a:r>
                <a:rPr lang="zh-CN" altLang="en-US" sz="2000" dirty="0"/>
                <a:t>每个引用对象经历</a:t>
              </a:r>
              <a:r>
                <a:rPr lang="en-US" altLang="zh-CN" sz="2000" dirty="0"/>
                <a:t>1</a:t>
              </a:r>
              <a:r>
                <a:rPr lang="zh-CN" altLang="en-US" sz="2000" dirty="0"/>
                <a:t>个</a:t>
              </a:r>
              <a:r>
                <a:rPr lang="en-US" altLang="zh-CN" sz="2000" dirty="0"/>
                <a:t>RTT</a:t>
              </a:r>
              <a:endParaRPr lang="en-US" altLang="zh-CN" sz="2000" dirty="0"/>
            </a:p>
          </p:txBody>
        </p:sp>
      </p:grpSp>
      <p:grpSp>
        <p:nvGrpSpPr>
          <p:cNvPr id="4" name="组合 36"/>
          <p:cNvGrpSpPr/>
          <p:nvPr/>
        </p:nvGrpSpPr>
        <p:grpSpPr>
          <a:xfrm>
            <a:off x="695691" y="4691040"/>
            <a:ext cx="3781923" cy="1760020"/>
            <a:chOff x="1086270" y="1905190"/>
            <a:chExt cx="2384368" cy="2235295"/>
          </a:xfrm>
        </p:grpSpPr>
        <p:sp>
          <p:nvSpPr>
            <p:cNvPr id="38" name="矩形 37"/>
            <p:cNvSpPr/>
            <p:nvPr/>
          </p:nvSpPr>
          <p:spPr>
            <a:xfrm>
              <a:off x="1086270" y="1905190"/>
              <a:ext cx="1953503" cy="523340"/>
            </a:xfrm>
            <a:prstGeom prst="rect">
              <a:avLst/>
            </a:prstGeom>
          </p:spPr>
          <p:txBody>
            <a:bodyPr wrap="none">
              <a:spAutoFit/>
            </a:bodyPr>
            <a:lstStyle/>
            <a:p>
              <a:pPr>
                <a:buNone/>
              </a:pPr>
              <a:r>
                <a:rPr lang="zh-CN" altLang="en-US" sz="2800" dirty="0">
                  <a:solidFill>
                    <a:schemeClr val="accent2"/>
                  </a:solidFill>
                </a:rPr>
                <a:t>持久</a:t>
              </a:r>
              <a:r>
                <a:rPr lang="en-US" altLang="zh-CN" sz="2800" dirty="0">
                  <a:solidFill>
                    <a:schemeClr val="accent2"/>
                  </a:solidFill>
                </a:rPr>
                <a:t>HTTP</a:t>
              </a:r>
              <a:r>
                <a:rPr lang="zh-CN" altLang="en-US" sz="2800" dirty="0">
                  <a:solidFill>
                    <a:schemeClr val="accent2"/>
                  </a:solidFill>
                </a:rPr>
                <a:t>连接</a:t>
              </a:r>
              <a:endParaRPr lang="zh-CN" altLang="en-US" sz="2800" dirty="0">
                <a:solidFill>
                  <a:schemeClr val="accent2"/>
                </a:solidFill>
              </a:endParaRPr>
            </a:p>
          </p:txBody>
        </p:sp>
        <p:sp>
          <p:nvSpPr>
            <p:cNvPr id="39" name="矩形 38"/>
            <p:cNvSpPr/>
            <p:nvPr/>
          </p:nvSpPr>
          <p:spPr>
            <a:xfrm>
              <a:off x="1100621" y="2508893"/>
              <a:ext cx="2370017" cy="1631592"/>
            </a:xfrm>
            <a:prstGeom prst="rect">
              <a:avLst/>
            </a:prstGeom>
          </p:spPr>
          <p:txBody>
            <a:bodyPr wrap="square">
              <a:spAutoFit/>
            </a:bodyPr>
            <a:lstStyle/>
            <a:p>
              <a:pPr>
                <a:buClr>
                  <a:srgbClr val="3333CC"/>
                </a:buClr>
                <a:buSzPct val="85000"/>
              </a:pPr>
              <a:r>
                <a:rPr lang="zh-CN" altLang="en-US" sz="2000" dirty="0"/>
                <a:t>服务器发送响应消息后保持连接</a:t>
              </a:r>
              <a:endParaRPr lang="zh-CN" altLang="en-US" sz="2000" dirty="0"/>
            </a:p>
            <a:p>
              <a:pPr>
                <a:buClr>
                  <a:srgbClr val="3333CC"/>
                </a:buClr>
                <a:buSzPct val="85000"/>
              </a:pPr>
              <a:r>
                <a:rPr lang="zh-CN" altLang="en-US" sz="2000" dirty="0"/>
                <a:t>同</a:t>
              </a:r>
              <a:r>
                <a:rPr lang="en-US" altLang="zh-CN" sz="2000" dirty="0"/>
                <a:t>1</a:t>
              </a:r>
              <a:r>
                <a:rPr lang="zh-CN" altLang="en-US" sz="2000" dirty="0"/>
                <a:t>客户</a:t>
              </a:r>
              <a:r>
                <a:rPr lang="en-US" altLang="zh-CN" sz="2000" dirty="0"/>
                <a:t>/</a:t>
              </a:r>
              <a:r>
                <a:rPr lang="zh-CN" altLang="en-US" sz="2000" dirty="0"/>
                <a:t>服务器的后续</a:t>
              </a:r>
              <a:r>
                <a:rPr lang="en-US" altLang="zh-CN" sz="2000" dirty="0"/>
                <a:t>HTTP </a:t>
              </a:r>
              <a:r>
                <a:rPr lang="zh-CN" altLang="en-US" sz="2000" dirty="0"/>
                <a:t>消息继续在该连接上传送</a:t>
              </a:r>
              <a:endParaRPr lang="zh-CN" altLang="en-US" sz="2000" dirty="0"/>
            </a:p>
          </p:txBody>
        </p:sp>
      </p:grpSp>
      <p:grpSp>
        <p:nvGrpSpPr>
          <p:cNvPr id="5" name="组合 39"/>
          <p:cNvGrpSpPr/>
          <p:nvPr/>
        </p:nvGrpSpPr>
        <p:grpSpPr>
          <a:xfrm>
            <a:off x="7398949" y="5007951"/>
            <a:ext cx="4552849" cy="1756374"/>
            <a:chOff x="3102802" y="4913480"/>
            <a:chExt cx="3475966" cy="1756779"/>
          </a:xfrm>
        </p:grpSpPr>
        <p:sp>
          <p:nvSpPr>
            <p:cNvPr id="41" name="矩形 40"/>
            <p:cNvSpPr/>
            <p:nvPr/>
          </p:nvSpPr>
          <p:spPr>
            <a:xfrm>
              <a:off x="3102802" y="4913480"/>
              <a:ext cx="3475966" cy="437144"/>
            </a:xfrm>
            <a:prstGeom prst="rect">
              <a:avLst/>
            </a:prstGeom>
          </p:spPr>
          <p:txBody>
            <a:bodyPr wrap="none">
              <a:spAutoFit/>
            </a:bodyPr>
            <a:lstStyle/>
            <a:p>
              <a:pPr>
                <a:lnSpc>
                  <a:spcPct val="80000"/>
                </a:lnSpc>
                <a:buNone/>
              </a:pPr>
              <a:r>
                <a:rPr lang="zh-CN" altLang="en-US" sz="2800" dirty="0">
                  <a:solidFill>
                    <a:schemeClr val="accent2"/>
                  </a:solidFill>
                </a:rPr>
                <a:t>带流水线的持久</a:t>
              </a:r>
              <a:r>
                <a:rPr lang="en-US" altLang="zh-CN" sz="2800" dirty="0">
                  <a:solidFill>
                    <a:schemeClr val="accent2"/>
                  </a:solidFill>
                </a:rPr>
                <a:t>HTTP</a:t>
              </a:r>
              <a:r>
                <a:rPr lang="zh-CN" altLang="en-US" sz="2800" dirty="0">
                  <a:solidFill>
                    <a:schemeClr val="accent2"/>
                  </a:solidFill>
                </a:rPr>
                <a:t>连接</a:t>
              </a:r>
              <a:r>
                <a:rPr lang="en-US" altLang="zh-CN" sz="2800" dirty="0">
                  <a:solidFill>
                    <a:schemeClr val="accent2"/>
                  </a:solidFill>
                </a:rPr>
                <a:t> </a:t>
              </a:r>
              <a:endParaRPr lang="en-US" altLang="zh-CN" sz="2800" dirty="0">
                <a:solidFill>
                  <a:schemeClr val="accent2"/>
                </a:solidFill>
              </a:endParaRPr>
            </a:p>
          </p:txBody>
        </p:sp>
        <p:sp>
          <p:nvSpPr>
            <p:cNvPr id="42" name="矩形 41"/>
            <p:cNvSpPr/>
            <p:nvPr/>
          </p:nvSpPr>
          <p:spPr>
            <a:xfrm>
              <a:off x="3106598" y="5346514"/>
              <a:ext cx="2924196" cy="1323745"/>
            </a:xfrm>
            <a:prstGeom prst="rect">
              <a:avLst/>
            </a:prstGeom>
          </p:spPr>
          <p:txBody>
            <a:bodyPr wrap="square">
              <a:spAutoFit/>
            </a:bodyPr>
            <a:lstStyle/>
            <a:p>
              <a:pPr>
                <a:buClr>
                  <a:srgbClr val="3333CC"/>
                </a:buClr>
                <a:buSzPct val="85000"/>
              </a:pPr>
              <a:r>
                <a:rPr lang="en-US" altLang="zh-CN" sz="2000" dirty="0"/>
                <a:t>HTTP/1.1</a:t>
              </a:r>
              <a:r>
                <a:rPr lang="zh-CN" altLang="en-US" sz="2000" dirty="0"/>
                <a:t>默认使用</a:t>
              </a:r>
              <a:endParaRPr lang="zh-CN" altLang="en-US" sz="2000" dirty="0"/>
            </a:p>
            <a:p>
              <a:pPr>
                <a:buClr>
                  <a:srgbClr val="3333CC"/>
                </a:buClr>
                <a:buSzPct val="85000"/>
              </a:pPr>
              <a:r>
                <a:rPr lang="zh-CN" altLang="en-US" sz="2000" dirty="0"/>
                <a:t>客户遇到</a:t>
              </a:r>
              <a:r>
                <a:rPr lang="en-US" altLang="zh-CN" sz="2000" dirty="0"/>
                <a:t>1</a:t>
              </a:r>
              <a:r>
                <a:rPr lang="zh-CN" altLang="en-US" sz="2000" dirty="0"/>
                <a:t>个引用对象就发送请求消息</a:t>
              </a:r>
              <a:endParaRPr lang="zh-CN" altLang="en-US" sz="2000" dirty="0"/>
            </a:p>
            <a:p>
              <a:pPr>
                <a:buClr>
                  <a:srgbClr val="3333CC"/>
                </a:buClr>
                <a:buSzPct val="85000"/>
              </a:pPr>
              <a:r>
                <a:rPr lang="zh-CN" altLang="en-US" sz="2000" dirty="0"/>
                <a:t>所有引用对象只经历</a:t>
              </a:r>
              <a:r>
                <a:rPr lang="en-US" altLang="zh-CN" sz="2000" dirty="0"/>
                <a:t>1</a:t>
              </a:r>
              <a:r>
                <a:rPr lang="zh-CN" altLang="en-US" sz="2000" dirty="0"/>
                <a:t>个</a:t>
              </a:r>
              <a:r>
                <a:rPr lang="en-US" altLang="zh-CN" sz="2000" dirty="0"/>
                <a:t>RTT</a:t>
              </a:r>
              <a:endParaRPr lang="en-US" altLang="zh-CN" sz="2000" dirty="0"/>
            </a:p>
          </p:txBody>
        </p:sp>
      </p:grpSp>
      <p:grpSp>
        <p:nvGrpSpPr>
          <p:cNvPr id="6" name="组合 42"/>
          <p:cNvGrpSpPr/>
          <p:nvPr/>
        </p:nvGrpSpPr>
        <p:grpSpPr>
          <a:xfrm>
            <a:off x="4233620" y="2495745"/>
            <a:ext cx="2339213" cy="1441257"/>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400" dirty="0">
                <a:cs typeface="+mn-ea"/>
                <a:sym typeface="+mn-lt"/>
              </a:endParaRPr>
            </a:p>
          </p:txBody>
        </p:sp>
      </p:grpSp>
      <p:grpSp>
        <p:nvGrpSpPr>
          <p:cNvPr id="7" name="组合 45"/>
          <p:cNvGrpSpPr/>
          <p:nvPr/>
        </p:nvGrpSpPr>
        <p:grpSpPr>
          <a:xfrm>
            <a:off x="5872961" y="2453726"/>
            <a:ext cx="1139131" cy="1012663"/>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400" dirty="0">
                <a:cs typeface="+mn-ea"/>
                <a:sym typeface="+mn-lt"/>
              </a:endParaRPr>
            </a:p>
          </p:txBody>
        </p:sp>
      </p:grpSp>
      <p:grpSp>
        <p:nvGrpSpPr>
          <p:cNvPr id="8" name="组合 48"/>
          <p:cNvGrpSpPr/>
          <p:nvPr/>
        </p:nvGrpSpPr>
        <p:grpSpPr>
          <a:xfrm>
            <a:off x="6331135" y="3144942"/>
            <a:ext cx="1628832" cy="1775311"/>
            <a:chOff x="6330311" y="3145669"/>
            <a:chExt cx="1628620" cy="1775722"/>
          </a:xfrm>
        </p:grpSpPr>
        <p:sp>
          <p:nvSpPr>
            <p:cNvPr id="50" name="Freeform 7"/>
            <p:cNvSpPr/>
            <p:nvPr/>
          </p:nvSpPr>
          <p:spPr bwMode="auto">
            <a:xfrm>
              <a:off x="6330311" y="3145669"/>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1" name="文本框 30"/>
            <p:cNvSpPr txBox="1"/>
            <p:nvPr/>
          </p:nvSpPr>
          <p:spPr>
            <a:xfrm>
              <a:off x="7588027" y="4245976"/>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400" dirty="0">
                <a:cs typeface="+mn-ea"/>
                <a:sym typeface="+mn-lt"/>
              </a:endParaRPr>
            </a:p>
          </p:txBody>
        </p:sp>
      </p:grpSp>
      <p:grpSp>
        <p:nvGrpSpPr>
          <p:cNvPr id="9" name="组合 51"/>
          <p:cNvGrpSpPr/>
          <p:nvPr/>
        </p:nvGrpSpPr>
        <p:grpSpPr>
          <a:xfrm>
            <a:off x="5084818" y="3668079"/>
            <a:ext cx="1952497" cy="2004315"/>
            <a:chOff x="5084155" y="3668928"/>
            <a:chExt cx="1952243" cy="2004779"/>
          </a:xfrm>
        </p:grpSpPr>
        <p:sp>
          <p:nvSpPr>
            <p:cNvPr id="53" name="Freeform 5"/>
            <p:cNvSpPr/>
            <p:nvPr/>
          </p:nvSpPr>
          <p:spPr bwMode="auto">
            <a:xfrm>
              <a:off x="5084155" y="3668928"/>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4" name="文本框 31"/>
            <p:cNvSpPr txBox="1"/>
            <p:nvPr/>
          </p:nvSpPr>
          <p:spPr>
            <a:xfrm>
              <a:off x="5813090" y="481807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400" dirty="0">
                <a:cs typeface="+mn-ea"/>
                <a:sym typeface="+mn-lt"/>
              </a:endParaRPr>
            </a:p>
          </p:txBody>
        </p:sp>
      </p:grpSp>
      <p:sp>
        <p:nvSpPr>
          <p:cNvPr id="26" name="矩形 6"/>
          <p:cNvSpPr/>
          <p:nvPr/>
        </p:nvSpPr>
        <p:spPr>
          <a:xfrm>
            <a:off x="3400397" y="710268"/>
            <a:ext cx="5391219" cy="646331"/>
          </a:xfrm>
          <a:prstGeom prst="rect">
            <a:avLst/>
          </a:prstGeom>
        </p:spPr>
        <p:txBody>
          <a:bodyPr wrap="none">
            <a:spAutoFit/>
          </a:bodyPr>
          <a:lstStyle/>
          <a:p>
            <a:pPr algn="ctr"/>
            <a:r>
              <a:rPr lang="zh-CN" altLang="en-US" sz="3600" b="1" dirty="0">
                <a:solidFill>
                  <a:schemeClr val="accent1"/>
                </a:solidFill>
                <a:cs typeface="+mn-ea"/>
                <a:sym typeface="+mn-lt"/>
              </a:rPr>
              <a:t>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(HTTP1.1)</a:t>
            </a:r>
            <a:endParaRPr lang="zh-CN" altLang="en-US" sz="3600" b="1" dirty="0">
              <a:solidFill>
                <a:schemeClr val="accent1"/>
              </a:solidFill>
              <a:cs typeface="+mn-ea"/>
              <a:sym typeface="+mn-lt"/>
            </a:endParaRPr>
          </a:p>
        </p:txBody>
      </p:sp>
      <p:sp>
        <p:nvSpPr>
          <p:cNvPr id="27"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4134465" cy="769441"/>
          </a:xfrm>
          <a:prstGeom prst="rect">
            <a:avLst/>
          </a:prstGeom>
          <a:noFill/>
        </p:spPr>
        <p:txBody>
          <a:bodyPr wrap="none" rtlCol="0">
            <a:spAutoFit/>
          </a:bodyPr>
          <a:lstStyle/>
          <a:p>
            <a:r>
              <a:rPr lang="zh-CN" altLang="en-US" sz="4400" b="1" dirty="0">
                <a:solidFill>
                  <a:srgbClr val="575757"/>
                </a:solidFill>
                <a:cs typeface="+mn-ea"/>
                <a:sym typeface="+mn-lt"/>
              </a:rPr>
              <a:t>应用层协议原理</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8586" y="710268"/>
            <a:ext cx="1774845" cy="646331"/>
          </a:xfrm>
          <a:prstGeom prst="rect">
            <a:avLst/>
          </a:prstGeom>
        </p:spPr>
        <p:txBody>
          <a:bodyPr wrap="none">
            <a:spAutoFit/>
          </a:bodyPr>
          <a:lstStyle/>
          <a:p>
            <a:pPr algn="ctr"/>
            <a:r>
              <a:rPr lang="en-US" altLang="zh-CN" sz="3600" b="1" dirty="0">
                <a:solidFill>
                  <a:schemeClr val="accent1"/>
                </a:solidFill>
                <a:cs typeface="+mn-ea"/>
                <a:sym typeface="+mn-lt"/>
              </a:rPr>
              <a:t>HTTP/2</a:t>
            </a:r>
            <a:endParaRPr lang="zh-CN" altLang="en-US" sz="3600" b="1" dirty="0">
              <a:solidFill>
                <a:schemeClr val="accent1"/>
              </a:solidFill>
              <a:cs typeface="+mn-ea"/>
              <a:sym typeface="+mn-lt"/>
            </a:endParaRPr>
          </a:p>
        </p:txBody>
      </p:sp>
      <p:sp>
        <p:nvSpPr>
          <p:cNvPr id="3"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4" name="Rectangle 3"/>
          <p:cNvSpPr txBox="1">
            <a:spLocks noChangeArrowheads="1"/>
          </p:cNvSpPr>
          <p:nvPr/>
        </p:nvSpPr>
        <p:spPr>
          <a:xfrm>
            <a:off x="944331" y="1550193"/>
            <a:ext cx="10303338" cy="391001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关键目标：减少多对象</a:t>
            </a:r>
            <a:r>
              <a:rPr lang="en-US" altLang="zh-CN" dirty="0">
                <a:solidFill>
                  <a:schemeClr val="accent2"/>
                </a:solidFill>
                <a:latin typeface="+mn-ea"/>
              </a:rPr>
              <a:t>HTTP</a:t>
            </a:r>
            <a:r>
              <a:rPr lang="zh-CN" altLang="en-US" dirty="0">
                <a:solidFill>
                  <a:schemeClr val="accent2"/>
                </a:solidFill>
                <a:latin typeface="+mn-ea"/>
              </a:rPr>
              <a:t>请求的延迟</a:t>
            </a:r>
            <a:r>
              <a:rPr lang="en-US" altLang="zh-CN" dirty="0">
                <a:solidFill>
                  <a:schemeClr val="accent2"/>
                </a:solidFill>
                <a:latin typeface="+mn-ea"/>
              </a:rPr>
              <a:t> </a:t>
            </a:r>
            <a:endParaRPr lang="en-US" altLang="zh-CN" dirty="0">
              <a:solidFill>
                <a:schemeClr val="accent2"/>
              </a:solidFill>
              <a:latin typeface="+mn-ea"/>
            </a:endParaRPr>
          </a:p>
          <a:p>
            <a:pPr lvl="1">
              <a:lnSpc>
                <a:spcPct val="150000"/>
              </a:lnSpc>
              <a:spcBef>
                <a:spcPts val="0"/>
              </a:spcBef>
            </a:pPr>
            <a:r>
              <a:rPr lang="en-US" altLang="zh-CN" sz="2800" dirty="0">
                <a:latin typeface="+mn-ea"/>
              </a:rPr>
              <a:t>HTTP1.1</a:t>
            </a:r>
            <a:r>
              <a:rPr lang="zh-CN" altLang="en-US" sz="2800" dirty="0">
                <a:latin typeface="+mn-ea"/>
              </a:rPr>
              <a:t>：在单个</a:t>
            </a:r>
            <a:r>
              <a:rPr lang="en-US" altLang="zh-CN" sz="2800" dirty="0">
                <a:latin typeface="+mn-ea"/>
              </a:rPr>
              <a:t>TCP</a:t>
            </a:r>
            <a:r>
              <a:rPr lang="zh-CN" altLang="en-US" sz="2800" dirty="0">
                <a:latin typeface="+mn-ea"/>
              </a:rPr>
              <a:t>连接上引入了多个流水线</a:t>
            </a:r>
            <a:r>
              <a:rPr lang="en-US" altLang="zh-CN" sz="2800" dirty="0">
                <a:latin typeface="+mn-ea"/>
              </a:rPr>
              <a:t>GET</a:t>
            </a:r>
            <a:endParaRPr lang="en-US" altLang="zh-CN" sz="2800" dirty="0">
              <a:latin typeface="+mn-ea"/>
            </a:endParaRPr>
          </a:p>
          <a:p>
            <a:pPr lvl="1">
              <a:lnSpc>
                <a:spcPct val="150000"/>
              </a:lnSpc>
              <a:spcBef>
                <a:spcPts val="0"/>
              </a:spcBef>
            </a:pPr>
            <a:r>
              <a:rPr lang="zh-CN" altLang="en-US" sz="2800" dirty="0">
                <a:latin typeface="+mn-ea"/>
              </a:rPr>
              <a:t>服务器按顺序响应</a:t>
            </a:r>
            <a:r>
              <a:rPr lang="en-US" altLang="zh-CN" sz="2800" dirty="0">
                <a:latin typeface="+mn-ea"/>
              </a:rPr>
              <a:t>GET</a:t>
            </a:r>
            <a:r>
              <a:rPr lang="zh-CN" altLang="en-US" sz="2800" dirty="0">
                <a:latin typeface="+mn-ea"/>
              </a:rPr>
              <a:t>请求（</a:t>
            </a:r>
            <a:r>
              <a:rPr lang="en-US" altLang="zh-CN" sz="2800" dirty="0">
                <a:latin typeface="+mn-ea"/>
              </a:rPr>
              <a:t>FCFS: first-come-first-served scheduling</a:t>
            </a:r>
            <a:r>
              <a:rPr lang="zh-CN" altLang="en-US" sz="2800" dirty="0">
                <a:latin typeface="+mn-ea"/>
              </a:rPr>
              <a:t>）</a:t>
            </a:r>
            <a:endParaRPr lang="zh-CN" altLang="en-US" sz="2800" dirty="0">
              <a:latin typeface="+mn-ea"/>
            </a:endParaRPr>
          </a:p>
          <a:p>
            <a:pPr lvl="1">
              <a:lnSpc>
                <a:spcPct val="150000"/>
              </a:lnSpc>
              <a:spcBef>
                <a:spcPts val="0"/>
              </a:spcBef>
            </a:pPr>
            <a:r>
              <a:rPr lang="zh-CN" altLang="en-US" sz="2800" dirty="0">
                <a:latin typeface="+mn-ea"/>
              </a:rPr>
              <a:t>对于</a:t>
            </a:r>
            <a:r>
              <a:rPr lang="en-US" altLang="zh-CN" sz="2800" dirty="0">
                <a:latin typeface="+mn-ea"/>
              </a:rPr>
              <a:t>FCFS</a:t>
            </a:r>
            <a:r>
              <a:rPr lang="zh-CN" altLang="en-US" sz="2800" dirty="0">
                <a:latin typeface="+mn-ea"/>
              </a:rPr>
              <a:t>，小对象可能必须在大对象后面等待传输（</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head-of-line (HOL) blocking, </a:t>
            </a:r>
            <a:r>
              <a:rPr lang="zh-CN" altLang="en-US" sz="2800" dirty="0">
                <a:latin typeface="+mn-ea"/>
              </a:rPr>
              <a:t>线头阻塞</a:t>
            </a:r>
            <a:r>
              <a:rPr lang="en-US" altLang="zh-CN" sz="2800" dirty="0">
                <a:latin typeface="+mn-ea"/>
              </a:rPr>
              <a:t>HOL</a:t>
            </a:r>
            <a:r>
              <a:rPr lang="zh-CN" altLang="en-US" sz="2800" dirty="0">
                <a:latin typeface="+mn-ea"/>
              </a:rPr>
              <a:t>）</a:t>
            </a:r>
            <a:endParaRPr lang="zh-CN" altLang="en-US" sz="2800" dirty="0">
              <a:latin typeface="+mn-ea"/>
            </a:endParaRPr>
          </a:p>
          <a:p>
            <a:pPr lvl="1">
              <a:lnSpc>
                <a:spcPct val="150000"/>
              </a:lnSpc>
              <a:spcBef>
                <a:spcPts val="0"/>
              </a:spcBef>
            </a:pPr>
            <a:r>
              <a:rPr lang="zh-CN" altLang="en-US" sz="2800" dirty="0">
                <a:latin typeface="+mn-ea"/>
              </a:rPr>
              <a:t>丢失恢复（重新传输丢失的</a:t>
            </a:r>
            <a:r>
              <a:rPr lang="en-US" altLang="zh-CN" sz="2800" dirty="0">
                <a:latin typeface="+mn-ea"/>
              </a:rPr>
              <a:t>TCP</a:t>
            </a:r>
            <a:r>
              <a:rPr lang="zh-CN" altLang="en-US" sz="2800" dirty="0">
                <a:latin typeface="+mn-ea"/>
              </a:rPr>
              <a:t>段）对对象传输时间的影响</a:t>
            </a:r>
            <a:endParaRPr lang="en-US" altLang="zh-CN" sz="2800" dirty="0">
              <a:solidFill>
                <a:schemeClr val="accent2"/>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8586" y="710268"/>
            <a:ext cx="1774845" cy="646331"/>
          </a:xfrm>
          <a:prstGeom prst="rect">
            <a:avLst/>
          </a:prstGeom>
        </p:spPr>
        <p:txBody>
          <a:bodyPr wrap="none">
            <a:spAutoFit/>
          </a:bodyPr>
          <a:lstStyle/>
          <a:p>
            <a:pPr algn="ctr"/>
            <a:r>
              <a:rPr lang="en-US" altLang="zh-CN" sz="3600" b="1" dirty="0">
                <a:solidFill>
                  <a:schemeClr val="accent1"/>
                </a:solidFill>
                <a:cs typeface="+mn-ea"/>
                <a:sym typeface="+mn-lt"/>
              </a:rPr>
              <a:t>HTTP/2</a:t>
            </a:r>
            <a:endParaRPr lang="zh-CN" altLang="en-US" sz="3600" b="1" dirty="0">
              <a:solidFill>
                <a:schemeClr val="accent1"/>
              </a:solidFill>
              <a:cs typeface="+mn-ea"/>
              <a:sym typeface="+mn-lt"/>
            </a:endParaRPr>
          </a:p>
        </p:txBody>
      </p:sp>
      <p:sp>
        <p:nvSpPr>
          <p:cNvPr id="3"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4" name="Rectangle 3"/>
          <p:cNvSpPr txBox="1">
            <a:spLocks noChangeArrowheads="1"/>
          </p:cNvSpPr>
          <p:nvPr/>
        </p:nvSpPr>
        <p:spPr>
          <a:xfrm>
            <a:off x="944331" y="1550193"/>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关键目标：减少多对象</a:t>
            </a:r>
            <a:r>
              <a:rPr lang="en-US" altLang="zh-CN" dirty="0">
                <a:solidFill>
                  <a:schemeClr val="accent2"/>
                </a:solidFill>
                <a:latin typeface="+mn-ea"/>
              </a:rPr>
              <a:t>HTTP</a:t>
            </a:r>
            <a:r>
              <a:rPr lang="zh-CN" altLang="en-US" dirty="0">
                <a:solidFill>
                  <a:schemeClr val="accent2"/>
                </a:solidFill>
                <a:latin typeface="+mn-ea"/>
              </a:rPr>
              <a:t>请求的延迟</a:t>
            </a:r>
            <a:r>
              <a:rPr lang="en-US" altLang="zh-CN" dirty="0">
                <a:solidFill>
                  <a:schemeClr val="accent2"/>
                </a:solidFill>
                <a:latin typeface="+mn-ea"/>
              </a:rPr>
              <a:t> </a:t>
            </a:r>
            <a:endParaRPr lang="en-US" altLang="zh-CN" dirty="0">
              <a:solidFill>
                <a:schemeClr val="accent2"/>
              </a:solidFill>
              <a:latin typeface="+mn-ea"/>
            </a:endParaRPr>
          </a:p>
          <a:p>
            <a:pPr lvl="1">
              <a:lnSpc>
                <a:spcPct val="150000"/>
              </a:lnSpc>
              <a:spcBef>
                <a:spcPts val="0"/>
              </a:spcBef>
            </a:pPr>
            <a:r>
              <a:rPr lang="en-US" altLang="zh-CN" sz="2800" dirty="0">
                <a:latin typeface="+mn-ea"/>
              </a:rPr>
              <a:t>HTTP/2:[RFC 7540</a:t>
            </a:r>
            <a:r>
              <a:rPr lang="zh-CN" altLang="en-US" sz="2800" dirty="0">
                <a:latin typeface="+mn-ea"/>
              </a:rPr>
              <a:t>，</a:t>
            </a:r>
            <a:r>
              <a:rPr lang="en-US" altLang="zh-CN" sz="2800" dirty="0">
                <a:latin typeface="+mn-ea"/>
              </a:rPr>
              <a:t>2015]</a:t>
            </a:r>
            <a:r>
              <a:rPr lang="zh-CN" altLang="en-US" sz="2800" dirty="0">
                <a:latin typeface="+mn-ea"/>
              </a:rPr>
              <a:t>增加了服务器向客户端发送对象的灵活性</a:t>
            </a:r>
            <a:endParaRPr lang="zh-CN" altLang="en-US" sz="2800" dirty="0">
              <a:latin typeface="+mn-ea"/>
            </a:endParaRPr>
          </a:p>
          <a:p>
            <a:pPr lvl="1">
              <a:lnSpc>
                <a:spcPct val="150000"/>
              </a:lnSpc>
              <a:spcBef>
                <a:spcPts val="0"/>
              </a:spcBef>
            </a:pPr>
            <a:r>
              <a:rPr lang="zh-CN" altLang="en-US" sz="2800" dirty="0">
                <a:latin typeface="+mn-ea"/>
              </a:rPr>
              <a:t>方法、状态代码、大多数头字段与</a:t>
            </a:r>
            <a:r>
              <a:rPr lang="en-US" altLang="zh-CN" sz="2800" dirty="0">
                <a:latin typeface="+mn-ea"/>
              </a:rPr>
              <a:t>HTTP1.1</a:t>
            </a:r>
            <a:r>
              <a:rPr lang="zh-CN" altLang="en-US" sz="2800" dirty="0">
                <a:latin typeface="+mn-ea"/>
              </a:rPr>
              <a:t>相比没有变化</a:t>
            </a:r>
            <a:endParaRPr lang="zh-CN" altLang="en-US" sz="2800" dirty="0">
              <a:latin typeface="+mn-ea"/>
            </a:endParaRPr>
          </a:p>
          <a:p>
            <a:pPr lvl="1">
              <a:lnSpc>
                <a:spcPct val="150000"/>
              </a:lnSpc>
              <a:spcBef>
                <a:spcPts val="0"/>
              </a:spcBef>
            </a:pPr>
            <a:r>
              <a:rPr lang="zh-CN" altLang="en-US" sz="2800" dirty="0">
                <a:latin typeface="+mn-ea"/>
              </a:rPr>
              <a:t>基于客户端指定的对象优先级的请求对象的传输顺序（不一定是</a:t>
            </a:r>
            <a:r>
              <a:rPr lang="en-US" altLang="zh-CN" sz="2800" dirty="0">
                <a:latin typeface="+mn-ea"/>
              </a:rPr>
              <a:t>FCFS</a:t>
            </a:r>
            <a:r>
              <a:rPr lang="zh-CN" altLang="en-US" sz="2800" dirty="0">
                <a:latin typeface="+mn-ea"/>
              </a:rPr>
              <a:t>）</a:t>
            </a:r>
            <a:endParaRPr lang="zh-CN" altLang="en-US" sz="2800" dirty="0">
              <a:latin typeface="+mn-ea"/>
            </a:endParaRPr>
          </a:p>
          <a:p>
            <a:pPr lvl="1">
              <a:lnSpc>
                <a:spcPct val="150000"/>
              </a:lnSpc>
              <a:spcBef>
                <a:spcPts val="0"/>
              </a:spcBef>
            </a:pPr>
            <a:r>
              <a:rPr lang="zh-CN" altLang="en-US" sz="2800" dirty="0">
                <a:latin typeface="+mn-ea"/>
              </a:rPr>
              <a:t>将未请求的对象推送到客户端</a:t>
            </a:r>
            <a:endParaRPr lang="zh-CN" altLang="en-US" sz="2800" dirty="0">
              <a:latin typeface="+mn-ea"/>
            </a:endParaRPr>
          </a:p>
          <a:p>
            <a:pPr lvl="1">
              <a:lnSpc>
                <a:spcPct val="150000"/>
              </a:lnSpc>
              <a:spcBef>
                <a:spcPts val="0"/>
              </a:spcBef>
            </a:pPr>
            <a:r>
              <a:rPr lang="zh-CN" altLang="en-US" sz="2800" dirty="0">
                <a:latin typeface="+mn-ea"/>
              </a:rPr>
              <a:t>将对象划分为框架，安排框架以减少</a:t>
            </a:r>
            <a:r>
              <a:rPr lang="en-US" altLang="zh-CN" sz="2800" dirty="0">
                <a:latin typeface="+mn-ea"/>
              </a:rPr>
              <a:t>HOL</a:t>
            </a:r>
            <a:r>
              <a:rPr lang="zh-CN" altLang="en-US" sz="2800" dirty="0">
                <a:latin typeface="+mn-ea"/>
              </a:rPr>
              <a:t>阻塞</a:t>
            </a:r>
            <a:endParaRPr lang="en-US" altLang="zh-CN" sz="2800" dirty="0">
              <a:solidFill>
                <a:schemeClr val="accent2"/>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6536" y="233685"/>
            <a:ext cx="5057795" cy="646331"/>
          </a:xfrm>
          <a:prstGeom prst="rect">
            <a:avLst/>
          </a:prstGeom>
        </p:spPr>
        <p:txBody>
          <a:bodyPr wrap="none">
            <a:spAutoFit/>
          </a:bodyPr>
          <a:lstStyle/>
          <a:p>
            <a:pPr algn="ctr"/>
            <a:r>
              <a:rPr lang="en-US" altLang="zh-CN" sz="3600" b="1" dirty="0">
                <a:solidFill>
                  <a:schemeClr val="accent1"/>
                </a:solidFill>
                <a:cs typeface="+mn-ea"/>
                <a:sym typeface="+mn-lt"/>
              </a:rPr>
              <a:t>HTTP/2</a:t>
            </a:r>
            <a:r>
              <a:rPr lang="zh-CN" altLang="en-US" sz="3600" b="1" dirty="0">
                <a:solidFill>
                  <a:schemeClr val="accent1"/>
                </a:solidFill>
                <a:cs typeface="+mn-ea"/>
                <a:sym typeface="+mn-lt"/>
              </a:rPr>
              <a:t>：减缓</a:t>
            </a:r>
            <a:r>
              <a:rPr lang="en-US" altLang="zh-CN" sz="3600" b="1" dirty="0">
                <a:solidFill>
                  <a:schemeClr val="accent1"/>
                </a:solidFill>
                <a:cs typeface="+mn-ea"/>
                <a:sym typeface="+mn-lt"/>
              </a:rPr>
              <a:t>HOL</a:t>
            </a:r>
            <a:r>
              <a:rPr lang="zh-CN" altLang="en-US" sz="3600" b="1" dirty="0">
                <a:solidFill>
                  <a:schemeClr val="accent1"/>
                </a:solidFill>
                <a:cs typeface="+mn-ea"/>
                <a:sym typeface="+mn-lt"/>
              </a:rPr>
              <a:t>阻塞</a:t>
            </a:r>
            <a:endParaRPr lang="zh-CN" altLang="en-US" sz="3600" b="1" dirty="0">
              <a:solidFill>
                <a:schemeClr val="accent1"/>
              </a:solidFill>
              <a:cs typeface="+mn-ea"/>
              <a:sym typeface="+mn-lt"/>
            </a:endParaRPr>
          </a:p>
        </p:txBody>
      </p:sp>
      <p:sp>
        <p:nvSpPr>
          <p:cNvPr id="3"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4" name="Rectangle 3"/>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 1.1:</a:t>
            </a:r>
            <a:r>
              <a:rPr lang="zh-CN" altLang="en-US" dirty="0">
                <a:latin typeface="+mn-ea"/>
              </a:rPr>
              <a:t>客户端请求</a:t>
            </a:r>
            <a:r>
              <a:rPr lang="en-US" altLang="zh-CN" dirty="0">
                <a:latin typeface="+mn-ea"/>
              </a:rPr>
              <a:t>1</a:t>
            </a:r>
            <a:r>
              <a:rPr lang="zh-CN" altLang="en-US" dirty="0">
                <a:latin typeface="+mn-ea"/>
              </a:rPr>
              <a:t>个大对象（例如视频文件）和</a:t>
            </a:r>
            <a:r>
              <a:rPr lang="en-US" altLang="zh-CN" dirty="0">
                <a:latin typeface="+mn-ea"/>
              </a:rPr>
              <a:t>3</a:t>
            </a:r>
            <a:r>
              <a:rPr lang="zh-CN" altLang="en-US" dirty="0">
                <a:latin typeface="+mn-ea"/>
              </a:rPr>
              <a:t>个小对象</a:t>
            </a:r>
            <a:endParaRPr lang="en-US" altLang="zh-CN" sz="2800" dirty="0">
              <a:latin typeface="+mn-ea"/>
            </a:endParaRPr>
          </a:p>
        </p:txBody>
      </p:sp>
      <p:grpSp>
        <p:nvGrpSpPr>
          <p:cNvPr id="5" name="组合 4"/>
          <p:cNvGrpSpPr/>
          <p:nvPr/>
        </p:nvGrpSpPr>
        <p:grpSpPr>
          <a:xfrm>
            <a:off x="1750742" y="1716893"/>
            <a:ext cx="9131881" cy="4849132"/>
            <a:chOff x="1750742" y="1892257"/>
            <a:chExt cx="9131881" cy="4849132"/>
          </a:xfrm>
        </p:grpSpPr>
        <p:sp>
          <p:nvSpPr>
            <p:cNvPr id="6" name="Text Box 5"/>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client</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7" name="Text Box 6"/>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server</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nvGrpSpPr>
            <p:cNvPr id="8" name="Group 34"/>
            <p:cNvGrpSpPr/>
            <p:nvPr/>
          </p:nvGrpSpPr>
          <p:grpSpPr bwMode="auto">
            <a:xfrm>
              <a:off x="7234967" y="2262203"/>
              <a:ext cx="422275" cy="685800"/>
              <a:chOff x="4140" y="429"/>
              <a:chExt cx="1425" cy="2396"/>
            </a:xfrm>
          </p:grpSpPr>
          <p:sp>
            <p:nvSpPr>
              <p:cNvPr id="61" name="Freeform 3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3" name="Freeform 3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66" name="Group 40"/>
              <p:cNvGrpSpPr/>
              <p:nvPr/>
            </p:nvGrpSpPr>
            <p:grpSpPr bwMode="auto">
              <a:xfrm>
                <a:off x="4749" y="668"/>
                <a:ext cx="581" cy="145"/>
                <a:chOff x="614" y="2568"/>
                <a:chExt cx="725" cy="139"/>
              </a:xfrm>
            </p:grpSpPr>
            <p:sp>
              <p:nvSpPr>
                <p:cNvPr id="91"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92"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67"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68" name="Group 44"/>
              <p:cNvGrpSpPr/>
              <p:nvPr/>
            </p:nvGrpSpPr>
            <p:grpSpPr bwMode="auto">
              <a:xfrm>
                <a:off x="4747" y="994"/>
                <a:ext cx="581" cy="134"/>
                <a:chOff x="614" y="2568"/>
                <a:chExt cx="725" cy="139"/>
              </a:xfrm>
            </p:grpSpPr>
            <p:sp>
              <p:nvSpPr>
                <p:cNvPr id="89"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90"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69"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0"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71" name="Group 49"/>
              <p:cNvGrpSpPr/>
              <p:nvPr/>
            </p:nvGrpSpPr>
            <p:grpSpPr bwMode="auto">
              <a:xfrm>
                <a:off x="4735" y="1627"/>
                <a:ext cx="582" cy="151"/>
                <a:chOff x="614" y="2568"/>
                <a:chExt cx="725" cy="139"/>
              </a:xfrm>
            </p:grpSpPr>
            <p:sp>
              <p:nvSpPr>
                <p:cNvPr id="87"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8"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72" name="Freeform 5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53"/>
              <p:cNvGrpSpPr/>
              <p:nvPr/>
            </p:nvGrpSpPr>
            <p:grpSpPr bwMode="auto">
              <a:xfrm>
                <a:off x="4739" y="1327"/>
                <a:ext cx="582" cy="139"/>
                <a:chOff x="614" y="2568"/>
                <a:chExt cx="725" cy="139"/>
              </a:xfrm>
            </p:grpSpPr>
            <p:sp>
              <p:nvSpPr>
                <p:cNvPr id="85"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6"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74"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5" name="Freeform 5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5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8" name="Freeform 6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0"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1"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2"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83"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84"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grpSp>
          <p:nvGrpSpPr>
            <p:cNvPr id="9" name="Group 67"/>
            <p:cNvGrpSpPr/>
            <p:nvPr/>
          </p:nvGrpSpPr>
          <p:grpSpPr bwMode="auto">
            <a:xfrm>
              <a:off x="2885332" y="2291964"/>
              <a:ext cx="742950" cy="742950"/>
              <a:chOff x="-44" y="1473"/>
              <a:chExt cx="981" cy="1105"/>
            </a:xfrm>
          </p:grpSpPr>
          <p:pic>
            <p:nvPicPr>
              <p:cNvPr id="59" name="Picture 6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9"/>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0" name="Straight Arrow Connector 4"/>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5"/>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 name="TextBox 50"/>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3" name="TextBox 51"/>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4" name="TextBox 52"/>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5" name="Rectangle 62"/>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63"/>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 name="Group 7"/>
            <p:cNvGrpSpPr/>
            <p:nvPr/>
          </p:nvGrpSpPr>
          <p:grpSpPr>
            <a:xfrm>
              <a:off x="3400914" y="3064264"/>
              <a:ext cx="4052925" cy="2231577"/>
              <a:chOff x="3400914" y="3064264"/>
              <a:chExt cx="4052925" cy="2231577"/>
            </a:xfrm>
          </p:grpSpPr>
          <p:cxnSp>
            <p:nvCxnSpPr>
              <p:cNvPr id="57" name="Straight Arrow Connector 58"/>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48"/>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67383 w 3876052"/>
                  <a:gd name="connsiteY0-52" fmla="*/ 0 h 2226179"/>
                  <a:gd name="connsiteX1-53" fmla="*/ 411 w 3876052"/>
                  <a:gd name="connsiteY1-54" fmla="*/ 273465 h 2226179"/>
                  <a:gd name="connsiteX2-55" fmla="*/ 411 w 3876052"/>
                  <a:gd name="connsiteY2-56" fmla="*/ 2226179 h 2226179"/>
                  <a:gd name="connsiteX3-57" fmla="*/ 3875929 w 3876052"/>
                  <a:gd name="connsiteY3-58" fmla="*/ 1956987 h 2226179"/>
                  <a:gd name="connsiteX4-59" fmla="*/ 3867383 w 3876052"/>
                  <a:gd name="connsiteY4-60" fmla="*/ 0 h 2226179"/>
                  <a:gd name="connsiteX0-61" fmla="*/ 3867383 w 3871845"/>
                  <a:gd name="connsiteY0-62" fmla="*/ 0 h 2226179"/>
                  <a:gd name="connsiteX1-63" fmla="*/ 411 w 3871845"/>
                  <a:gd name="connsiteY1-64" fmla="*/ 273465 h 2226179"/>
                  <a:gd name="connsiteX2-65" fmla="*/ 411 w 3871845"/>
                  <a:gd name="connsiteY2-66" fmla="*/ 2226179 h 2226179"/>
                  <a:gd name="connsiteX3-67" fmla="*/ 3871656 w 3871845"/>
                  <a:gd name="connsiteY3-68" fmla="*/ 1969806 h 2226179"/>
                  <a:gd name="connsiteX4-69" fmla="*/ 3867383 w 3871845"/>
                  <a:gd name="connsiteY4-70" fmla="*/ 0 h 2226179"/>
                  <a:gd name="connsiteX0-71" fmla="*/ 3867383 w 3872034"/>
                  <a:gd name="connsiteY0-72" fmla="*/ 0 h 2226179"/>
                  <a:gd name="connsiteX1-73" fmla="*/ 411 w 3872034"/>
                  <a:gd name="connsiteY1-74" fmla="*/ 273465 h 2226179"/>
                  <a:gd name="connsiteX2-75" fmla="*/ 411 w 3872034"/>
                  <a:gd name="connsiteY2-76" fmla="*/ 2226179 h 2226179"/>
                  <a:gd name="connsiteX3-77" fmla="*/ 3871656 w 3872034"/>
                  <a:gd name="connsiteY3-78" fmla="*/ 1969806 h 2226179"/>
                  <a:gd name="connsiteX4-79" fmla="*/ 3867383 w 3872034"/>
                  <a:gd name="connsiteY4-80" fmla="*/ 0 h 2226179"/>
                  <a:gd name="connsiteX0-81" fmla="*/ 3867383 w 3868169"/>
                  <a:gd name="connsiteY0-82" fmla="*/ 0 h 2226179"/>
                  <a:gd name="connsiteX1-83" fmla="*/ 411 w 3868169"/>
                  <a:gd name="connsiteY1-84" fmla="*/ 273465 h 2226179"/>
                  <a:gd name="connsiteX2-85" fmla="*/ 411 w 3868169"/>
                  <a:gd name="connsiteY2-86" fmla="*/ 2226179 h 2226179"/>
                  <a:gd name="connsiteX3-87" fmla="*/ 3863110 w 3868169"/>
                  <a:gd name="connsiteY3-88" fmla="*/ 1969806 h 2226179"/>
                  <a:gd name="connsiteX4-89" fmla="*/ 3867383 w 3868169"/>
                  <a:gd name="connsiteY4-90" fmla="*/ 0 h 2226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9"/>
            <p:cNvGrpSpPr/>
            <p:nvPr/>
          </p:nvGrpSpPr>
          <p:grpSpPr>
            <a:xfrm>
              <a:off x="3389679" y="5054301"/>
              <a:ext cx="4064160" cy="386589"/>
              <a:chOff x="3389679" y="5054301"/>
              <a:chExt cx="4064160" cy="386589"/>
            </a:xfrm>
          </p:grpSpPr>
          <p:cxnSp>
            <p:nvCxnSpPr>
              <p:cNvPr id="55" name="Straight Arrow Connector 59"/>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66"/>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53"/>
            <p:cNvGrpSpPr/>
            <p:nvPr/>
          </p:nvGrpSpPr>
          <p:grpSpPr>
            <a:xfrm>
              <a:off x="3401181" y="5445216"/>
              <a:ext cx="4028803" cy="375356"/>
              <a:chOff x="3401181" y="5445216"/>
              <a:chExt cx="4028803" cy="375356"/>
            </a:xfrm>
          </p:grpSpPr>
          <p:cxnSp>
            <p:nvCxnSpPr>
              <p:cNvPr id="53" name="Straight Arrow Connector 61"/>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reeform 69"/>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2"/>
            <p:cNvGrpSpPr/>
            <p:nvPr/>
          </p:nvGrpSpPr>
          <p:grpSpPr>
            <a:xfrm>
              <a:off x="1750742" y="5112121"/>
              <a:ext cx="1641327" cy="338554"/>
              <a:chOff x="1750742" y="5112121"/>
              <a:chExt cx="1641327" cy="338554"/>
            </a:xfrm>
          </p:grpSpPr>
          <p:cxnSp>
            <p:nvCxnSpPr>
              <p:cNvPr id="49" name="Straight Arrow Connector 79"/>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90"/>
              <p:cNvGrpSpPr/>
              <p:nvPr/>
            </p:nvGrpSpPr>
            <p:grpSpPr>
              <a:xfrm>
                <a:off x="2136070" y="5112121"/>
                <a:ext cx="459104" cy="338554"/>
                <a:chOff x="2709565" y="5090498"/>
                <a:chExt cx="459104" cy="338554"/>
              </a:xfrm>
            </p:grpSpPr>
            <p:sp>
              <p:nvSpPr>
                <p:cNvPr id="51" name="Rectangle 89"/>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84"/>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sp>
          <p:nvSpPr>
            <p:cNvPr id="21" name="Rectangle 93"/>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3"/>
            <p:cNvGrpSpPr/>
            <p:nvPr/>
          </p:nvGrpSpPr>
          <p:grpSpPr>
            <a:xfrm>
              <a:off x="1750742" y="5274392"/>
              <a:ext cx="1641172" cy="338554"/>
              <a:chOff x="1750742" y="5274392"/>
              <a:chExt cx="1641172" cy="338554"/>
            </a:xfrm>
          </p:grpSpPr>
          <p:cxnSp>
            <p:nvCxnSpPr>
              <p:cNvPr id="47" name="Straight Arrow Connector 81"/>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94"/>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23" name="Group 6"/>
            <p:cNvGrpSpPr/>
            <p:nvPr/>
          </p:nvGrpSpPr>
          <p:grpSpPr>
            <a:xfrm>
              <a:off x="1750742" y="5500058"/>
              <a:ext cx="1644347" cy="338554"/>
              <a:chOff x="1750742" y="5500058"/>
              <a:chExt cx="1644347" cy="338554"/>
            </a:xfrm>
          </p:grpSpPr>
          <p:cxnSp>
            <p:nvCxnSpPr>
              <p:cNvPr id="45" name="Straight Arrow Connector 82"/>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95"/>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24" name="Group 54"/>
            <p:cNvGrpSpPr/>
            <p:nvPr/>
          </p:nvGrpSpPr>
          <p:grpSpPr>
            <a:xfrm>
              <a:off x="1750742" y="5634943"/>
              <a:ext cx="1641326" cy="338554"/>
              <a:chOff x="1750742" y="5634943"/>
              <a:chExt cx="1641326" cy="338554"/>
            </a:xfrm>
          </p:grpSpPr>
          <p:cxnSp>
            <p:nvCxnSpPr>
              <p:cNvPr id="43" name="Straight Arrow Connector 83"/>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96"/>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25" name="Rectangle 97"/>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98"/>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99"/>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91"/>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 data requested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eft Arrow 100"/>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103"/>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104"/>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2" name="Rectangle 106"/>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107"/>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4" name="TextBox 108"/>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5" name="TextBox 109"/>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cxnSp>
          <p:nvCxnSpPr>
            <p:cNvPr id="36" name="Straight Connector 110"/>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112"/>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114"/>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zh-CN"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按要求的顺序交付</a:t>
              </a:r>
              <a:r>
                <a:rPr kumimoji="0" lang="en-US"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2</a:t>
              </a:r>
              <a:r>
                <a:rPr kumimoji="0" lang="en-US"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3</a:t>
              </a:r>
              <a:r>
                <a:rPr kumimoji="0" lang="en-US"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4</a:t>
              </a:r>
              <a:r>
                <a:rPr kumimoji="0" lang="en-US"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1</a:t>
              </a:r>
              <a:r>
                <a:rPr kumimoji="0" lang="zh-CN" altLang="en-US" sz="2400" b="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在后面等待</a:t>
              </a:r>
              <a:endParaRPr kumimoji="0" lang="en-US" altLang="en-US" sz="2400" b="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40" name="Group 56"/>
            <p:cNvGrpSpPr/>
            <p:nvPr/>
          </p:nvGrpSpPr>
          <p:grpSpPr>
            <a:xfrm>
              <a:off x="3400914" y="5195255"/>
              <a:ext cx="4029070" cy="477315"/>
              <a:chOff x="3400914" y="5195255"/>
              <a:chExt cx="4029070" cy="477315"/>
            </a:xfrm>
          </p:grpSpPr>
          <p:cxnSp>
            <p:nvCxnSpPr>
              <p:cNvPr id="41" name="Straight Arrow Connector 60"/>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55"/>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6536" y="233685"/>
            <a:ext cx="5057795" cy="646331"/>
          </a:xfrm>
          <a:prstGeom prst="rect">
            <a:avLst/>
          </a:prstGeom>
        </p:spPr>
        <p:txBody>
          <a:bodyPr wrap="none">
            <a:spAutoFit/>
          </a:bodyPr>
          <a:lstStyle/>
          <a:p>
            <a:pPr algn="ctr"/>
            <a:r>
              <a:rPr lang="en-US" altLang="zh-CN" sz="3600" b="1" dirty="0">
                <a:solidFill>
                  <a:schemeClr val="accent1"/>
                </a:solidFill>
                <a:cs typeface="+mn-ea"/>
                <a:sym typeface="+mn-lt"/>
              </a:rPr>
              <a:t>HTTP/2</a:t>
            </a:r>
            <a:r>
              <a:rPr lang="zh-CN" altLang="en-US" sz="3600" b="1" dirty="0">
                <a:solidFill>
                  <a:schemeClr val="accent1"/>
                </a:solidFill>
                <a:cs typeface="+mn-ea"/>
                <a:sym typeface="+mn-lt"/>
              </a:rPr>
              <a:t>：减缓</a:t>
            </a:r>
            <a:r>
              <a:rPr lang="en-US" altLang="zh-CN" sz="3600" b="1" dirty="0">
                <a:solidFill>
                  <a:schemeClr val="accent1"/>
                </a:solidFill>
                <a:cs typeface="+mn-ea"/>
                <a:sym typeface="+mn-lt"/>
              </a:rPr>
              <a:t>HOL</a:t>
            </a:r>
            <a:r>
              <a:rPr lang="zh-CN" altLang="en-US" sz="3600" b="1" dirty="0">
                <a:solidFill>
                  <a:schemeClr val="accent1"/>
                </a:solidFill>
                <a:cs typeface="+mn-ea"/>
                <a:sym typeface="+mn-lt"/>
              </a:rPr>
              <a:t>阻塞</a:t>
            </a:r>
            <a:endParaRPr lang="zh-CN" altLang="en-US" sz="3600" b="1" dirty="0">
              <a:solidFill>
                <a:schemeClr val="accent1"/>
              </a:solidFill>
              <a:cs typeface="+mn-ea"/>
              <a:sym typeface="+mn-lt"/>
            </a:endParaRPr>
          </a:p>
        </p:txBody>
      </p:sp>
      <p:sp>
        <p:nvSpPr>
          <p:cNvPr id="3"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4" name="Rectangle 3"/>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HTTP/2</a:t>
            </a:r>
            <a:r>
              <a:rPr lang="zh-CN" altLang="en-US" dirty="0">
                <a:latin typeface="+mn-ea"/>
              </a:rPr>
              <a:t>：对象被划分为帧</a:t>
            </a:r>
            <a:r>
              <a:rPr lang="en-US" altLang="zh-CN" dirty="0">
                <a:latin typeface="+mn-ea"/>
              </a:rPr>
              <a:t>(frame)</a:t>
            </a:r>
            <a:r>
              <a:rPr lang="zh-CN" altLang="en-US" dirty="0">
                <a:latin typeface="+mn-ea"/>
              </a:rPr>
              <a:t>，帧交错传输</a:t>
            </a:r>
            <a:endParaRPr lang="en-US" altLang="zh-CN" sz="2800" dirty="0">
              <a:latin typeface="+mn-ea"/>
            </a:endParaRPr>
          </a:p>
        </p:txBody>
      </p:sp>
      <p:grpSp>
        <p:nvGrpSpPr>
          <p:cNvPr id="93" name="组合 92"/>
          <p:cNvGrpSpPr/>
          <p:nvPr/>
        </p:nvGrpSpPr>
        <p:grpSpPr>
          <a:xfrm>
            <a:off x="1706138" y="1804575"/>
            <a:ext cx="8733256" cy="4780428"/>
            <a:chOff x="1706138" y="1892257"/>
            <a:chExt cx="8733256" cy="4780428"/>
          </a:xfrm>
        </p:grpSpPr>
        <p:sp>
          <p:nvSpPr>
            <p:cNvPr id="94" name="Text Box 5"/>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client</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95" name="Text Box 6"/>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server</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nvGrpSpPr>
            <p:cNvPr id="96" name="Group 34"/>
            <p:cNvGrpSpPr/>
            <p:nvPr/>
          </p:nvGrpSpPr>
          <p:grpSpPr bwMode="auto">
            <a:xfrm>
              <a:off x="7234967" y="2262203"/>
              <a:ext cx="422275" cy="685800"/>
              <a:chOff x="4140" y="429"/>
              <a:chExt cx="1425" cy="2396"/>
            </a:xfrm>
          </p:grpSpPr>
          <p:sp>
            <p:nvSpPr>
              <p:cNvPr id="173" name="Freeform 3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75" name="Freeform 3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3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78" name="Group 40"/>
              <p:cNvGrpSpPr/>
              <p:nvPr/>
            </p:nvGrpSpPr>
            <p:grpSpPr bwMode="auto">
              <a:xfrm>
                <a:off x="4749" y="668"/>
                <a:ext cx="581" cy="145"/>
                <a:chOff x="614" y="2568"/>
                <a:chExt cx="725" cy="139"/>
              </a:xfrm>
            </p:grpSpPr>
            <p:sp>
              <p:nvSpPr>
                <p:cNvPr id="203"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204"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79"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80" name="Group 44"/>
              <p:cNvGrpSpPr/>
              <p:nvPr/>
            </p:nvGrpSpPr>
            <p:grpSpPr bwMode="auto">
              <a:xfrm>
                <a:off x="4747" y="994"/>
                <a:ext cx="581" cy="134"/>
                <a:chOff x="614" y="2568"/>
                <a:chExt cx="725" cy="139"/>
              </a:xfrm>
            </p:grpSpPr>
            <p:sp>
              <p:nvSpPr>
                <p:cNvPr id="201"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202"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81"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82"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83" name="Group 49"/>
              <p:cNvGrpSpPr/>
              <p:nvPr/>
            </p:nvGrpSpPr>
            <p:grpSpPr bwMode="auto">
              <a:xfrm>
                <a:off x="4735" y="1627"/>
                <a:ext cx="582" cy="151"/>
                <a:chOff x="614" y="2568"/>
                <a:chExt cx="725" cy="139"/>
              </a:xfrm>
            </p:grpSpPr>
            <p:sp>
              <p:nvSpPr>
                <p:cNvPr id="199"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200"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84" name="Freeform 5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53"/>
              <p:cNvGrpSpPr/>
              <p:nvPr/>
            </p:nvGrpSpPr>
            <p:grpSpPr bwMode="auto">
              <a:xfrm>
                <a:off x="4739" y="1327"/>
                <a:ext cx="582" cy="139"/>
                <a:chOff x="614" y="2568"/>
                <a:chExt cx="725" cy="139"/>
              </a:xfrm>
            </p:grpSpPr>
            <p:sp>
              <p:nvSpPr>
                <p:cNvPr id="197"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8"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86"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87" name="Freeform 5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5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0" name="Freeform 6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2"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3"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4"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195"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96"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grpSp>
          <p:nvGrpSpPr>
            <p:cNvPr id="97" name="Group 67"/>
            <p:cNvGrpSpPr/>
            <p:nvPr/>
          </p:nvGrpSpPr>
          <p:grpSpPr bwMode="auto">
            <a:xfrm>
              <a:off x="2885332" y="2291964"/>
              <a:ext cx="742950" cy="742950"/>
              <a:chOff x="-44" y="1473"/>
              <a:chExt cx="981" cy="1105"/>
            </a:xfrm>
          </p:grpSpPr>
          <p:pic>
            <p:nvPicPr>
              <p:cNvPr id="171" name="Picture 6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69"/>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8" name="Straight Arrow Connector 4"/>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5"/>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0" name="TextBox 50"/>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1" name="TextBox 51"/>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2" name="TextBox 52"/>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cxnSp>
          <p:nvCxnSpPr>
            <p:cNvPr id="103" name="Straight Arrow Connector 61"/>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62"/>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63"/>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Freeform 48"/>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67383 w 3876052"/>
                <a:gd name="connsiteY0-52" fmla="*/ 0 h 2226179"/>
                <a:gd name="connsiteX1-53" fmla="*/ 411 w 3876052"/>
                <a:gd name="connsiteY1-54" fmla="*/ 273465 h 2226179"/>
                <a:gd name="connsiteX2-55" fmla="*/ 411 w 3876052"/>
                <a:gd name="connsiteY2-56" fmla="*/ 2226179 h 2226179"/>
                <a:gd name="connsiteX3-57" fmla="*/ 3875929 w 3876052"/>
                <a:gd name="connsiteY3-58" fmla="*/ 1956987 h 2226179"/>
                <a:gd name="connsiteX4-59" fmla="*/ 3867383 w 3876052"/>
                <a:gd name="connsiteY4-60" fmla="*/ 0 h 2226179"/>
                <a:gd name="connsiteX0-61" fmla="*/ 3867383 w 3871845"/>
                <a:gd name="connsiteY0-62" fmla="*/ 0 h 2226179"/>
                <a:gd name="connsiteX1-63" fmla="*/ 411 w 3871845"/>
                <a:gd name="connsiteY1-64" fmla="*/ 273465 h 2226179"/>
                <a:gd name="connsiteX2-65" fmla="*/ 411 w 3871845"/>
                <a:gd name="connsiteY2-66" fmla="*/ 2226179 h 2226179"/>
                <a:gd name="connsiteX3-67" fmla="*/ 3871656 w 3871845"/>
                <a:gd name="connsiteY3-68" fmla="*/ 1969806 h 2226179"/>
                <a:gd name="connsiteX4-69" fmla="*/ 3867383 w 3871845"/>
                <a:gd name="connsiteY4-70" fmla="*/ 0 h 2226179"/>
                <a:gd name="connsiteX0-71" fmla="*/ 3867383 w 3872034"/>
                <a:gd name="connsiteY0-72" fmla="*/ 0 h 2226179"/>
                <a:gd name="connsiteX1-73" fmla="*/ 411 w 3872034"/>
                <a:gd name="connsiteY1-74" fmla="*/ 273465 h 2226179"/>
                <a:gd name="connsiteX2-75" fmla="*/ 411 w 3872034"/>
                <a:gd name="connsiteY2-76" fmla="*/ 2226179 h 2226179"/>
                <a:gd name="connsiteX3-77" fmla="*/ 3871656 w 3872034"/>
                <a:gd name="connsiteY3-78" fmla="*/ 1969806 h 2226179"/>
                <a:gd name="connsiteX4-79" fmla="*/ 3867383 w 3872034"/>
                <a:gd name="connsiteY4-80" fmla="*/ 0 h 2226179"/>
                <a:gd name="connsiteX0-81" fmla="*/ 3867383 w 3868169"/>
                <a:gd name="connsiteY0-82" fmla="*/ 0 h 2226179"/>
                <a:gd name="connsiteX1-83" fmla="*/ 411 w 3868169"/>
                <a:gd name="connsiteY1-84" fmla="*/ 273465 h 2226179"/>
                <a:gd name="connsiteX2-85" fmla="*/ 411 w 3868169"/>
                <a:gd name="connsiteY2-86" fmla="*/ 2226179 h 2226179"/>
                <a:gd name="connsiteX3-87" fmla="*/ 3863110 w 3868169"/>
                <a:gd name="connsiteY3-88" fmla="*/ 1969806 h 2226179"/>
                <a:gd name="connsiteX4-89" fmla="*/ 3867383 w 3868169"/>
                <a:gd name="connsiteY4-90" fmla="*/ 0 h 2226179"/>
                <a:gd name="connsiteX0-91" fmla="*/ 3867383 w 3867817"/>
                <a:gd name="connsiteY0-92" fmla="*/ 0 h 2226179"/>
                <a:gd name="connsiteX1-93" fmla="*/ 411 w 3867817"/>
                <a:gd name="connsiteY1-94" fmla="*/ 273465 h 2226179"/>
                <a:gd name="connsiteX2-95" fmla="*/ 411 w 3867817"/>
                <a:gd name="connsiteY2-96" fmla="*/ 2226179 h 2226179"/>
                <a:gd name="connsiteX3-97" fmla="*/ 3856760 w 3867817"/>
                <a:gd name="connsiteY3-98" fmla="*/ 1718981 h 2226179"/>
                <a:gd name="connsiteX4-99" fmla="*/ 3867383 w 3867817"/>
                <a:gd name="connsiteY4-100" fmla="*/ 0 h 2226179"/>
                <a:gd name="connsiteX0-101" fmla="*/ 3867383 w 3867817"/>
                <a:gd name="connsiteY0-102" fmla="*/ 0 h 1978529"/>
                <a:gd name="connsiteX1-103" fmla="*/ 411 w 3867817"/>
                <a:gd name="connsiteY1-104" fmla="*/ 273465 h 1978529"/>
                <a:gd name="connsiteX2-105" fmla="*/ 411 w 3867817"/>
                <a:gd name="connsiteY2-106" fmla="*/ 1978529 h 1978529"/>
                <a:gd name="connsiteX3-107" fmla="*/ 3856760 w 3867817"/>
                <a:gd name="connsiteY3-108" fmla="*/ 1718981 h 1978529"/>
                <a:gd name="connsiteX4-109" fmla="*/ 3867383 w 3867817"/>
                <a:gd name="connsiteY4-110" fmla="*/ 0 h 1978529"/>
                <a:gd name="connsiteX0-111" fmla="*/ 3867383 w 3867383"/>
                <a:gd name="connsiteY0-112" fmla="*/ 0 h 1978529"/>
                <a:gd name="connsiteX1-113" fmla="*/ 411 w 3867383"/>
                <a:gd name="connsiteY1-114" fmla="*/ 273465 h 1978529"/>
                <a:gd name="connsiteX2-115" fmla="*/ 411 w 3867383"/>
                <a:gd name="connsiteY2-116" fmla="*/ 1978529 h 1978529"/>
                <a:gd name="connsiteX3-117" fmla="*/ 3856760 w 3867383"/>
                <a:gd name="connsiteY3-118" fmla="*/ 1718981 h 1978529"/>
                <a:gd name="connsiteX4-119" fmla="*/ 3867383 w 3867383"/>
                <a:gd name="connsiteY4-120" fmla="*/ 0 h 1978529"/>
                <a:gd name="connsiteX0-121" fmla="*/ 3867383 w 3867383"/>
                <a:gd name="connsiteY0-122" fmla="*/ 0 h 1978529"/>
                <a:gd name="connsiteX1-123" fmla="*/ 411 w 3867383"/>
                <a:gd name="connsiteY1-124" fmla="*/ 273465 h 1978529"/>
                <a:gd name="connsiteX2-125" fmla="*/ 411 w 3867383"/>
                <a:gd name="connsiteY2-126" fmla="*/ 1978529 h 1978529"/>
                <a:gd name="connsiteX3-127" fmla="*/ 3856760 w 3867383"/>
                <a:gd name="connsiteY3-128" fmla="*/ 1718981 h 1978529"/>
                <a:gd name="connsiteX4-129" fmla="*/ 3867383 w 3867383"/>
                <a:gd name="connsiteY4-130" fmla="*/ 0 h 1978529"/>
                <a:gd name="connsiteX0-131" fmla="*/ 3867383 w 3867383"/>
                <a:gd name="connsiteY0-132" fmla="*/ 0 h 1978529"/>
                <a:gd name="connsiteX1-133" fmla="*/ 411 w 3867383"/>
                <a:gd name="connsiteY1-134" fmla="*/ 273465 h 1978529"/>
                <a:gd name="connsiteX2-135" fmla="*/ 411 w 3867383"/>
                <a:gd name="connsiteY2-136" fmla="*/ 1978529 h 1978529"/>
                <a:gd name="connsiteX3-137" fmla="*/ 3856760 w 3867383"/>
                <a:gd name="connsiteY3-138" fmla="*/ 1718981 h 1978529"/>
                <a:gd name="connsiteX4-139" fmla="*/ 3867383 w 3867383"/>
                <a:gd name="connsiteY4-140" fmla="*/ 0 h 1978529"/>
                <a:gd name="connsiteX0-141" fmla="*/ 3867383 w 3867383"/>
                <a:gd name="connsiteY0-142" fmla="*/ 0 h 1978529"/>
                <a:gd name="connsiteX1-143" fmla="*/ 411 w 3867383"/>
                <a:gd name="connsiteY1-144" fmla="*/ 273465 h 1978529"/>
                <a:gd name="connsiteX2-145" fmla="*/ 411 w 3867383"/>
                <a:gd name="connsiteY2-146" fmla="*/ 1978529 h 1978529"/>
                <a:gd name="connsiteX3-147" fmla="*/ 3856760 w 3867383"/>
                <a:gd name="connsiteY3-148" fmla="*/ 1718981 h 1978529"/>
                <a:gd name="connsiteX4-149" fmla="*/ 3867383 w 3867383"/>
                <a:gd name="connsiteY4-150" fmla="*/ 0 h 1978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66"/>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Freeform 67"/>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Freeform 69"/>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Rectangle 89"/>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6"/>
            <p:cNvGrpSpPr/>
            <p:nvPr/>
          </p:nvGrpSpPr>
          <p:grpSpPr>
            <a:xfrm>
              <a:off x="1770738" y="3385789"/>
              <a:ext cx="1641327" cy="338554"/>
              <a:chOff x="1770738" y="3385789"/>
              <a:chExt cx="1641327" cy="338554"/>
            </a:xfrm>
          </p:grpSpPr>
          <p:cxnSp>
            <p:nvCxnSpPr>
              <p:cNvPr id="169" name="Straight Arrow Connector 79"/>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TextBox 84"/>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2" name="Rectangle 93"/>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3" name="Group 9"/>
            <p:cNvGrpSpPr/>
            <p:nvPr/>
          </p:nvGrpSpPr>
          <p:grpSpPr>
            <a:xfrm>
              <a:off x="1759658" y="3661763"/>
              <a:ext cx="1641172" cy="338554"/>
              <a:chOff x="1759658" y="3661763"/>
              <a:chExt cx="1641172" cy="338554"/>
            </a:xfrm>
          </p:grpSpPr>
          <p:cxnSp>
            <p:nvCxnSpPr>
              <p:cNvPr id="167" name="Straight Arrow Connector 81"/>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TextBox 96"/>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14" name="Rectangle 97"/>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Rectangle 98"/>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Rectangle 99"/>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Left Arrow 100"/>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xtBox 104"/>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19" name="TextBox 107"/>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0" name="TextBox 108"/>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21" name="TextBox 109"/>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cxnSp>
          <p:nvCxnSpPr>
            <p:cNvPr id="122" name="Straight Connector 110"/>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12"/>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14"/>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3"/>
            <p:cNvSpPr txBox="1">
              <a:spLocks noChangeArrowheads="1"/>
            </p:cNvSpPr>
            <p:nvPr/>
          </p:nvSpPr>
          <p:spPr>
            <a:xfrm>
              <a:off x="3131136" y="6169377"/>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400" b="0" u="none" strike="noStrike" kern="1200" cap="none" spc="0" normalizeH="0" baseline="0" noProof="0" dirty="0">
                  <a:ln>
                    <a:noFill/>
                  </a:ln>
                  <a:solidFill>
                    <a:prstClr val="black"/>
                  </a:solidFill>
                  <a:effectLst/>
                  <a:uLnTx/>
                  <a:uFillTx/>
                  <a:latin typeface="+mn-ea"/>
                  <a:cs typeface="+mn-cs"/>
                </a:rPr>
                <a:t>O</a:t>
              </a:r>
              <a:r>
                <a:rPr kumimoji="0" lang="en-US" altLang="en-US" sz="2400" b="0" u="none" strike="noStrike" kern="1200" cap="none" spc="0" normalizeH="0" baseline="-25000" noProof="0" dirty="0">
                  <a:ln>
                    <a:noFill/>
                  </a:ln>
                  <a:solidFill>
                    <a:prstClr val="black"/>
                  </a:solidFill>
                  <a:effectLst/>
                  <a:uLnTx/>
                  <a:uFillTx/>
                  <a:latin typeface="+mn-ea"/>
                  <a:cs typeface="+mn-cs"/>
                </a:rPr>
                <a:t>2</a:t>
              </a:r>
              <a:r>
                <a:rPr kumimoji="0" lang="en-US" altLang="en-US" sz="2400" b="0" u="none" strike="noStrike" kern="1200" cap="none" spc="0" normalizeH="0" baseline="0" noProof="0" dirty="0">
                  <a:ln>
                    <a:noFill/>
                  </a:ln>
                  <a:solidFill>
                    <a:prstClr val="black"/>
                  </a:solidFill>
                  <a:effectLst/>
                  <a:uLnTx/>
                  <a:uFillTx/>
                  <a:latin typeface="+mn-ea"/>
                  <a:cs typeface="+mn-cs"/>
                </a:rPr>
                <a:t>, O</a:t>
              </a:r>
              <a:r>
                <a:rPr kumimoji="0" lang="en-US" altLang="en-US" sz="2400" b="0" u="none" strike="noStrike" kern="1200" cap="none" spc="0" normalizeH="0" baseline="-25000" noProof="0" dirty="0">
                  <a:ln>
                    <a:noFill/>
                  </a:ln>
                  <a:solidFill>
                    <a:prstClr val="black"/>
                  </a:solidFill>
                  <a:effectLst/>
                  <a:uLnTx/>
                  <a:uFillTx/>
                  <a:latin typeface="+mn-ea"/>
                  <a:cs typeface="+mn-cs"/>
                </a:rPr>
                <a:t>3</a:t>
              </a:r>
              <a:r>
                <a:rPr kumimoji="0" lang="en-US" altLang="en-US" sz="2400" b="0" u="none" strike="noStrike" kern="1200" cap="none" spc="0" normalizeH="0" baseline="0" noProof="0" dirty="0">
                  <a:ln>
                    <a:noFill/>
                  </a:ln>
                  <a:solidFill>
                    <a:prstClr val="black"/>
                  </a:solidFill>
                  <a:effectLst/>
                  <a:uLnTx/>
                  <a:uFillTx/>
                  <a:latin typeface="+mn-ea"/>
                  <a:cs typeface="+mn-cs"/>
                </a:rPr>
                <a:t>, O</a:t>
              </a:r>
              <a:r>
                <a:rPr kumimoji="0" lang="en-US" altLang="en-US" sz="2400" b="0" u="none" strike="noStrike" kern="1200" cap="none" spc="0" normalizeH="0" baseline="-25000" noProof="0" dirty="0">
                  <a:ln>
                    <a:noFill/>
                  </a:ln>
                  <a:solidFill>
                    <a:prstClr val="black"/>
                  </a:solidFill>
                  <a:effectLst/>
                  <a:uLnTx/>
                  <a:uFillTx/>
                  <a:latin typeface="+mn-ea"/>
                  <a:cs typeface="+mn-cs"/>
                </a:rPr>
                <a:t>4</a:t>
              </a:r>
              <a:r>
                <a:rPr kumimoji="0" lang="en-US" altLang="en-US" sz="2400" b="0" u="none" strike="noStrike" kern="1200" cap="none" spc="0" normalizeH="0" baseline="0" noProof="0" dirty="0">
                  <a:ln>
                    <a:noFill/>
                  </a:ln>
                  <a:solidFill>
                    <a:prstClr val="black"/>
                  </a:solidFill>
                  <a:effectLst/>
                  <a:uLnTx/>
                  <a:uFillTx/>
                  <a:latin typeface="+mn-ea"/>
                  <a:cs typeface="+mn-cs"/>
                </a:rPr>
                <a:t> </a:t>
              </a:r>
              <a:r>
                <a:rPr kumimoji="0" lang="zh-CN" altLang="en-US" sz="2400" b="0" u="none" strike="noStrike" kern="1200" cap="none" spc="0" normalizeH="0" baseline="0" noProof="0" dirty="0">
                  <a:ln>
                    <a:noFill/>
                  </a:ln>
                  <a:solidFill>
                    <a:prstClr val="black"/>
                  </a:solidFill>
                  <a:effectLst/>
                  <a:uLnTx/>
                  <a:uFillTx/>
                  <a:latin typeface="+mn-ea"/>
                  <a:cs typeface="+mn-cs"/>
                </a:rPr>
                <a:t>被快速交付</a:t>
              </a:r>
              <a:r>
                <a:rPr kumimoji="0" lang="en-US" altLang="en-US" sz="2400" b="0" u="none" strike="noStrike" kern="1200" cap="none" spc="0" normalizeH="0" baseline="0" noProof="0" dirty="0">
                  <a:ln>
                    <a:noFill/>
                  </a:ln>
                  <a:solidFill>
                    <a:prstClr val="black"/>
                  </a:solidFill>
                  <a:effectLst/>
                  <a:uLnTx/>
                  <a:uFillTx/>
                  <a:latin typeface="+mn-ea"/>
                  <a:cs typeface="+mn-cs"/>
                </a:rPr>
                <a:t>, </a:t>
              </a:r>
              <a:r>
                <a:rPr kumimoji="0" lang="zh-CN" altLang="en-US" sz="2400" b="0" u="none" strike="noStrike" kern="1200" cap="none" spc="0" normalizeH="0" baseline="0" noProof="0" dirty="0">
                  <a:ln>
                    <a:noFill/>
                  </a:ln>
                  <a:solidFill>
                    <a:prstClr val="black"/>
                  </a:solidFill>
                  <a:effectLst/>
                  <a:uLnTx/>
                  <a:uFillTx/>
                  <a:latin typeface="+mn-ea"/>
                  <a:cs typeface="+mn-cs"/>
                </a:rPr>
                <a:t>而</a:t>
              </a:r>
              <a:r>
                <a:rPr kumimoji="0" lang="en-US" altLang="en-US" sz="2400" b="0" u="none" strike="noStrike" kern="1200" cap="none" spc="0" normalizeH="0" baseline="0" noProof="0" dirty="0">
                  <a:ln>
                    <a:noFill/>
                  </a:ln>
                  <a:solidFill>
                    <a:prstClr val="black"/>
                  </a:solidFill>
                  <a:effectLst/>
                  <a:uLnTx/>
                  <a:uFillTx/>
                  <a:latin typeface="+mn-ea"/>
                  <a:cs typeface="+mn-cs"/>
                </a:rPr>
                <a:t>O</a:t>
              </a:r>
              <a:r>
                <a:rPr kumimoji="0" lang="en-US" altLang="en-US" sz="2400" b="0" u="none" strike="noStrike" kern="1200" cap="none" spc="0" normalizeH="0" baseline="-25000" noProof="0" dirty="0">
                  <a:ln>
                    <a:noFill/>
                  </a:ln>
                  <a:solidFill>
                    <a:prstClr val="black"/>
                  </a:solidFill>
                  <a:effectLst/>
                  <a:uLnTx/>
                  <a:uFillTx/>
                  <a:latin typeface="+mn-ea"/>
                  <a:cs typeface="+mn-cs"/>
                </a:rPr>
                <a:t>1 </a:t>
              </a:r>
              <a:r>
                <a:rPr kumimoji="0" lang="zh-CN" altLang="en-US" sz="2400" b="0" u="none" strike="noStrike" kern="1200" cap="none" spc="0" normalizeH="0" baseline="0" noProof="0" dirty="0">
                  <a:ln>
                    <a:noFill/>
                  </a:ln>
                  <a:solidFill>
                    <a:prstClr val="black"/>
                  </a:solidFill>
                  <a:effectLst/>
                  <a:uLnTx/>
                  <a:uFillTx/>
                  <a:latin typeface="+mn-ea"/>
                  <a:cs typeface="+mn-cs"/>
                </a:rPr>
                <a:t>只被稍微延迟</a:t>
              </a:r>
              <a:endParaRPr kumimoji="0" lang="en-US" altLang="en-US" sz="2400" b="0" u="none" strike="noStrike" kern="1200" cap="none" spc="0" normalizeH="0" baseline="0" noProof="0" dirty="0">
                <a:ln>
                  <a:noFill/>
                </a:ln>
                <a:solidFill>
                  <a:prstClr val="black"/>
                </a:solidFill>
                <a:effectLst/>
                <a:uLnTx/>
                <a:uFillTx/>
                <a:latin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altLang="en-US" sz="2400" b="0" u="none" strike="noStrike" kern="1200" cap="none" spc="0" normalizeH="0" baseline="0" noProof="0" dirty="0">
                <a:ln>
                  <a:noFill/>
                </a:ln>
                <a:solidFill>
                  <a:prstClr val="black"/>
                </a:solidFill>
                <a:effectLst/>
                <a:uLnTx/>
                <a:uFillTx/>
                <a:latin typeface="+mn-ea"/>
                <a:cs typeface="+mn-cs"/>
              </a:endParaRPr>
            </a:p>
          </p:txBody>
        </p:sp>
        <p:grpSp>
          <p:nvGrpSpPr>
            <p:cNvPr id="126" name="Group 3"/>
            <p:cNvGrpSpPr/>
            <p:nvPr/>
          </p:nvGrpSpPr>
          <p:grpSpPr>
            <a:xfrm>
              <a:off x="3362984" y="3078482"/>
              <a:ext cx="4052925" cy="379692"/>
              <a:chOff x="3362984" y="3078482"/>
              <a:chExt cx="4052925" cy="379692"/>
            </a:xfrm>
          </p:grpSpPr>
          <p:cxnSp>
            <p:nvCxnSpPr>
              <p:cNvPr id="165" name="Straight Arrow Connector 85"/>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Freeform 86"/>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7" name="Freeform 87"/>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88"/>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1" fmla="*/ 3896882 w 3909701"/>
                <a:gd name="connsiteY0-2" fmla="*/ 0 h 2226179"/>
                <a:gd name="connsiteX1-3" fmla="*/ 0 w 3909701"/>
                <a:gd name="connsiteY1-4" fmla="*/ 264919 h 2226179"/>
                <a:gd name="connsiteX2-5" fmla="*/ 29910 w 3909701"/>
                <a:gd name="connsiteY2-6" fmla="*/ 2226179 h 2226179"/>
                <a:gd name="connsiteX3-7" fmla="*/ 3909701 w 3909701"/>
                <a:gd name="connsiteY3-8" fmla="*/ 1969805 h 2226179"/>
                <a:gd name="connsiteX4-9" fmla="*/ 3896882 w 3909701"/>
                <a:gd name="connsiteY4-10" fmla="*/ 0 h 2226179"/>
                <a:gd name="connsiteX0-11" fmla="*/ 3896882 w 3896882"/>
                <a:gd name="connsiteY0-12" fmla="*/ 0 h 2226179"/>
                <a:gd name="connsiteX1-13" fmla="*/ 0 w 3896882"/>
                <a:gd name="connsiteY1-14" fmla="*/ 264919 h 2226179"/>
                <a:gd name="connsiteX2-15" fmla="*/ 29910 w 3896882"/>
                <a:gd name="connsiteY2-16" fmla="*/ 2226179 h 2226179"/>
                <a:gd name="connsiteX3-17" fmla="*/ 3892609 w 3896882"/>
                <a:gd name="connsiteY3-18" fmla="*/ 1974078 h 2226179"/>
                <a:gd name="connsiteX4-19" fmla="*/ 3896882 w 3896882"/>
                <a:gd name="connsiteY4-20" fmla="*/ 0 h 2226179"/>
                <a:gd name="connsiteX0-21" fmla="*/ 3871245 w 3871245"/>
                <a:gd name="connsiteY0-22" fmla="*/ 0 h 2226179"/>
                <a:gd name="connsiteX1-23" fmla="*/ 0 w 3871245"/>
                <a:gd name="connsiteY1-24" fmla="*/ 264919 h 2226179"/>
                <a:gd name="connsiteX2-25" fmla="*/ 4273 w 3871245"/>
                <a:gd name="connsiteY2-26" fmla="*/ 2226179 h 2226179"/>
                <a:gd name="connsiteX3-27" fmla="*/ 3866972 w 3871245"/>
                <a:gd name="connsiteY3-28" fmla="*/ 1974078 h 2226179"/>
                <a:gd name="connsiteX4-29" fmla="*/ 3871245 w 3871245"/>
                <a:gd name="connsiteY4-30" fmla="*/ 0 h 2226179"/>
                <a:gd name="connsiteX0-31" fmla="*/ 3867064 w 3867064"/>
                <a:gd name="connsiteY0-32" fmla="*/ 0 h 2226179"/>
                <a:gd name="connsiteX1-33" fmla="*/ 12911 w 3867064"/>
                <a:gd name="connsiteY1-34" fmla="*/ 269192 h 2226179"/>
                <a:gd name="connsiteX2-35" fmla="*/ 92 w 3867064"/>
                <a:gd name="connsiteY2-36" fmla="*/ 2226179 h 2226179"/>
                <a:gd name="connsiteX3-37" fmla="*/ 3862791 w 3867064"/>
                <a:gd name="connsiteY3-38" fmla="*/ 1974078 h 2226179"/>
                <a:gd name="connsiteX4-39" fmla="*/ 3867064 w 3867064"/>
                <a:gd name="connsiteY4-40" fmla="*/ 0 h 2226179"/>
                <a:gd name="connsiteX0-41" fmla="*/ 3867383 w 3867383"/>
                <a:gd name="connsiteY0-42" fmla="*/ 0 h 2226179"/>
                <a:gd name="connsiteX1-43" fmla="*/ 411 w 3867383"/>
                <a:gd name="connsiteY1-44" fmla="*/ 273465 h 2226179"/>
                <a:gd name="connsiteX2-45" fmla="*/ 411 w 3867383"/>
                <a:gd name="connsiteY2-46" fmla="*/ 2226179 h 2226179"/>
                <a:gd name="connsiteX3-47" fmla="*/ 3863110 w 3867383"/>
                <a:gd name="connsiteY3-48" fmla="*/ 1974078 h 2226179"/>
                <a:gd name="connsiteX4-49" fmla="*/ 3867383 w 3867383"/>
                <a:gd name="connsiteY4-50" fmla="*/ 0 h 2226179"/>
                <a:gd name="connsiteX0-51" fmla="*/ 3892661 w 3892661"/>
                <a:gd name="connsiteY0-52" fmla="*/ 0 h 6403180"/>
                <a:gd name="connsiteX1-53" fmla="*/ 25689 w 3892661"/>
                <a:gd name="connsiteY1-54" fmla="*/ 273465 h 6403180"/>
                <a:gd name="connsiteX2-55" fmla="*/ 51 w 3892661"/>
                <a:gd name="connsiteY2-56" fmla="*/ 6403180 h 6403180"/>
                <a:gd name="connsiteX3-57" fmla="*/ 3888388 w 3892661"/>
                <a:gd name="connsiteY3-58" fmla="*/ 1974078 h 6403180"/>
                <a:gd name="connsiteX4-59" fmla="*/ 3892661 w 3892661"/>
                <a:gd name="connsiteY4-60" fmla="*/ 0 h 6403180"/>
                <a:gd name="connsiteX0-61" fmla="*/ 3896882 w 3896882"/>
                <a:gd name="connsiteY0-62" fmla="*/ 0 h 6403180"/>
                <a:gd name="connsiteX1-63" fmla="*/ 0 w 3896882"/>
                <a:gd name="connsiteY1-64" fmla="*/ 4599655 h 6403180"/>
                <a:gd name="connsiteX2-65" fmla="*/ 4272 w 3896882"/>
                <a:gd name="connsiteY2-66" fmla="*/ 6403180 h 6403180"/>
                <a:gd name="connsiteX3-67" fmla="*/ 3892609 w 3896882"/>
                <a:gd name="connsiteY3-68" fmla="*/ 1974078 h 6403180"/>
                <a:gd name="connsiteX4-69" fmla="*/ 3896882 w 3896882"/>
                <a:gd name="connsiteY4-70" fmla="*/ 0 h 6403180"/>
                <a:gd name="connsiteX0-71" fmla="*/ 3893021 w 3893021"/>
                <a:gd name="connsiteY0-72" fmla="*/ 0 h 6403180"/>
                <a:gd name="connsiteX1-73" fmla="*/ 412 w 3893021"/>
                <a:gd name="connsiteY1-74" fmla="*/ 4152108 h 6403180"/>
                <a:gd name="connsiteX2-75" fmla="*/ 411 w 3893021"/>
                <a:gd name="connsiteY2-76" fmla="*/ 6403180 h 6403180"/>
                <a:gd name="connsiteX3-77" fmla="*/ 3888748 w 3893021"/>
                <a:gd name="connsiteY3-78" fmla="*/ 1974078 h 6403180"/>
                <a:gd name="connsiteX4-79" fmla="*/ 3893021 w 3893021"/>
                <a:gd name="connsiteY4-80" fmla="*/ 0 h 6403180"/>
                <a:gd name="connsiteX0-81" fmla="*/ 3892651 w 3892651"/>
                <a:gd name="connsiteY0-82" fmla="*/ 0 h 6403180"/>
                <a:gd name="connsiteX1-83" fmla="*/ 34226 w 3892651"/>
                <a:gd name="connsiteY1-84" fmla="*/ 4375864 h 6403180"/>
                <a:gd name="connsiteX2-85" fmla="*/ 41 w 3892651"/>
                <a:gd name="connsiteY2-86" fmla="*/ 6403180 h 6403180"/>
                <a:gd name="connsiteX3-87" fmla="*/ 3888378 w 3892651"/>
                <a:gd name="connsiteY3-88" fmla="*/ 1974078 h 6403180"/>
                <a:gd name="connsiteX4-89" fmla="*/ 3892651 w 3892651"/>
                <a:gd name="connsiteY4-90" fmla="*/ 0 h 6403180"/>
                <a:gd name="connsiteX0-91" fmla="*/ 3875591 w 3875591"/>
                <a:gd name="connsiteY0-92" fmla="*/ 0 h 6552362"/>
                <a:gd name="connsiteX1-93" fmla="*/ 17166 w 3875591"/>
                <a:gd name="connsiteY1-94" fmla="*/ 4375864 h 6552362"/>
                <a:gd name="connsiteX2-95" fmla="*/ 73 w 3875591"/>
                <a:gd name="connsiteY2-96" fmla="*/ 6552362 h 6552362"/>
                <a:gd name="connsiteX3-97" fmla="*/ 3871318 w 3875591"/>
                <a:gd name="connsiteY3-98" fmla="*/ 1974078 h 6552362"/>
                <a:gd name="connsiteX4-99" fmla="*/ 3875591 w 3875591"/>
                <a:gd name="connsiteY4-100" fmla="*/ 0 h 6552362"/>
                <a:gd name="connsiteX0-101" fmla="*/ 3875928 w 3875928"/>
                <a:gd name="connsiteY0-102" fmla="*/ 0 h 6552362"/>
                <a:gd name="connsiteX1-103" fmla="*/ 412 w 3875928"/>
                <a:gd name="connsiteY1-104" fmla="*/ 4599620 h 6552362"/>
                <a:gd name="connsiteX2-105" fmla="*/ 410 w 3875928"/>
                <a:gd name="connsiteY2-106" fmla="*/ 6552362 h 6552362"/>
                <a:gd name="connsiteX3-107" fmla="*/ 3871655 w 3875928"/>
                <a:gd name="connsiteY3-108" fmla="*/ 1974078 h 6552362"/>
                <a:gd name="connsiteX4-109" fmla="*/ 3875928 w 3875928"/>
                <a:gd name="connsiteY4-110" fmla="*/ 0 h 65523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Rectangle 1"/>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49"/>
            <p:cNvGrpSpPr/>
            <p:nvPr/>
          </p:nvGrpSpPr>
          <p:grpSpPr>
            <a:xfrm>
              <a:off x="1756483" y="3920514"/>
              <a:ext cx="1644347" cy="338554"/>
              <a:chOff x="1756483" y="3920514"/>
              <a:chExt cx="1644347" cy="338554"/>
            </a:xfrm>
          </p:grpSpPr>
          <p:cxnSp>
            <p:nvCxnSpPr>
              <p:cNvPr id="163" name="Straight Arrow Connector 82"/>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95"/>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131" name="Rectangle 2"/>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53"/>
            <p:cNvGrpSpPr/>
            <p:nvPr/>
          </p:nvGrpSpPr>
          <p:grpSpPr>
            <a:xfrm>
              <a:off x="1706138" y="5621746"/>
              <a:ext cx="1641326" cy="338554"/>
              <a:chOff x="1706138" y="5621746"/>
              <a:chExt cx="1641326" cy="338554"/>
            </a:xfrm>
          </p:grpSpPr>
          <p:cxnSp>
            <p:nvCxnSpPr>
              <p:cNvPr id="161" name="Straight Arrow Connector 83"/>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94"/>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cxnSp>
          <p:nvCxnSpPr>
            <p:cNvPr id="133" name="Straight Connector 7"/>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01"/>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28"/>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29"/>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0"/>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1"/>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2"/>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3"/>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34"/>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35"/>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36"/>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37"/>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38"/>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39"/>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0"/>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1"/>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2"/>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3"/>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44"/>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64"/>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65"/>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70"/>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71"/>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72"/>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73"/>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74"/>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75"/>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76"/>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83018" y="233685"/>
            <a:ext cx="4544835" cy="646331"/>
          </a:xfrm>
          <a:prstGeom prst="rect">
            <a:avLst/>
          </a:prstGeom>
        </p:spPr>
        <p:txBody>
          <a:bodyPr wrap="none">
            <a:spAutoFit/>
          </a:bodyPr>
          <a:lstStyle/>
          <a:p>
            <a:pPr algn="ctr"/>
            <a:r>
              <a:rPr lang="zh-CN" altLang="en-US" sz="3600" b="1" dirty="0">
                <a:solidFill>
                  <a:schemeClr val="accent1"/>
                </a:solidFill>
                <a:cs typeface="+mn-ea"/>
                <a:sym typeface="+mn-lt"/>
              </a:rPr>
              <a:t>从 </a:t>
            </a:r>
            <a:r>
              <a:rPr lang="en-US" altLang="zh-CN" sz="3600" b="1" dirty="0">
                <a:solidFill>
                  <a:schemeClr val="accent1"/>
                </a:solidFill>
                <a:cs typeface="+mn-ea"/>
                <a:sym typeface="+mn-lt"/>
              </a:rPr>
              <a:t>HTTP2 </a:t>
            </a:r>
            <a:r>
              <a:rPr lang="zh-CN" altLang="en-US" sz="3600" b="1" dirty="0">
                <a:solidFill>
                  <a:schemeClr val="accent1"/>
                </a:solidFill>
                <a:cs typeface="+mn-ea"/>
                <a:sym typeface="+mn-lt"/>
              </a:rPr>
              <a:t>到 </a:t>
            </a:r>
            <a:r>
              <a:rPr lang="en-US" altLang="zh-CN" sz="3600" b="1" dirty="0">
                <a:solidFill>
                  <a:schemeClr val="accent1"/>
                </a:solidFill>
                <a:cs typeface="+mn-ea"/>
                <a:sym typeface="+mn-lt"/>
              </a:rPr>
              <a:t>HTTP/3</a:t>
            </a:r>
            <a:endParaRPr lang="zh-CN" altLang="en-US" sz="3600" b="1" dirty="0">
              <a:solidFill>
                <a:schemeClr val="accent1"/>
              </a:solidFill>
              <a:cs typeface="+mn-ea"/>
              <a:sym typeface="+mn-lt"/>
            </a:endParaRPr>
          </a:p>
        </p:txBody>
      </p:sp>
      <p:sp>
        <p:nvSpPr>
          <p:cNvPr id="3" name="Rectangle 3"/>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latin typeface="Comic Sans MS" panose="030F0702030302020204" pitchFamily="66" charset="0"/>
              <a:ea typeface="宋体" panose="02010600030101010101" pitchFamily="2" charset="-122"/>
            </a:endParaRPr>
          </a:p>
        </p:txBody>
      </p:sp>
      <p:sp>
        <p:nvSpPr>
          <p:cNvPr id="4" name="Rectangle 3"/>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HTTP/2</a:t>
            </a:r>
            <a:r>
              <a:rPr lang="zh-CN" altLang="en-US" dirty="0">
                <a:latin typeface="+mn-ea"/>
              </a:rPr>
              <a:t>通过单个</a:t>
            </a:r>
            <a:r>
              <a:rPr lang="en-US" altLang="zh-CN" dirty="0">
                <a:latin typeface="+mn-ea"/>
              </a:rPr>
              <a:t>TCP</a:t>
            </a:r>
            <a:r>
              <a:rPr lang="zh-CN" altLang="en-US" dirty="0">
                <a:latin typeface="+mn-ea"/>
              </a:rPr>
              <a:t>连接意味着：</a:t>
            </a:r>
            <a:endParaRPr lang="zh-CN" altLang="en-US" dirty="0">
              <a:latin typeface="+mn-ea"/>
            </a:endParaRPr>
          </a:p>
          <a:p>
            <a:pPr>
              <a:lnSpc>
                <a:spcPct val="150000"/>
              </a:lnSpc>
              <a:spcBef>
                <a:spcPts val="0"/>
              </a:spcBef>
            </a:pPr>
            <a:r>
              <a:rPr lang="zh-CN" altLang="en-US" dirty="0">
                <a:latin typeface="+mn-ea"/>
              </a:rPr>
              <a:t>从数据包丢失中恢复仍然暂停所有对象传输</a:t>
            </a:r>
            <a:endParaRPr lang="zh-CN" altLang="en-US" dirty="0">
              <a:latin typeface="+mn-ea"/>
            </a:endParaRPr>
          </a:p>
          <a:p>
            <a:pPr lvl="1">
              <a:lnSpc>
                <a:spcPct val="150000"/>
              </a:lnSpc>
              <a:spcBef>
                <a:spcPts val="0"/>
              </a:spcBef>
            </a:pPr>
            <a:r>
              <a:rPr lang="zh-CN" altLang="en-US" dirty="0">
                <a:latin typeface="+mn-ea"/>
              </a:rPr>
              <a:t>与</a:t>
            </a:r>
            <a:r>
              <a:rPr lang="en-US" altLang="zh-CN" dirty="0">
                <a:latin typeface="+mn-ea"/>
              </a:rPr>
              <a:t>HTTP1.1</a:t>
            </a:r>
            <a:r>
              <a:rPr lang="zh-CN" altLang="en-US" dirty="0">
                <a:latin typeface="+mn-ea"/>
              </a:rPr>
              <a:t>一样，浏览器有动机打开多个并行</a:t>
            </a:r>
            <a:r>
              <a:rPr lang="en-US" altLang="zh-CN" dirty="0">
                <a:latin typeface="+mn-ea"/>
              </a:rPr>
              <a:t>TCP</a:t>
            </a:r>
            <a:r>
              <a:rPr lang="zh-CN" altLang="en-US" dirty="0">
                <a:latin typeface="+mn-ea"/>
              </a:rPr>
              <a:t>连接，以减少停滞，提高整体吞吐量</a:t>
            </a:r>
            <a:endParaRPr lang="zh-CN" altLang="en-US" dirty="0">
              <a:latin typeface="+mn-ea"/>
            </a:endParaRPr>
          </a:p>
          <a:p>
            <a:pPr>
              <a:lnSpc>
                <a:spcPct val="150000"/>
              </a:lnSpc>
              <a:spcBef>
                <a:spcPts val="0"/>
              </a:spcBef>
            </a:pPr>
            <a:r>
              <a:rPr lang="zh-CN" altLang="en-US" dirty="0">
                <a:latin typeface="+mn-ea"/>
              </a:rPr>
              <a:t>普通</a:t>
            </a:r>
            <a:r>
              <a:rPr lang="en-US" altLang="zh-CN" dirty="0">
                <a:latin typeface="+mn-ea"/>
              </a:rPr>
              <a:t>TCP</a:t>
            </a:r>
            <a:r>
              <a:rPr lang="zh-CN" altLang="en-US" dirty="0">
                <a:latin typeface="+mn-ea"/>
              </a:rPr>
              <a:t>连接没有安全性</a:t>
            </a:r>
            <a:endParaRPr lang="zh-CN" altLang="en-US" dirty="0">
              <a:latin typeface="+mn-ea"/>
            </a:endParaRPr>
          </a:p>
          <a:p>
            <a:pPr>
              <a:lnSpc>
                <a:spcPct val="150000"/>
              </a:lnSpc>
              <a:spcBef>
                <a:spcPts val="0"/>
              </a:spcBef>
            </a:pPr>
            <a:r>
              <a:rPr lang="en-US" altLang="zh-CN" dirty="0">
                <a:latin typeface="+mn-ea"/>
              </a:rPr>
              <a:t>HTTP/3</a:t>
            </a:r>
            <a:r>
              <a:rPr lang="zh-CN" altLang="en-US" dirty="0">
                <a:latin typeface="+mn-ea"/>
              </a:rPr>
              <a:t>：通过</a:t>
            </a:r>
            <a:r>
              <a:rPr lang="en-US" altLang="zh-CN" dirty="0">
                <a:latin typeface="+mn-ea"/>
              </a:rPr>
              <a:t>UDP</a:t>
            </a:r>
            <a:r>
              <a:rPr lang="zh-CN" altLang="en-US" dirty="0">
                <a:latin typeface="+mn-ea"/>
              </a:rPr>
              <a:t>增加了安全性、每个对象的错误和拥塞控制（更多的流水线操作）</a:t>
            </a:r>
            <a:endParaRPr lang="zh-CN" altLang="en-US" dirty="0">
              <a:latin typeface="+mn-ea"/>
            </a:endParaRPr>
          </a:p>
          <a:p>
            <a:pPr lvl="1">
              <a:lnSpc>
                <a:spcPct val="150000"/>
              </a:lnSpc>
              <a:spcBef>
                <a:spcPts val="0"/>
              </a:spcBef>
            </a:pPr>
            <a:r>
              <a:rPr lang="zh-CN" altLang="en-US" dirty="0">
                <a:latin typeface="+mn-ea"/>
              </a:rPr>
              <a:t>关于传输层支持</a:t>
            </a:r>
            <a:r>
              <a:rPr lang="en-US" altLang="zh-CN" dirty="0">
                <a:latin typeface="+mn-ea"/>
              </a:rPr>
              <a:t>HTTP/3</a:t>
            </a:r>
            <a:r>
              <a:rPr lang="zh-CN" altLang="en-US" dirty="0">
                <a:latin typeface="+mn-ea"/>
              </a:rPr>
              <a:t>的更多信息</a:t>
            </a:r>
            <a:r>
              <a:rPr lang="en-US" altLang="zh-CN" dirty="0">
                <a:latin typeface="+mn-ea"/>
              </a:rPr>
              <a:t>: </a:t>
            </a:r>
            <a:r>
              <a:rPr lang="en-US" altLang="zh-CN" dirty="0">
                <a:solidFill>
                  <a:srgbClr val="FF0000"/>
                </a:solidFill>
                <a:latin typeface="+mn-ea"/>
              </a:rPr>
              <a:t>QUIC</a:t>
            </a:r>
            <a:r>
              <a:rPr lang="zh-CN" altLang="en-US" dirty="0">
                <a:solidFill>
                  <a:srgbClr val="FF0000"/>
                </a:solidFill>
                <a:latin typeface="+mn-ea"/>
              </a:rPr>
              <a:t>协议</a:t>
            </a:r>
            <a:r>
              <a:rPr lang="zh-CN" altLang="en-US" b="0" i="0" dirty="0">
                <a:solidFill>
                  <a:srgbClr val="333333"/>
                </a:solidFill>
                <a:effectLst/>
                <a:latin typeface="Arial" panose="020B0604020202020204" pitchFamily="34" charset="0"/>
              </a:rPr>
              <a:t>（</a:t>
            </a:r>
            <a:r>
              <a:rPr lang="en-US" altLang="zh-CN" b="0" i="0" dirty="0">
                <a:solidFill>
                  <a:srgbClr val="F73131"/>
                </a:solidFill>
                <a:effectLst/>
                <a:latin typeface="Arial" panose="020B0604020202020204" pitchFamily="34" charset="0"/>
              </a:rPr>
              <a:t>Quic</a:t>
            </a:r>
            <a:r>
              <a:rPr lang="en-US" altLang="zh-CN" b="0" i="0" dirty="0">
                <a:solidFill>
                  <a:srgbClr val="333333"/>
                </a:solidFill>
                <a:effectLst/>
                <a:latin typeface="Arial" panose="020B0604020202020204" pitchFamily="34" charset="0"/>
              </a:rPr>
              <a:t>k UDP Internet Connections</a:t>
            </a:r>
            <a:r>
              <a:rPr lang="zh-CN" altLang="en-US" b="0" i="0" dirty="0">
                <a:solidFill>
                  <a:srgbClr val="333333"/>
                </a:solidFill>
                <a:effectLst/>
                <a:latin typeface="Arial" panose="020B0604020202020204" pitchFamily="34" charset="0"/>
              </a:rPr>
              <a:t>）</a:t>
            </a:r>
            <a:endParaRPr lang="en-US" altLang="zh-CN"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477616"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报文格式</a:t>
            </a:r>
            <a:endParaRPr lang="zh-CN" altLang="en-US" sz="3600" b="1" dirty="0">
              <a:solidFill>
                <a:schemeClr val="accent1"/>
              </a:solidFill>
              <a:cs typeface="+mn-ea"/>
              <a:sym typeface="+mn-lt"/>
            </a:endParaRPr>
          </a:p>
        </p:txBody>
      </p:sp>
      <p:sp>
        <p:nvSpPr>
          <p:cNvPr id="11" name="Rectangle 3"/>
          <p:cNvSpPr txBox="1">
            <a:spLocks noChangeArrowheads="1"/>
          </p:cNvSpPr>
          <p:nvPr/>
        </p:nvSpPr>
        <p:spPr>
          <a:xfrm>
            <a:off x="914408" y="1649842"/>
            <a:ext cx="10363200" cy="4857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2</a:t>
            </a:r>
            <a:r>
              <a:rPr lang="zh-CN" altLang="en-US" dirty="0"/>
              <a:t>类</a:t>
            </a:r>
            <a:r>
              <a:rPr lang="en-US" altLang="zh-CN" dirty="0"/>
              <a:t>HTTP</a:t>
            </a:r>
            <a:r>
              <a:rPr lang="zh-CN" altLang="en-US" dirty="0"/>
              <a:t>报文</a:t>
            </a:r>
            <a:r>
              <a:rPr lang="en-US" altLang="zh-CN" dirty="0"/>
              <a:t>:</a:t>
            </a:r>
            <a:r>
              <a:rPr lang="zh-CN" altLang="en-US" dirty="0"/>
              <a:t>请求报文</a:t>
            </a:r>
            <a:r>
              <a:rPr lang="en-US" altLang="zh-CN" i="1" dirty="0">
                <a:solidFill>
                  <a:schemeClr val="accent2">
                    <a:lumMod val="50000"/>
                  </a:schemeClr>
                </a:solidFill>
              </a:rPr>
              <a:t>request</a:t>
            </a:r>
            <a:r>
              <a:rPr lang="en-US" altLang="zh-CN" dirty="0">
                <a:solidFill>
                  <a:schemeClr val="accent2">
                    <a:lumMod val="50000"/>
                  </a:schemeClr>
                </a:solidFill>
              </a:rPr>
              <a:t>,</a:t>
            </a:r>
            <a:r>
              <a:rPr lang="en-US" altLang="zh-CN" dirty="0">
                <a:solidFill>
                  <a:srgbClr val="FF0000"/>
                </a:solidFill>
              </a:rPr>
              <a:t> </a:t>
            </a:r>
            <a:r>
              <a:rPr lang="zh-CN" altLang="en-US" dirty="0"/>
              <a:t>响应报文</a:t>
            </a:r>
            <a:r>
              <a:rPr lang="en-US" altLang="zh-CN" i="1" dirty="0">
                <a:solidFill>
                  <a:schemeClr val="accent2">
                    <a:lumMod val="50000"/>
                  </a:schemeClr>
                </a:solidFill>
              </a:rPr>
              <a:t>response</a:t>
            </a:r>
            <a:endParaRPr lang="en-US" altLang="zh-CN" i="1" dirty="0">
              <a:solidFill>
                <a:schemeClr val="accent2">
                  <a:lumMod val="50000"/>
                </a:schemeClr>
              </a:solidFill>
            </a:endParaRPr>
          </a:p>
          <a:p>
            <a:pPr>
              <a:defRPr/>
            </a:pPr>
            <a:r>
              <a:rPr lang="en-US" altLang="zh-CN" dirty="0">
                <a:solidFill>
                  <a:schemeClr val="accent2"/>
                </a:solidFill>
              </a:rPr>
              <a:t>HTTP</a:t>
            </a:r>
            <a:r>
              <a:rPr lang="zh-CN" altLang="en-US" dirty="0">
                <a:solidFill>
                  <a:schemeClr val="accent2"/>
                </a:solidFill>
              </a:rPr>
              <a:t>请求报文</a:t>
            </a:r>
            <a:r>
              <a:rPr lang="en-US" altLang="zh-CN" dirty="0">
                <a:solidFill>
                  <a:schemeClr val="accent2"/>
                </a:solidFill>
              </a:rPr>
              <a:t>:</a:t>
            </a:r>
            <a:endParaRPr lang="en-US" altLang="zh-CN" dirty="0">
              <a:solidFill>
                <a:schemeClr val="accent2"/>
              </a:solidFill>
            </a:endParaRPr>
          </a:p>
          <a:p>
            <a:pPr lvl="1">
              <a:defRPr/>
            </a:pPr>
            <a:r>
              <a:rPr lang="en-US" altLang="zh-CN" sz="2800" dirty="0"/>
              <a:t>ASCII</a:t>
            </a:r>
            <a:r>
              <a:rPr lang="zh-CN" altLang="en-US" sz="2800" dirty="0"/>
              <a:t>文本 </a:t>
            </a:r>
            <a:r>
              <a:rPr lang="en-US" altLang="zh-CN" sz="2800" dirty="0"/>
              <a:t>(</a:t>
            </a:r>
            <a:r>
              <a:rPr lang="zh-CN" altLang="en-US" sz="2800" dirty="0"/>
              <a:t>易于人读格式</a:t>
            </a:r>
            <a:r>
              <a:rPr lang="en-US" altLang="zh-CN" sz="2800" dirty="0"/>
              <a:t>)</a:t>
            </a:r>
            <a:endParaRPr lang="en-US" altLang="zh-CN" sz="2800" dirty="0"/>
          </a:p>
        </p:txBody>
      </p:sp>
      <p:sp>
        <p:nvSpPr>
          <p:cNvPr id="12" name="Rectangle 4"/>
          <p:cNvSpPr>
            <a:spLocks noChangeArrowheads="1"/>
          </p:cNvSpPr>
          <p:nvPr/>
        </p:nvSpPr>
        <p:spPr bwMode="auto">
          <a:xfrm>
            <a:off x="4298950" y="3638979"/>
            <a:ext cx="72866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b="1" dirty="0">
                <a:latin typeface="微软雅黑" panose="020B0503020204020204" pitchFamily="34" charset="-122"/>
                <a:ea typeface="微软雅黑" panose="020B0503020204020204" pitchFamily="34" charset="-122"/>
              </a:rPr>
              <a:t>GET /</a:t>
            </a:r>
            <a:r>
              <a:rPr lang="en-US" altLang="zh-CN" sz="2400" b="1" dirty="0" err="1">
                <a:latin typeface="微软雅黑" panose="020B0503020204020204" pitchFamily="34" charset="-122"/>
                <a:ea typeface="微软雅黑" panose="020B0503020204020204" pitchFamily="34" charset="-122"/>
              </a:rPr>
              <a:t>somedir</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page.html</a:t>
            </a:r>
            <a:r>
              <a:rPr lang="en-US" altLang="zh-CN" sz="2400" b="1" dirty="0">
                <a:latin typeface="微软雅黑" panose="020B0503020204020204" pitchFamily="34" charset="-122"/>
                <a:ea typeface="微软雅黑" panose="020B0503020204020204" pitchFamily="34" charset="-122"/>
              </a:rPr>
              <a:t> HTTP/1.1</a:t>
            </a:r>
            <a:endParaRPr lang="en-US" altLang="zh-CN" sz="2400" b="1" dirty="0">
              <a:latin typeface="微软雅黑" panose="020B0503020204020204" pitchFamily="34" charset="-122"/>
              <a:ea typeface="微软雅黑" panose="020B0503020204020204" pitchFamily="34" charset="-122"/>
            </a:endParaRPr>
          </a:p>
          <a:p>
            <a:pPr>
              <a:spcBef>
                <a:spcPct val="0"/>
              </a:spcBef>
              <a:buFontTx/>
              <a:buNone/>
              <a:defRPr/>
            </a:pPr>
            <a:r>
              <a:rPr lang="en-US" altLang="zh-CN" sz="2400" b="1" dirty="0">
                <a:latin typeface="微软雅黑" panose="020B0503020204020204" pitchFamily="34" charset="-122"/>
                <a:ea typeface="微软雅黑" panose="020B0503020204020204" pitchFamily="34" charset="-122"/>
              </a:rPr>
              <a:t>Host: </a:t>
            </a:r>
            <a:r>
              <a:rPr lang="en-US" altLang="zh-CN" sz="2400" b="1" dirty="0" err="1">
                <a:latin typeface="微软雅黑" panose="020B0503020204020204" pitchFamily="34" charset="-122"/>
                <a:ea typeface="微软雅黑" panose="020B0503020204020204" pitchFamily="34" charset="-122"/>
              </a:rPr>
              <a:t>www.someschool.edu</a:t>
            </a:r>
            <a:r>
              <a:rPr lang="en-US" altLang="zh-CN"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a:p>
            <a:pPr>
              <a:spcBef>
                <a:spcPct val="0"/>
              </a:spcBef>
              <a:buFontTx/>
              <a:buNone/>
              <a:defRPr/>
            </a:pPr>
            <a:r>
              <a:rPr lang="en-US" altLang="zh-CN" sz="2400" b="1" dirty="0">
                <a:latin typeface="微软雅黑" panose="020B0503020204020204" pitchFamily="34" charset="-122"/>
                <a:ea typeface="微软雅黑" panose="020B0503020204020204" pitchFamily="34" charset="-122"/>
              </a:rPr>
              <a:t>User-agent: Mozilla/4.0 </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该代理类型的对象版本</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a:p>
            <a:pPr>
              <a:spcBef>
                <a:spcPct val="0"/>
              </a:spcBef>
              <a:buFontTx/>
              <a:buNone/>
              <a:defRPr/>
            </a:pPr>
            <a:r>
              <a:rPr lang="en-US" altLang="zh-CN" sz="2400" b="1" dirty="0">
                <a:latin typeface="微软雅黑" panose="020B0503020204020204" pitchFamily="34" charset="-122"/>
                <a:ea typeface="微软雅黑" panose="020B0503020204020204" pitchFamily="34" charset="-122"/>
              </a:rPr>
              <a:t>Connection: Close  </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不使用持久连接</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a:p>
            <a:pPr>
              <a:spcBef>
                <a:spcPct val="0"/>
              </a:spcBef>
              <a:buFontTx/>
              <a:buNone/>
              <a:defRPr/>
            </a:pPr>
            <a:r>
              <a:rPr lang="en-US" altLang="zh-CN" sz="2400" b="1" dirty="0" err="1">
                <a:latin typeface="微软雅黑" panose="020B0503020204020204" pitchFamily="34" charset="-122"/>
                <a:ea typeface="微软雅黑" panose="020B0503020204020204" pitchFamily="34" charset="-122"/>
              </a:rPr>
              <a:t>Accept-language:zh-cn</a:t>
            </a:r>
            <a:r>
              <a:rPr lang="en-US" altLang="zh-CN" sz="2400" b="1" dirty="0">
                <a:latin typeface="微软雅黑" panose="020B0503020204020204" pitchFamily="34" charset="-122"/>
                <a:ea typeface="微软雅黑" panose="020B0503020204020204" pitchFamily="34" charset="-122"/>
              </a:rPr>
              <a:t> </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中文版本</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a:p>
            <a:pPr>
              <a:spcBef>
                <a:spcPct val="0"/>
              </a:spcBef>
              <a:buFontTx/>
              <a:buNone/>
              <a:defRPr/>
            </a:pPr>
            <a:endParaRPr lang="zh-CN" altLang="en-US" sz="2400" b="1" dirty="0">
              <a:solidFill>
                <a:schemeClr val="accent2"/>
              </a:solidFill>
              <a:latin typeface="微软雅黑" panose="020B0503020204020204" pitchFamily="34" charset="-122"/>
              <a:ea typeface="微软雅黑" panose="020B0503020204020204" pitchFamily="34" charset="-122"/>
            </a:endParaRPr>
          </a:p>
          <a:p>
            <a:pPr>
              <a:spcBef>
                <a:spcPct val="0"/>
              </a:spcBef>
              <a:buFontTx/>
              <a:buNone/>
              <a:defRPr/>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额外的 回车换行</a:t>
            </a:r>
            <a:r>
              <a:rPr lang="en-US" altLang="zh-CN"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p:txBody>
      </p:sp>
      <p:sp>
        <p:nvSpPr>
          <p:cNvPr id="13" name="Rectangle 5"/>
          <p:cNvSpPr>
            <a:spLocks noChangeArrowheads="1"/>
          </p:cNvSpPr>
          <p:nvPr/>
        </p:nvSpPr>
        <p:spPr bwMode="auto">
          <a:xfrm>
            <a:off x="1214438" y="3238929"/>
            <a:ext cx="2270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请求行</a:t>
            </a:r>
            <a:endParaRPr lang="zh-CN" altLang="en-US" sz="2000" b="1" dirty="0">
              <a:solidFill>
                <a:schemeClr val="accent2">
                  <a:lumMod val="50000"/>
                </a:schemeClr>
              </a:solidFill>
              <a:latin typeface="微软雅黑" panose="020B0503020204020204" pitchFamily="34" charset="-122"/>
              <a:ea typeface="微软雅黑" panose="020B0503020204020204" pitchFamily="34" charset="-122"/>
            </a:endParaRPr>
          </a:p>
          <a:p>
            <a:pPr algn="ctr">
              <a:spcBef>
                <a:spcPct val="0"/>
              </a:spcBef>
              <a:buFontTx/>
              <a:buNone/>
              <a:defRPr/>
            </a:pPr>
            <a:r>
              <a:rPr lang="en-US" altLang="zh-CN" sz="2000" b="1" dirty="0">
                <a:solidFill>
                  <a:schemeClr val="accent2">
                    <a:lumMod val="50000"/>
                  </a:schemeClr>
                </a:solidFill>
                <a:latin typeface="微软雅黑" panose="020B0503020204020204" pitchFamily="34" charset="-122"/>
                <a:ea typeface="微软雅黑" panose="020B0503020204020204" pitchFamily="34" charset="-122"/>
              </a:rPr>
              <a:t>(GET, POST, </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endParaRPr>
          </a:p>
          <a:p>
            <a:pPr algn="ctr">
              <a:spcBef>
                <a:spcPct val="0"/>
              </a:spcBef>
              <a:buFontTx/>
              <a:buNone/>
              <a:defRPr/>
            </a:pPr>
            <a:r>
              <a:rPr lang="en-US" altLang="zh-CN" sz="2000" b="1" dirty="0">
                <a:solidFill>
                  <a:schemeClr val="accent2">
                    <a:lumMod val="50000"/>
                  </a:schemeClr>
                </a:solidFill>
                <a:latin typeface="微软雅黑" panose="020B0503020204020204" pitchFamily="34" charset="-122"/>
                <a:ea typeface="微软雅黑" panose="020B0503020204020204" pitchFamily="34" charset="-122"/>
              </a:rPr>
              <a:t>HEAD)</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4" name="Line 6"/>
          <p:cNvSpPr>
            <a:spLocks noChangeShapeType="1"/>
          </p:cNvSpPr>
          <p:nvPr/>
        </p:nvSpPr>
        <p:spPr bwMode="auto">
          <a:xfrm>
            <a:off x="3054350" y="3640567"/>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 name="Freeform 7"/>
          <p:cNvSpPr/>
          <p:nvPr/>
        </p:nvSpPr>
        <p:spPr bwMode="auto">
          <a:xfrm>
            <a:off x="3959225" y="4078717"/>
            <a:ext cx="228600" cy="1312862"/>
          </a:xfrm>
          <a:custGeom>
            <a:avLst/>
            <a:gdLst>
              <a:gd name="T0" fmla="*/ 2147483646 w 144"/>
              <a:gd name="T1" fmla="*/ 2147483646 h 827"/>
              <a:gd name="T2" fmla="*/ 0 w 144"/>
              <a:gd name="T3" fmla="*/ 0 h 827"/>
              <a:gd name="T4" fmla="*/ 0 w 144"/>
              <a:gd name="T5" fmla="*/ 2147483646 h 827"/>
              <a:gd name="T6" fmla="*/ 2147483646 w 144"/>
              <a:gd name="T7" fmla="*/ 2147483646 h 827"/>
              <a:gd name="T8" fmla="*/ 0 60000 65536"/>
              <a:gd name="T9" fmla="*/ 0 60000 65536"/>
              <a:gd name="T10" fmla="*/ 0 60000 65536"/>
              <a:gd name="T11" fmla="*/ 0 60000 65536"/>
              <a:gd name="T12" fmla="*/ 0 w 144"/>
              <a:gd name="T13" fmla="*/ 0 h 827"/>
              <a:gd name="T14" fmla="*/ 144 w 144"/>
              <a:gd name="T15" fmla="*/ 827 h 827"/>
            </a:gdLst>
            <a:ahLst/>
            <a:cxnLst>
              <a:cxn ang="T8">
                <a:pos x="T0" y="T1"/>
              </a:cxn>
              <a:cxn ang="T9">
                <a:pos x="T2" y="T3"/>
              </a:cxn>
              <a:cxn ang="T10">
                <a:pos x="T4" y="T5"/>
              </a:cxn>
              <a:cxn ang="T11">
                <a:pos x="T6" y="T7"/>
              </a:cxn>
            </a:cxnLst>
            <a:rect l="T12" t="T13" r="T14" b="T15"/>
            <a:pathLst>
              <a:path w="144" h="827">
                <a:moveTo>
                  <a:pt x="116" y="5"/>
                </a:moveTo>
                <a:lnTo>
                  <a:pt x="0" y="0"/>
                </a:lnTo>
                <a:lnTo>
                  <a:pt x="0" y="826"/>
                </a:lnTo>
                <a:lnTo>
                  <a:pt x="143" y="821"/>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8"/>
          <p:cNvSpPr>
            <a:spLocks noChangeArrowheads="1"/>
          </p:cNvSpPr>
          <p:nvPr/>
        </p:nvSpPr>
        <p:spPr bwMode="auto">
          <a:xfrm>
            <a:off x="2154238" y="4581954"/>
            <a:ext cx="181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000" b="1" dirty="0">
                <a:solidFill>
                  <a:schemeClr val="accent2">
                    <a:lumMod val="50000"/>
                  </a:schemeClr>
                </a:solidFill>
                <a:latin typeface="Comic Sans MS" panose="030F0702030302020204" pitchFamily="66" charset="0"/>
                <a:ea typeface="宋体" panose="02010600030101010101" pitchFamily="2" charset="-122"/>
              </a:rPr>
              <a:t>头部行</a:t>
            </a:r>
            <a:endParaRPr lang="zh-CN" altLang="en-US" sz="2000" b="1" dirty="0">
              <a:solidFill>
                <a:schemeClr val="accent2">
                  <a:lumMod val="50000"/>
                </a:schemeClr>
              </a:solidFill>
              <a:latin typeface="Comic Sans MS" panose="030F0702030302020204" pitchFamily="66" charset="0"/>
              <a:ea typeface="宋体" panose="02010600030101010101" pitchFamily="2" charset="-122"/>
            </a:endParaRPr>
          </a:p>
        </p:txBody>
      </p:sp>
      <p:sp>
        <p:nvSpPr>
          <p:cNvPr id="17" name="Line 9"/>
          <p:cNvSpPr>
            <a:spLocks noChangeShapeType="1"/>
          </p:cNvSpPr>
          <p:nvPr/>
        </p:nvSpPr>
        <p:spPr bwMode="auto">
          <a:xfrm flipV="1">
            <a:off x="3178175" y="5650342"/>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8" name="Rectangle 10"/>
          <p:cNvSpPr>
            <a:spLocks noChangeArrowheads="1"/>
          </p:cNvSpPr>
          <p:nvPr/>
        </p:nvSpPr>
        <p:spPr bwMode="auto">
          <a:xfrm>
            <a:off x="1890713" y="5534454"/>
            <a:ext cx="1328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回车换行 </a:t>
            </a:r>
            <a:endParaRPr lang="zh-CN" altLang="en-US" sz="2000" b="1" dirty="0">
              <a:solidFill>
                <a:schemeClr val="accent2">
                  <a:lumMod val="50000"/>
                </a:schemeClr>
              </a:solidFill>
              <a:latin typeface="微软雅黑" panose="020B0503020204020204" pitchFamily="34" charset="-122"/>
              <a:ea typeface="微软雅黑" panose="020B0503020204020204" pitchFamily="34" charset="-122"/>
            </a:endParaRPr>
          </a:p>
          <a:p>
            <a:pPr algn="ctr">
              <a:spcBef>
                <a:spcPct val="0"/>
              </a:spcBef>
              <a:buFontTx/>
              <a:buNone/>
              <a:defRPr/>
            </a:pPr>
            <a:r>
              <a:rPr lang="zh-CN" altLang="en-US" sz="2000" b="1" dirty="0">
                <a:solidFill>
                  <a:srgbClr val="006666"/>
                </a:solidFill>
                <a:latin typeface="微软雅黑" panose="020B0503020204020204" pitchFamily="34" charset="-122"/>
                <a:ea typeface="微软雅黑" panose="020B0503020204020204" pitchFamily="34" charset="-122"/>
              </a:rPr>
              <a:t>指示结束</a:t>
            </a:r>
            <a:endParaRPr lang="zh-CN" altLang="en-US" sz="20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477616"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报文格式</a:t>
            </a:r>
            <a:endParaRPr lang="zh-CN" altLang="en-US" sz="3600" b="1" dirty="0">
              <a:solidFill>
                <a:schemeClr val="accent1"/>
              </a:solidFill>
              <a:cs typeface="+mn-ea"/>
              <a:sym typeface="+mn-lt"/>
            </a:endParaRPr>
          </a:p>
        </p:txBody>
      </p:sp>
      <p:grpSp>
        <p:nvGrpSpPr>
          <p:cNvPr id="19" name="Group 20"/>
          <p:cNvGrpSpPr/>
          <p:nvPr/>
        </p:nvGrpSpPr>
        <p:grpSpPr bwMode="auto">
          <a:xfrm>
            <a:off x="3886200" y="1752600"/>
            <a:ext cx="5638800" cy="431800"/>
            <a:chOff x="1488" y="912"/>
            <a:chExt cx="3552" cy="272"/>
          </a:xfrm>
        </p:grpSpPr>
        <p:sp>
          <p:nvSpPr>
            <p:cNvPr id="20" name="Rectangle 3"/>
            <p:cNvSpPr>
              <a:spLocks noChangeArrowheads="1"/>
            </p:cNvSpPr>
            <p:nvPr/>
          </p:nvSpPr>
          <p:spPr bwMode="auto">
            <a:xfrm>
              <a:off x="2640" y="912"/>
              <a:ext cx="624"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dirty="0"/>
                <a:t>URI</a:t>
              </a:r>
              <a:endParaRPr lang="en-US" altLang="zh-CN" sz="2000" b="1" dirty="0"/>
            </a:p>
          </p:txBody>
        </p:sp>
        <p:sp>
          <p:nvSpPr>
            <p:cNvPr id="21" name="Rectangle 4"/>
            <p:cNvSpPr>
              <a:spLocks noChangeArrowheads="1"/>
            </p:cNvSpPr>
            <p:nvPr/>
          </p:nvSpPr>
          <p:spPr bwMode="auto">
            <a:xfrm>
              <a:off x="3600" y="912"/>
              <a:ext cx="768"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t>版本</a:t>
              </a:r>
              <a:endParaRPr lang="zh-CN" altLang="en-US" sz="2000" b="1"/>
            </a:p>
          </p:txBody>
        </p:sp>
        <p:sp>
          <p:nvSpPr>
            <p:cNvPr id="22" name="Rectangle 5"/>
            <p:cNvSpPr>
              <a:spLocks noChangeArrowheads="1"/>
            </p:cNvSpPr>
            <p:nvPr/>
          </p:nvSpPr>
          <p:spPr bwMode="auto">
            <a:xfrm>
              <a:off x="3264"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endParaRPr lang="en-US" altLang="zh-CN" sz="2000" b="1"/>
            </a:p>
          </p:txBody>
        </p:sp>
        <p:sp>
          <p:nvSpPr>
            <p:cNvPr id="23" name="Rectangle 6"/>
            <p:cNvSpPr>
              <a:spLocks noChangeArrowheads="1"/>
            </p:cNvSpPr>
            <p:nvPr/>
          </p:nvSpPr>
          <p:spPr bwMode="auto">
            <a:xfrm>
              <a:off x="4368"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endParaRPr lang="en-US" altLang="zh-CN" sz="2000" b="1"/>
            </a:p>
          </p:txBody>
        </p:sp>
        <p:sp>
          <p:nvSpPr>
            <p:cNvPr id="24" name="Rectangle 7"/>
            <p:cNvSpPr>
              <a:spLocks noChangeArrowheads="1"/>
            </p:cNvSpPr>
            <p:nvPr/>
          </p:nvSpPr>
          <p:spPr bwMode="auto">
            <a:xfrm>
              <a:off x="4704"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endParaRPr lang="en-US" altLang="zh-CN" sz="2000" b="1"/>
            </a:p>
          </p:txBody>
        </p:sp>
        <p:sp>
          <p:nvSpPr>
            <p:cNvPr id="25" name="Rectangle 8"/>
            <p:cNvSpPr>
              <a:spLocks noChangeArrowheads="1"/>
            </p:cNvSpPr>
            <p:nvPr/>
          </p:nvSpPr>
          <p:spPr bwMode="auto">
            <a:xfrm>
              <a:off x="2256" y="912"/>
              <a:ext cx="384"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endParaRPr lang="en-US" altLang="zh-CN" sz="2000" b="1"/>
            </a:p>
          </p:txBody>
        </p:sp>
        <p:sp>
          <p:nvSpPr>
            <p:cNvPr id="26" name="Rectangle 9"/>
            <p:cNvSpPr>
              <a:spLocks noChangeArrowheads="1"/>
            </p:cNvSpPr>
            <p:nvPr/>
          </p:nvSpPr>
          <p:spPr bwMode="auto">
            <a:xfrm>
              <a:off x="1488" y="912"/>
              <a:ext cx="768"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t>方法</a:t>
              </a:r>
              <a:endParaRPr lang="zh-CN" altLang="en-US" sz="2000" b="1"/>
            </a:p>
          </p:txBody>
        </p:sp>
        <p:sp>
          <p:nvSpPr>
            <p:cNvPr id="27" name="Line 10"/>
            <p:cNvSpPr>
              <a:spLocks noChangeShapeType="1"/>
            </p:cNvSpPr>
            <p:nvPr/>
          </p:nvSpPr>
          <p:spPr bwMode="auto">
            <a:xfrm>
              <a:off x="1488" y="912"/>
              <a:ext cx="355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8" name="Line 11"/>
            <p:cNvSpPr>
              <a:spLocks noChangeShapeType="1"/>
            </p:cNvSpPr>
            <p:nvPr/>
          </p:nvSpPr>
          <p:spPr bwMode="auto">
            <a:xfrm>
              <a:off x="1488" y="1184"/>
              <a:ext cx="355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9" name="Line 12"/>
            <p:cNvSpPr>
              <a:spLocks noChangeShapeType="1"/>
            </p:cNvSpPr>
            <p:nvPr/>
          </p:nvSpPr>
          <p:spPr bwMode="auto">
            <a:xfrm>
              <a:off x="1488" y="91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0" name="Line 13"/>
            <p:cNvSpPr>
              <a:spLocks noChangeShapeType="1"/>
            </p:cNvSpPr>
            <p:nvPr/>
          </p:nvSpPr>
          <p:spPr bwMode="auto">
            <a:xfrm>
              <a:off x="2256"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1" name="Line 14"/>
            <p:cNvSpPr>
              <a:spLocks noChangeShapeType="1"/>
            </p:cNvSpPr>
            <p:nvPr/>
          </p:nvSpPr>
          <p:spPr bwMode="auto">
            <a:xfrm>
              <a:off x="2640"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2" name="Line 15"/>
            <p:cNvSpPr>
              <a:spLocks noChangeShapeType="1"/>
            </p:cNvSpPr>
            <p:nvPr/>
          </p:nvSpPr>
          <p:spPr bwMode="auto">
            <a:xfrm>
              <a:off x="5040" y="91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3" name="Line 16"/>
            <p:cNvSpPr>
              <a:spLocks noChangeShapeType="1"/>
            </p:cNvSpPr>
            <p:nvPr/>
          </p:nvSpPr>
          <p:spPr bwMode="auto">
            <a:xfrm>
              <a:off x="4704"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4" name="Line 17"/>
            <p:cNvSpPr>
              <a:spLocks noChangeShapeType="1"/>
            </p:cNvSpPr>
            <p:nvPr/>
          </p:nvSpPr>
          <p:spPr bwMode="auto">
            <a:xfrm>
              <a:off x="3600"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5" name="Line 18"/>
            <p:cNvSpPr>
              <a:spLocks noChangeShapeType="1"/>
            </p:cNvSpPr>
            <p:nvPr/>
          </p:nvSpPr>
          <p:spPr bwMode="auto">
            <a:xfrm>
              <a:off x="4368"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6" name="Line 19"/>
            <p:cNvSpPr>
              <a:spLocks noChangeShapeType="1"/>
            </p:cNvSpPr>
            <p:nvPr/>
          </p:nvSpPr>
          <p:spPr bwMode="auto">
            <a:xfrm>
              <a:off x="3264"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37" name="Group 34"/>
          <p:cNvGrpSpPr/>
          <p:nvPr/>
        </p:nvGrpSpPr>
        <p:grpSpPr bwMode="auto">
          <a:xfrm>
            <a:off x="3886200" y="2209800"/>
            <a:ext cx="4441825" cy="431800"/>
            <a:chOff x="1488" y="1200"/>
            <a:chExt cx="2798" cy="272"/>
          </a:xfrm>
        </p:grpSpPr>
        <p:sp>
          <p:nvSpPr>
            <p:cNvPr id="38" name="Rectangle 21"/>
            <p:cNvSpPr>
              <a:spLocks noChangeArrowheads="1"/>
            </p:cNvSpPr>
            <p:nvPr/>
          </p:nvSpPr>
          <p:spPr bwMode="auto">
            <a:xfrm>
              <a:off x="2913" y="1200"/>
              <a:ext cx="634"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值</a:t>
              </a:r>
              <a:endParaRPr lang="zh-CN" altLang="en-US" sz="2000" b="1">
                <a:solidFill>
                  <a:schemeClr val="bg1"/>
                </a:solidFill>
              </a:endParaRPr>
            </a:p>
          </p:txBody>
        </p:sp>
        <p:sp>
          <p:nvSpPr>
            <p:cNvPr id="39" name="Rectangle 22"/>
            <p:cNvSpPr>
              <a:spLocks noChangeArrowheads="1"/>
            </p:cNvSpPr>
            <p:nvPr/>
          </p:nvSpPr>
          <p:spPr bwMode="auto">
            <a:xfrm>
              <a:off x="2576" y="1200"/>
              <a:ext cx="337"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endParaRPr lang="en-US" altLang="zh-CN" sz="2000" b="1"/>
            </a:p>
          </p:txBody>
        </p:sp>
        <p:sp>
          <p:nvSpPr>
            <p:cNvPr id="40" name="Rectangle 23"/>
            <p:cNvSpPr>
              <a:spLocks noChangeArrowheads="1"/>
            </p:cNvSpPr>
            <p:nvPr/>
          </p:nvSpPr>
          <p:spPr bwMode="auto">
            <a:xfrm>
              <a:off x="3547" y="1200"/>
              <a:ext cx="369"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endParaRPr lang="en-US" altLang="zh-CN" sz="2000" b="1"/>
            </a:p>
          </p:txBody>
        </p:sp>
        <p:sp>
          <p:nvSpPr>
            <p:cNvPr id="41" name="Rectangle 24"/>
            <p:cNvSpPr>
              <a:spLocks noChangeArrowheads="1"/>
            </p:cNvSpPr>
            <p:nvPr/>
          </p:nvSpPr>
          <p:spPr bwMode="auto">
            <a:xfrm>
              <a:off x="3916" y="1200"/>
              <a:ext cx="370"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endParaRPr lang="en-US" altLang="zh-CN" sz="2000" b="1"/>
            </a:p>
          </p:txBody>
        </p:sp>
        <p:sp>
          <p:nvSpPr>
            <p:cNvPr id="42" name="Rectangle 25"/>
            <p:cNvSpPr>
              <a:spLocks noChangeArrowheads="1"/>
            </p:cNvSpPr>
            <p:nvPr/>
          </p:nvSpPr>
          <p:spPr bwMode="auto">
            <a:xfrm>
              <a:off x="1488" y="1200"/>
              <a:ext cx="1088"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首部字段名：</a:t>
              </a:r>
              <a:endParaRPr lang="zh-CN" altLang="en-US" sz="2000" b="1">
                <a:solidFill>
                  <a:schemeClr val="bg1"/>
                </a:solidFill>
              </a:endParaRPr>
            </a:p>
          </p:txBody>
        </p:sp>
        <p:sp>
          <p:nvSpPr>
            <p:cNvPr id="43" name="Line 26"/>
            <p:cNvSpPr>
              <a:spLocks noChangeShapeType="1"/>
            </p:cNvSpPr>
            <p:nvPr/>
          </p:nvSpPr>
          <p:spPr bwMode="auto">
            <a:xfrm>
              <a:off x="1488" y="1200"/>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 name="Line 27"/>
            <p:cNvSpPr>
              <a:spLocks noChangeShapeType="1"/>
            </p:cNvSpPr>
            <p:nvPr/>
          </p:nvSpPr>
          <p:spPr bwMode="auto">
            <a:xfrm>
              <a:off x="1488" y="14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 name="Line 28"/>
            <p:cNvSpPr>
              <a:spLocks noChangeShapeType="1"/>
            </p:cNvSpPr>
            <p:nvPr/>
          </p:nvSpPr>
          <p:spPr bwMode="auto">
            <a:xfrm>
              <a:off x="1488" y="120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6" name="Line 29"/>
            <p:cNvSpPr>
              <a:spLocks noChangeShapeType="1"/>
            </p:cNvSpPr>
            <p:nvPr/>
          </p:nvSpPr>
          <p:spPr bwMode="auto">
            <a:xfrm>
              <a:off x="2576"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7" name="Line 30"/>
            <p:cNvSpPr>
              <a:spLocks noChangeShapeType="1"/>
            </p:cNvSpPr>
            <p:nvPr/>
          </p:nvSpPr>
          <p:spPr bwMode="auto">
            <a:xfrm>
              <a:off x="4286" y="120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8" name="Line 31"/>
            <p:cNvSpPr>
              <a:spLocks noChangeShapeType="1"/>
            </p:cNvSpPr>
            <p:nvPr/>
          </p:nvSpPr>
          <p:spPr bwMode="auto">
            <a:xfrm>
              <a:off x="3916"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9" name="Line 32"/>
            <p:cNvSpPr>
              <a:spLocks noChangeShapeType="1"/>
            </p:cNvSpPr>
            <p:nvPr/>
          </p:nvSpPr>
          <p:spPr bwMode="auto">
            <a:xfrm>
              <a:off x="2913"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0" name="Line 33"/>
            <p:cNvSpPr>
              <a:spLocks noChangeShapeType="1"/>
            </p:cNvSpPr>
            <p:nvPr/>
          </p:nvSpPr>
          <p:spPr bwMode="auto">
            <a:xfrm>
              <a:off x="3547"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51" name="Group 48"/>
          <p:cNvGrpSpPr/>
          <p:nvPr/>
        </p:nvGrpSpPr>
        <p:grpSpPr bwMode="auto">
          <a:xfrm>
            <a:off x="3886200" y="3276600"/>
            <a:ext cx="4441825" cy="431800"/>
            <a:chOff x="1488" y="1872"/>
            <a:chExt cx="2798" cy="272"/>
          </a:xfrm>
        </p:grpSpPr>
        <p:sp>
          <p:nvSpPr>
            <p:cNvPr id="52" name="Rectangle 35"/>
            <p:cNvSpPr>
              <a:spLocks noChangeArrowheads="1"/>
            </p:cNvSpPr>
            <p:nvPr/>
          </p:nvSpPr>
          <p:spPr bwMode="auto">
            <a:xfrm>
              <a:off x="2913" y="1872"/>
              <a:ext cx="634"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值</a:t>
              </a:r>
              <a:endParaRPr lang="zh-CN" altLang="en-US" sz="2000" b="1">
                <a:solidFill>
                  <a:schemeClr val="bg1"/>
                </a:solidFill>
              </a:endParaRPr>
            </a:p>
          </p:txBody>
        </p:sp>
        <p:sp>
          <p:nvSpPr>
            <p:cNvPr id="53" name="Rectangle 36"/>
            <p:cNvSpPr>
              <a:spLocks noChangeArrowheads="1"/>
            </p:cNvSpPr>
            <p:nvPr/>
          </p:nvSpPr>
          <p:spPr bwMode="auto">
            <a:xfrm>
              <a:off x="2577" y="187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endParaRPr lang="en-US" altLang="zh-CN" sz="2000" b="1"/>
            </a:p>
          </p:txBody>
        </p:sp>
        <p:sp>
          <p:nvSpPr>
            <p:cNvPr id="54" name="Rectangle 37"/>
            <p:cNvSpPr>
              <a:spLocks noChangeArrowheads="1"/>
            </p:cNvSpPr>
            <p:nvPr/>
          </p:nvSpPr>
          <p:spPr bwMode="auto">
            <a:xfrm>
              <a:off x="3547" y="1872"/>
              <a:ext cx="369"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endParaRPr lang="en-US" altLang="zh-CN" sz="2000" b="1"/>
            </a:p>
          </p:txBody>
        </p:sp>
        <p:sp>
          <p:nvSpPr>
            <p:cNvPr id="55" name="Rectangle 38"/>
            <p:cNvSpPr>
              <a:spLocks noChangeArrowheads="1"/>
            </p:cNvSpPr>
            <p:nvPr/>
          </p:nvSpPr>
          <p:spPr bwMode="auto">
            <a:xfrm>
              <a:off x="3916" y="1872"/>
              <a:ext cx="370"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endParaRPr lang="en-US" altLang="zh-CN" sz="2000" b="1"/>
            </a:p>
          </p:txBody>
        </p:sp>
        <p:sp>
          <p:nvSpPr>
            <p:cNvPr id="56" name="Rectangle 39"/>
            <p:cNvSpPr>
              <a:spLocks noChangeArrowheads="1"/>
            </p:cNvSpPr>
            <p:nvPr/>
          </p:nvSpPr>
          <p:spPr bwMode="auto">
            <a:xfrm>
              <a:off x="1488" y="1872"/>
              <a:ext cx="1089"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首部字段名：</a:t>
              </a:r>
              <a:endParaRPr lang="zh-CN" altLang="en-US" sz="2000" b="1">
                <a:solidFill>
                  <a:schemeClr val="bg1"/>
                </a:solidFill>
              </a:endParaRPr>
            </a:p>
          </p:txBody>
        </p:sp>
        <p:sp>
          <p:nvSpPr>
            <p:cNvPr id="57" name="Line 40"/>
            <p:cNvSpPr>
              <a:spLocks noChangeShapeType="1"/>
            </p:cNvSpPr>
            <p:nvPr/>
          </p:nvSpPr>
          <p:spPr bwMode="auto">
            <a:xfrm>
              <a:off x="1488" y="18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8" name="Line 41"/>
            <p:cNvSpPr>
              <a:spLocks noChangeShapeType="1"/>
            </p:cNvSpPr>
            <p:nvPr/>
          </p:nvSpPr>
          <p:spPr bwMode="auto">
            <a:xfrm>
              <a:off x="1488" y="2144"/>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9" name="Line 42"/>
            <p:cNvSpPr>
              <a:spLocks noChangeShapeType="1"/>
            </p:cNvSpPr>
            <p:nvPr/>
          </p:nvSpPr>
          <p:spPr bwMode="auto">
            <a:xfrm>
              <a:off x="1488" y="187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0" name="Line 43"/>
            <p:cNvSpPr>
              <a:spLocks noChangeShapeType="1"/>
            </p:cNvSpPr>
            <p:nvPr/>
          </p:nvSpPr>
          <p:spPr bwMode="auto">
            <a:xfrm>
              <a:off x="2577"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1" name="Line 44"/>
            <p:cNvSpPr>
              <a:spLocks noChangeShapeType="1"/>
            </p:cNvSpPr>
            <p:nvPr/>
          </p:nvSpPr>
          <p:spPr bwMode="auto">
            <a:xfrm>
              <a:off x="4286" y="187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2" name="Line 45"/>
            <p:cNvSpPr>
              <a:spLocks noChangeShapeType="1"/>
            </p:cNvSpPr>
            <p:nvPr/>
          </p:nvSpPr>
          <p:spPr bwMode="auto">
            <a:xfrm>
              <a:off x="3916"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3" name="Line 46"/>
            <p:cNvSpPr>
              <a:spLocks noChangeShapeType="1"/>
            </p:cNvSpPr>
            <p:nvPr/>
          </p:nvSpPr>
          <p:spPr bwMode="auto">
            <a:xfrm>
              <a:off x="2913"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4" name="Line 47"/>
            <p:cNvSpPr>
              <a:spLocks noChangeShapeType="1"/>
            </p:cNvSpPr>
            <p:nvPr/>
          </p:nvSpPr>
          <p:spPr bwMode="auto">
            <a:xfrm>
              <a:off x="3547"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65" name="AutoShape 49"/>
          <p:cNvSpPr>
            <a:spLocks noChangeArrowheads="1"/>
          </p:cNvSpPr>
          <p:nvPr/>
        </p:nvSpPr>
        <p:spPr bwMode="auto">
          <a:xfrm>
            <a:off x="5638800" y="27432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66" name="AutoShape 50"/>
          <p:cNvSpPr>
            <a:spLocks noChangeArrowheads="1"/>
          </p:cNvSpPr>
          <p:nvPr/>
        </p:nvSpPr>
        <p:spPr bwMode="auto">
          <a:xfrm>
            <a:off x="5638800" y="28956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67" name="AutoShape 51"/>
          <p:cNvSpPr>
            <a:spLocks noChangeArrowheads="1"/>
          </p:cNvSpPr>
          <p:nvPr/>
        </p:nvSpPr>
        <p:spPr bwMode="auto">
          <a:xfrm>
            <a:off x="5638800" y="30480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nvGrpSpPr>
          <p:cNvPr id="68" name="Group 59"/>
          <p:cNvGrpSpPr/>
          <p:nvPr/>
        </p:nvGrpSpPr>
        <p:grpSpPr bwMode="auto">
          <a:xfrm>
            <a:off x="3886200" y="3733800"/>
            <a:ext cx="1066800" cy="431800"/>
            <a:chOff x="1488" y="2160"/>
            <a:chExt cx="672" cy="272"/>
          </a:xfrm>
        </p:grpSpPr>
        <p:sp>
          <p:nvSpPr>
            <p:cNvPr id="69" name="Rectangle 52"/>
            <p:cNvSpPr>
              <a:spLocks noChangeArrowheads="1"/>
            </p:cNvSpPr>
            <p:nvPr/>
          </p:nvSpPr>
          <p:spPr bwMode="auto">
            <a:xfrm>
              <a:off x="1488" y="2160"/>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endParaRPr lang="en-US" altLang="zh-CN" sz="2000" b="1"/>
            </a:p>
          </p:txBody>
        </p:sp>
        <p:sp>
          <p:nvSpPr>
            <p:cNvPr id="70" name="Rectangle 53"/>
            <p:cNvSpPr>
              <a:spLocks noChangeArrowheads="1"/>
            </p:cNvSpPr>
            <p:nvPr/>
          </p:nvSpPr>
          <p:spPr bwMode="auto">
            <a:xfrm>
              <a:off x="1824" y="2160"/>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endParaRPr lang="en-US" altLang="zh-CN" sz="2000" b="1"/>
            </a:p>
          </p:txBody>
        </p:sp>
        <p:sp>
          <p:nvSpPr>
            <p:cNvPr id="71" name="Line 54"/>
            <p:cNvSpPr>
              <a:spLocks noChangeShapeType="1"/>
            </p:cNvSpPr>
            <p:nvPr/>
          </p:nvSpPr>
          <p:spPr bwMode="auto">
            <a:xfrm>
              <a:off x="1488" y="2160"/>
              <a:ext cx="67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2" name="Line 55"/>
            <p:cNvSpPr>
              <a:spLocks noChangeShapeType="1"/>
            </p:cNvSpPr>
            <p:nvPr/>
          </p:nvSpPr>
          <p:spPr bwMode="auto">
            <a:xfrm>
              <a:off x="1488" y="2432"/>
              <a:ext cx="67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3" name="Line 56"/>
            <p:cNvSpPr>
              <a:spLocks noChangeShapeType="1"/>
            </p:cNvSpPr>
            <p:nvPr/>
          </p:nvSpPr>
          <p:spPr bwMode="auto">
            <a:xfrm>
              <a:off x="1488" y="216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4" name="Line 57"/>
            <p:cNvSpPr>
              <a:spLocks noChangeShapeType="1"/>
            </p:cNvSpPr>
            <p:nvPr/>
          </p:nvSpPr>
          <p:spPr bwMode="auto">
            <a:xfrm>
              <a:off x="2160" y="216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5" name="Line 58"/>
            <p:cNvSpPr>
              <a:spLocks noChangeShapeType="1"/>
            </p:cNvSpPr>
            <p:nvPr/>
          </p:nvSpPr>
          <p:spPr bwMode="auto">
            <a:xfrm>
              <a:off x="1824" y="216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76" name="Group 65"/>
          <p:cNvGrpSpPr/>
          <p:nvPr/>
        </p:nvGrpSpPr>
        <p:grpSpPr bwMode="auto">
          <a:xfrm>
            <a:off x="3886200" y="4191000"/>
            <a:ext cx="5791200" cy="990600"/>
            <a:chOff x="1488" y="2448"/>
            <a:chExt cx="3648" cy="624"/>
          </a:xfrm>
        </p:grpSpPr>
        <p:sp>
          <p:nvSpPr>
            <p:cNvPr id="77" name="Rectangle 60"/>
            <p:cNvSpPr>
              <a:spLocks noChangeArrowheads="1"/>
            </p:cNvSpPr>
            <p:nvPr/>
          </p:nvSpPr>
          <p:spPr bwMode="auto">
            <a:xfrm>
              <a:off x="1488" y="2448"/>
              <a:ext cx="3648" cy="62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endParaRPr lang="zh-CN" altLang="zh-CN" sz="1800"/>
            </a:p>
          </p:txBody>
        </p:sp>
        <p:sp>
          <p:nvSpPr>
            <p:cNvPr id="78" name="Line 61"/>
            <p:cNvSpPr>
              <a:spLocks noChangeShapeType="1"/>
            </p:cNvSpPr>
            <p:nvPr/>
          </p:nvSpPr>
          <p:spPr bwMode="auto">
            <a:xfrm>
              <a:off x="1488" y="2448"/>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9" name="Line 62"/>
            <p:cNvSpPr>
              <a:spLocks noChangeShapeType="1"/>
            </p:cNvSpPr>
            <p:nvPr/>
          </p:nvSpPr>
          <p:spPr bwMode="auto">
            <a:xfrm>
              <a:off x="1488" y="3072"/>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0" name="Line 63"/>
            <p:cNvSpPr>
              <a:spLocks noChangeShapeType="1"/>
            </p:cNvSpPr>
            <p:nvPr/>
          </p:nvSpPr>
          <p:spPr bwMode="auto">
            <a:xfrm>
              <a:off x="1488"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1" name="Line 64"/>
            <p:cNvSpPr>
              <a:spLocks noChangeShapeType="1"/>
            </p:cNvSpPr>
            <p:nvPr/>
          </p:nvSpPr>
          <p:spPr bwMode="auto">
            <a:xfrm>
              <a:off x="5136"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82" name="Group 71"/>
          <p:cNvGrpSpPr/>
          <p:nvPr/>
        </p:nvGrpSpPr>
        <p:grpSpPr bwMode="auto">
          <a:xfrm>
            <a:off x="3886200" y="2667000"/>
            <a:ext cx="4441825" cy="609600"/>
            <a:chOff x="1488" y="1488"/>
            <a:chExt cx="2798" cy="384"/>
          </a:xfrm>
        </p:grpSpPr>
        <p:sp>
          <p:nvSpPr>
            <p:cNvPr id="83" name="Rectangle 66"/>
            <p:cNvSpPr>
              <a:spLocks noChangeArrowheads="1"/>
            </p:cNvSpPr>
            <p:nvPr/>
          </p:nvSpPr>
          <p:spPr bwMode="auto">
            <a:xfrm>
              <a:off x="1488" y="1488"/>
              <a:ext cx="279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endParaRPr lang="zh-CN" altLang="zh-CN" sz="1800"/>
            </a:p>
          </p:txBody>
        </p:sp>
        <p:sp>
          <p:nvSpPr>
            <p:cNvPr id="84" name="Line 67"/>
            <p:cNvSpPr>
              <a:spLocks noChangeShapeType="1"/>
            </p:cNvSpPr>
            <p:nvPr/>
          </p:nvSpPr>
          <p:spPr bwMode="auto">
            <a:xfrm>
              <a:off x="1488" y="1488"/>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5" name="Line 68"/>
            <p:cNvSpPr>
              <a:spLocks noChangeShapeType="1"/>
            </p:cNvSpPr>
            <p:nvPr/>
          </p:nvSpPr>
          <p:spPr bwMode="auto">
            <a:xfrm>
              <a:off x="1488" y="18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6" name="Line 69"/>
            <p:cNvSpPr>
              <a:spLocks noChangeShapeType="1"/>
            </p:cNvSpPr>
            <p:nvPr/>
          </p:nvSpPr>
          <p:spPr bwMode="auto">
            <a:xfrm>
              <a:off x="1488" y="1488"/>
              <a:ext cx="0" cy="38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 name="Line 70"/>
            <p:cNvSpPr>
              <a:spLocks noChangeShapeType="1"/>
            </p:cNvSpPr>
            <p:nvPr/>
          </p:nvSpPr>
          <p:spPr bwMode="auto">
            <a:xfrm>
              <a:off x="4286" y="1488"/>
              <a:ext cx="0" cy="38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88" name="Rectangle 72"/>
          <p:cNvSpPr>
            <a:spLocks noChangeArrowheads="1"/>
          </p:cNvSpPr>
          <p:nvPr/>
        </p:nvSpPr>
        <p:spPr bwMode="auto">
          <a:xfrm>
            <a:off x="2133600" y="17526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请求行</a:t>
            </a:r>
            <a:endParaRPr lang="zh-CN" altLang="en-US" sz="2400" b="1"/>
          </a:p>
        </p:txBody>
      </p:sp>
      <p:sp>
        <p:nvSpPr>
          <p:cNvPr id="89" name="Line 73"/>
          <p:cNvSpPr>
            <a:spLocks noChangeShapeType="1"/>
          </p:cNvSpPr>
          <p:nvPr/>
        </p:nvSpPr>
        <p:spPr bwMode="auto">
          <a:xfrm>
            <a:off x="3352800" y="1905000"/>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0" name="Freeform 74"/>
          <p:cNvSpPr/>
          <p:nvPr/>
        </p:nvSpPr>
        <p:spPr bwMode="auto">
          <a:xfrm>
            <a:off x="3505200" y="2209800"/>
            <a:ext cx="382588" cy="1525588"/>
          </a:xfrm>
          <a:custGeom>
            <a:avLst/>
            <a:gdLst>
              <a:gd name="T0" fmla="*/ 2147483646 w 241"/>
              <a:gd name="T1" fmla="*/ 0 h 961"/>
              <a:gd name="T2" fmla="*/ 2147483646 w 241"/>
              <a:gd name="T3" fmla="*/ 2147483646 h 961"/>
              <a:gd name="T4" fmla="*/ 2147483646 w 241"/>
              <a:gd name="T5" fmla="*/ 2147483646 h 961"/>
              <a:gd name="T6" fmla="*/ 2147483646 w 241"/>
              <a:gd name="T7" fmla="*/ 2147483646 h 961"/>
              <a:gd name="T8" fmla="*/ 2147483646 w 241"/>
              <a:gd name="T9" fmla="*/ 2147483646 h 961"/>
              <a:gd name="T10" fmla="*/ 2147483646 w 241"/>
              <a:gd name="T11" fmla="*/ 2147483646 h 961"/>
              <a:gd name="T12" fmla="*/ 2147483646 w 241"/>
              <a:gd name="T13" fmla="*/ 2147483646 h 961"/>
              <a:gd name="T14" fmla="*/ 2147483646 w 241"/>
              <a:gd name="T15" fmla="*/ 2147483646 h 961"/>
              <a:gd name="T16" fmla="*/ 2147483646 w 241"/>
              <a:gd name="T17" fmla="*/ 2147483646 h 961"/>
              <a:gd name="T18" fmla="*/ 2147483646 w 241"/>
              <a:gd name="T19" fmla="*/ 2147483646 h 961"/>
              <a:gd name="T20" fmla="*/ 2147483646 w 241"/>
              <a:gd name="T21" fmla="*/ 2147483646 h 961"/>
              <a:gd name="T22" fmla="*/ 2147483646 w 241"/>
              <a:gd name="T23" fmla="*/ 2147483646 h 961"/>
              <a:gd name="T24" fmla="*/ 2147483646 w 241"/>
              <a:gd name="T25" fmla="*/ 2147483646 h 961"/>
              <a:gd name="T26" fmla="*/ 2147483646 w 241"/>
              <a:gd name="T27" fmla="*/ 2147483646 h 961"/>
              <a:gd name="T28" fmla="*/ 2147483646 w 241"/>
              <a:gd name="T29" fmla="*/ 2147483646 h 961"/>
              <a:gd name="T30" fmla="*/ 2147483646 w 241"/>
              <a:gd name="T31" fmla="*/ 2147483646 h 961"/>
              <a:gd name="T32" fmla="*/ 2147483646 w 241"/>
              <a:gd name="T33" fmla="*/ 2147483646 h 961"/>
              <a:gd name="T34" fmla="*/ 0 w 241"/>
              <a:gd name="T35" fmla="*/ 2147483646 h 961"/>
              <a:gd name="T36" fmla="*/ 2147483646 w 241"/>
              <a:gd name="T37" fmla="*/ 2147483646 h 961"/>
              <a:gd name="T38" fmla="*/ 2147483646 w 241"/>
              <a:gd name="T39" fmla="*/ 2147483646 h 961"/>
              <a:gd name="T40" fmla="*/ 2147483646 w 241"/>
              <a:gd name="T41" fmla="*/ 2147483646 h 961"/>
              <a:gd name="T42" fmla="*/ 2147483646 w 241"/>
              <a:gd name="T43" fmla="*/ 2147483646 h 961"/>
              <a:gd name="T44" fmla="*/ 2147483646 w 241"/>
              <a:gd name="T45" fmla="*/ 2147483646 h 961"/>
              <a:gd name="T46" fmla="*/ 2147483646 w 241"/>
              <a:gd name="T47" fmla="*/ 2147483646 h 961"/>
              <a:gd name="T48" fmla="*/ 2147483646 w 241"/>
              <a:gd name="T49" fmla="*/ 2147483646 h 961"/>
              <a:gd name="T50" fmla="*/ 2147483646 w 241"/>
              <a:gd name="T51" fmla="*/ 2147483646 h 961"/>
              <a:gd name="T52" fmla="*/ 2147483646 w 241"/>
              <a:gd name="T53" fmla="*/ 2147483646 h 961"/>
              <a:gd name="T54" fmla="*/ 2147483646 w 241"/>
              <a:gd name="T55" fmla="*/ 2147483646 h 961"/>
              <a:gd name="T56" fmla="*/ 2147483646 w 241"/>
              <a:gd name="T57" fmla="*/ 2147483646 h 961"/>
              <a:gd name="T58" fmla="*/ 2147483646 w 241"/>
              <a:gd name="T59" fmla="*/ 2147483646 h 961"/>
              <a:gd name="T60" fmla="*/ 2147483646 w 241"/>
              <a:gd name="T61" fmla="*/ 2147483646 h 961"/>
              <a:gd name="T62" fmla="*/ 2147483646 w 241"/>
              <a:gd name="T63" fmla="*/ 2147483646 h 961"/>
              <a:gd name="T64" fmla="*/ 2147483646 w 241"/>
              <a:gd name="T65" fmla="*/ 2147483646 h 961"/>
              <a:gd name="T66" fmla="*/ 2147483646 w 241"/>
              <a:gd name="T67" fmla="*/ 2147483646 h 961"/>
              <a:gd name="T68" fmla="*/ 2147483646 w 241"/>
              <a:gd name="T69" fmla="*/ 2147483646 h 9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
              <a:gd name="T106" fmla="*/ 0 h 961"/>
              <a:gd name="T107" fmla="*/ 241 w 241"/>
              <a:gd name="T108" fmla="*/ 961 h 9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 h="961">
                <a:moveTo>
                  <a:pt x="240" y="0"/>
                </a:moveTo>
                <a:lnTo>
                  <a:pt x="216" y="2"/>
                </a:lnTo>
                <a:lnTo>
                  <a:pt x="194" y="6"/>
                </a:lnTo>
                <a:lnTo>
                  <a:pt x="173" y="14"/>
                </a:lnTo>
                <a:lnTo>
                  <a:pt x="156" y="23"/>
                </a:lnTo>
                <a:lnTo>
                  <a:pt x="141" y="35"/>
                </a:lnTo>
                <a:lnTo>
                  <a:pt x="130" y="49"/>
                </a:lnTo>
                <a:lnTo>
                  <a:pt x="122" y="64"/>
                </a:lnTo>
                <a:lnTo>
                  <a:pt x="120" y="80"/>
                </a:lnTo>
                <a:lnTo>
                  <a:pt x="120" y="400"/>
                </a:lnTo>
                <a:lnTo>
                  <a:pt x="118" y="416"/>
                </a:lnTo>
                <a:lnTo>
                  <a:pt x="111" y="431"/>
                </a:lnTo>
                <a:lnTo>
                  <a:pt x="100" y="445"/>
                </a:lnTo>
                <a:lnTo>
                  <a:pt x="85" y="457"/>
                </a:lnTo>
                <a:lnTo>
                  <a:pt x="67" y="467"/>
                </a:lnTo>
                <a:lnTo>
                  <a:pt x="47" y="474"/>
                </a:lnTo>
                <a:lnTo>
                  <a:pt x="24" y="478"/>
                </a:lnTo>
                <a:lnTo>
                  <a:pt x="0" y="480"/>
                </a:lnTo>
                <a:lnTo>
                  <a:pt x="24" y="482"/>
                </a:lnTo>
                <a:lnTo>
                  <a:pt x="47" y="486"/>
                </a:lnTo>
                <a:lnTo>
                  <a:pt x="67" y="494"/>
                </a:lnTo>
                <a:lnTo>
                  <a:pt x="85" y="503"/>
                </a:lnTo>
                <a:lnTo>
                  <a:pt x="100" y="515"/>
                </a:lnTo>
                <a:lnTo>
                  <a:pt x="111" y="529"/>
                </a:lnTo>
                <a:lnTo>
                  <a:pt x="118" y="544"/>
                </a:lnTo>
                <a:lnTo>
                  <a:pt x="120" y="560"/>
                </a:lnTo>
                <a:lnTo>
                  <a:pt x="120" y="880"/>
                </a:lnTo>
                <a:lnTo>
                  <a:pt x="122" y="896"/>
                </a:lnTo>
                <a:lnTo>
                  <a:pt x="130" y="911"/>
                </a:lnTo>
                <a:lnTo>
                  <a:pt x="141" y="925"/>
                </a:lnTo>
                <a:lnTo>
                  <a:pt x="156" y="937"/>
                </a:lnTo>
                <a:lnTo>
                  <a:pt x="173" y="947"/>
                </a:lnTo>
                <a:lnTo>
                  <a:pt x="194" y="954"/>
                </a:lnTo>
                <a:lnTo>
                  <a:pt x="216" y="958"/>
                </a:lnTo>
                <a:lnTo>
                  <a:pt x="240" y="960"/>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75"/>
          <p:cNvSpPr>
            <a:spLocks noChangeArrowheads="1"/>
          </p:cNvSpPr>
          <p:nvPr/>
        </p:nvSpPr>
        <p:spPr bwMode="auto">
          <a:xfrm>
            <a:off x="2133600" y="275748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首部行</a:t>
            </a:r>
            <a:endParaRPr lang="zh-CN" altLang="en-US" sz="2400" b="1"/>
          </a:p>
        </p:txBody>
      </p:sp>
      <p:sp>
        <p:nvSpPr>
          <p:cNvPr id="92" name="Rectangle 76"/>
          <p:cNvSpPr>
            <a:spLocks noChangeArrowheads="1"/>
          </p:cNvSpPr>
          <p:nvPr/>
        </p:nvSpPr>
        <p:spPr bwMode="auto">
          <a:xfrm>
            <a:off x="2286000" y="38100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空  行</a:t>
            </a:r>
            <a:endParaRPr lang="zh-CN" altLang="en-US" sz="2400" b="1"/>
          </a:p>
        </p:txBody>
      </p:sp>
      <p:sp>
        <p:nvSpPr>
          <p:cNvPr id="93" name="Line 77"/>
          <p:cNvSpPr>
            <a:spLocks noChangeShapeType="1"/>
          </p:cNvSpPr>
          <p:nvPr/>
        </p:nvSpPr>
        <p:spPr bwMode="auto">
          <a:xfrm>
            <a:off x="3352800" y="3962400"/>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4" name="Rectangle 78"/>
          <p:cNvSpPr>
            <a:spLocks noChangeArrowheads="1"/>
          </p:cNvSpPr>
          <p:nvPr/>
        </p:nvSpPr>
        <p:spPr bwMode="auto">
          <a:xfrm>
            <a:off x="1771650" y="45132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实体主体</a:t>
            </a:r>
            <a:endParaRPr lang="zh-CN" altLang="en-US" sz="2400" b="1"/>
          </a:p>
        </p:txBody>
      </p:sp>
      <p:sp>
        <p:nvSpPr>
          <p:cNvPr id="95" name="Line 79"/>
          <p:cNvSpPr>
            <a:spLocks noChangeShapeType="1"/>
          </p:cNvSpPr>
          <p:nvPr/>
        </p:nvSpPr>
        <p:spPr bwMode="auto">
          <a:xfrm>
            <a:off x="3352800" y="4662488"/>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6" name="Text Box 80"/>
          <p:cNvSpPr txBox="1">
            <a:spLocks noChangeArrowheads="1"/>
          </p:cNvSpPr>
          <p:nvPr/>
        </p:nvSpPr>
        <p:spPr bwMode="auto">
          <a:xfrm>
            <a:off x="2495550" y="5749925"/>
            <a:ext cx="720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800" b="1" dirty="0"/>
              <a:t>注：</a:t>
            </a:r>
            <a:r>
              <a:rPr lang="en-US" altLang="zh-CN" sz="2800" dirty="0"/>
              <a:t>URI=Uniform Resource Identifiers </a:t>
            </a:r>
            <a:endParaRPr lang="en-US" altLang="zh-CN" sz="28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182096" y="2434442"/>
            <a:ext cx="5106390" cy="3927925"/>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771896" y="2434442"/>
            <a:ext cx="5106390" cy="3927926"/>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700957" y="723970"/>
            <a:ext cx="2031325" cy="646331"/>
          </a:xfrm>
          <a:prstGeom prst="rect">
            <a:avLst/>
          </a:prstGeom>
        </p:spPr>
        <p:txBody>
          <a:bodyPr wrap="none">
            <a:spAutoFit/>
          </a:bodyPr>
          <a:lstStyle/>
          <a:p>
            <a:pPr algn="ctr"/>
            <a:r>
              <a:rPr lang="zh-CN" altLang="en-US" sz="3600" b="1" dirty="0">
                <a:solidFill>
                  <a:schemeClr val="accent1"/>
                </a:solidFill>
                <a:cs typeface="+mn-ea"/>
                <a:sym typeface="+mn-lt"/>
              </a:rPr>
              <a:t>方法类型</a:t>
            </a:r>
            <a:endParaRPr lang="zh-CN" altLang="en-US" sz="3600" b="1" dirty="0">
              <a:solidFill>
                <a:schemeClr val="accent1"/>
              </a:solidFill>
              <a:cs typeface="+mn-ea"/>
              <a:sym typeface="+mn-lt"/>
            </a:endParaRPr>
          </a:p>
        </p:txBody>
      </p:sp>
      <p:sp>
        <p:nvSpPr>
          <p:cNvPr id="19" name="Rectangle 3"/>
          <p:cNvSpPr txBox="1">
            <a:spLocks noChangeArrowheads="1"/>
          </p:cNvSpPr>
          <p:nvPr/>
        </p:nvSpPr>
        <p:spPr>
          <a:xfrm>
            <a:off x="914400" y="2268186"/>
            <a:ext cx="4821382" cy="423897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solidFill>
                <a:schemeClr val="bg1"/>
              </a:solidFill>
            </a:endParaRPr>
          </a:p>
          <a:p>
            <a:r>
              <a:rPr lang="en-US" altLang="zh-CN" dirty="0">
                <a:solidFill>
                  <a:schemeClr val="bg1"/>
                </a:solidFill>
                <a:latin typeface="+mn-ea"/>
              </a:rPr>
              <a:t>GET</a:t>
            </a:r>
            <a:endParaRPr lang="en-US" altLang="zh-CN" dirty="0">
              <a:solidFill>
                <a:schemeClr val="bg1"/>
              </a:solidFill>
              <a:latin typeface="+mn-ea"/>
            </a:endParaRPr>
          </a:p>
          <a:p>
            <a:r>
              <a:rPr lang="en-US" altLang="zh-CN" dirty="0">
                <a:solidFill>
                  <a:schemeClr val="bg1"/>
                </a:solidFill>
                <a:latin typeface="+mn-ea"/>
              </a:rPr>
              <a:t>POST</a:t>
            </a:r>
            <a:endParaRPr lang="en-US" altLang="zh-CN" dirty="0">
              <a:solidFill>
                <a:schemeClr val="bg1"/>
              </a:solidFill>
              <a:latin typeface="+mn-ea"/>
            </a:endParaRPr>
          </a:p>
          <a:p>
            <a:r>
              <a:rPr lang="en-US" altLang="zh-CN" dirty="0">
                <a:solidFill>
                  <a:schemeClr val="bg1"/>
                </a:solidFill>
                <a:latin typeface="+mn-ea"/>
              </a:rPr>
              <a:t>HEAD</a:t>
            </a:r>
            <a:endParaRPr lang="en-US" altLang="zh-CN" dirty="0">
              <a:solidFill>
                <a:schemeClr val="bg1"/>
              </a:solidFill>
              <a:latin typeface="+mn-ea"/>
            </a:endParaRPr>
          </a:p>
          <a:p>
            <a:pPr lvl="1">
              <a:lnSpc>
                <a:spcPct val="130000"/>
              </a:lnSpc>
              <a:spcBef>
                <a:spcPts val="0"/>
              </a:spcBef>
            </a:pPr>
            <a:r>
              <a:rPr lang="zh-CN" altLang="en-US" sz="2600" dirty="0">
                <a:solidFill>
                  <a:schemeClr val="bg1"/>
                </a:solidFill>
                <a:latin typeface="+mn-ea"/>
              </a:rPr>
              <a:t>服务器收到请求时，用</a:t>
            </a:r>
            <a:r>
              <a:rPr lang="en-US" altLang="zh-CN" sz="2600" dirty="0">
                <a:solidFill>
                  <a:schemeClr val="bg1"/>
                </a:solidFill>
                <a:latin typeface="+mn-ea"/>
              </a:rPr>
              <a:t>HTTP</a:t>
            </a:r>
            <a:r>
              <a:rPr lang="zh-CN" altLang="en-US" sz="2600" dirty="0">
                <a:solidFill>
                  <a:schemeClr val="bg1"/>
                </a:solidFill>
                <a:latin typeface="+mn-ea"/>
              </a:rPr>
              <a:t>报文进行响应，但不返回请求对象</a:t>
            </a:r>
            <a:endParaRPr lang="zh-CN" altLang="en-US" sz="2600" dirty="0">
              <a:solidFill>
                <a:schemeClr val="bg1"/>
              </a:solidFill>
              <a:latin typeface="+mn-ea"/>
            </a:endParaRPr>
          </a:p>
        </p:txBody>
      </p:sp>
      <p:sp>
        <p:nvSpPr>
          <p:cNvPr id="20" name="Rectangle 4"/>
          <p:cNvSpPr txBox="1">
            <a:spLocks noChangeArrowheads="1"/>
          </p:cNvSpPr>
          <p:nvPr/>
        </p:nvSpPr>
        <p:spPr>
          <a:xfrm>
            <a:off x="6348350" y="2836223"/>
            <a:ext cx="5041900" cy="46482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GET, POST, HEAD</a:t>
            </a:r>
            <a:endParaRPr lang="en-US" altLang="zh-CN" dirty="0">
              <a:solidFill>
                <a:schemeClr val="bg1"/>
              </a:solidFill>
            </a:endParaRPr>
          </a:p>
          <a:p>
            <a:r>
              <a:rPr lang="en-US" altLang="zh-CN" dirty="0">
                <a:solidFill>
                  <a:schemeClr val="bg1"/>
                </a:solidFill>
              </a:rPr>
              <a:t>PUT</a:t>
            </a:r>
            <a:endParaRPr lang="en-US" altLang="zh-CN" dirty="0">
              <a:solidFill>
                <a:schemeClr val="bg1"/>
              </a:solidFill>
            </a:endParaRPr>
          </a:p>
          <a:p>
            <a:pPr lvl="1">
              <a:lnSpc>
                <a:spcPct val="130000"/>
              </a:lnSpc>
              <a:spcBef>
                <a:spcPts val="0"/>
              </a:spcBef>
            </a:pPr>
            <a:r>
              <a:rPr lang="zh-CN" altLang="en-US" sz="2600" dirty="0">
                <a:solidFill>
                  <a:schemeClr val="bg1"/>
                </a:solidFill>
                <a:latin typeface="+mn-ea"/>
              </a:rPr>
              <a:t>文件在实体主体中被上载到</a:t>
            </a:r>
            <a:r>
              <a:rPr lang="en-US" altLang="zh-CN" sz="2600" dirty="0">
                <a:solidFill>
                  <a:schemeClr val="bg1"/>
                </a:solidFill>
                <a:latin typeface="+mn-ea"/>
              </a:rPr>
              <a:t>URL</a:t>
            </a:r>
            <a:r>
              <a:rPr lang="zh-CN" altLang="en-US" sz="2600" dirty="0">
                <a:solidFill>
                  <a:schemeClr val="bg1"/>
                </a:solidFill>
                <a:latin typeface="+mn-ea"/>
              </a:rPr>
              <a:t>字段指定的路径</a:t>
            </a:r>
            <a:endParaRPr lang="zh-CN" altLang="en-US" sz="2600" dirty="0">
              <a:solidFill>
                <a:schemeClr val="bg1"/>
              </a:solidFill>
              <a:latin typeface="+mn-ea"/>
            </a:endParaRPr>
          </a:p>
          <a:p>
            <a:r>
              <a:rPr lang="en-US" altLang="zh-CN" dirty="0">
                <a:solidFill>
                  <a:schemeClr val="bg1"/>
                </a:solidFill>
              </a:rPr>
              <a:t>DELETE</a:t>
            </a:r>
            <a:endParaRPr lang="en-US" altLang="zh-CN" dirty="0">
              <a:solidFill>
                <a:schemeClr val="bg1"/>
              </a:solidFill>
            </a:endParaRPr>
          </a:p>
          <a:p>
            <a:pPr lvl="1">
              <a:lnSpc>
                <a:spcPct val="130000"/>
              </a:lnSpc>
              <a:spcBef>
                <a:spcPts val="0"/>
              </a:spcBef>
            </a:pPr>
            <a:r>
              <a:rPr lang="zh-CN" altLang="en-US" sz="2600" dirty="0">
                <a:solidFill>
                  <a:schemeClr val="bg1"/>
                </a:solidFill>
                <a:latin typeface="+mn-ea"/>
              </a:rPr>
              <a:t>删除</a:t>
            </a:r>
            <a:r>
              <a:rPr lang="en-US" altLang="zh-CN" sz="2600" dirty="0">
                <a:solidFill>
                  <a:schemeClr val="bg1"/>
                </a:solidFill>
                <a:latin typeface="+mn-ea"/>
              </a:rPr>
              <a:t>URL</a:t>
            </a:r>
            <a:r>
              <a:rPr lang="zh-CN" altLang="en-US" sz="2600" dirty="0">
                <a:solidFill>
                  <a:schemeClr val="bg1"/>
                </a:solidFill>
                <a:latin typeface="+mn-ea"/>
              </a:rPr>
              <a:t>字段指定的文件</a:t>
            </a:r>
            <a:endParaRPr lang="zh-CN" altLang="en-US" sz="2600" dirty="0">
              <a:solidFill>
                <a:schemeClr val="bg1"/>
              </a:solidFill>
              <a:latin typeface="+mn-ea"/>
            </a:endParaRPr>
          </a:p>
        </p:txBody>
      </p:sp>
      <p:sp>
        <p:nvSpPr>
          <p:cNvPr id="3" name="TextBox 2"/>
          <p:cNvSpPr txBox="1"/>
          <p:nvPr/>
        </p:nvSpPr>
        <p:spPr>
          <a:xfrm>
            <a:off x="914400" y="1725015"/>
            <a:ext cx="2671948" cy="584775"/>
          </a:xfrm>
          <a:prstGeom prst="rect">
            <a:avLst/>
          </a:prstGeom>
          <a:noFill/>
        </p:spPr>
        <p:txBody>
          <a:bodyPr wrap="square" rtlCol="0">
            <a:spAutoFit/>
          </a:bodyPr>
          <a:lstStyle/>
          <a:p>
            <a:pPr>
              <a:buFontTx/>
              <a:buNone/>
            </a:pPr>
            <a:r>
              <a:rPr lang="en-US" altLang="zh-CN" sz="3200" b="1" dirty="0">
                <a:solidFill>
                  <a:schemeClr val="accent2"/>
                </a:solidFill>
              </a:rPr>
              <a:t>HTTP/1.0</a:t>
            </a:r>
            <a:endParaRPr lang="en-US" altLang="zh-CN" sz="3200" b="1" dirty="0">
              <a:solidFill>
                <a:schemeClr val="accent2"/>
              </a:solidFill>
            </a:endParaRPr>
          </a:p>
        </p:txBody>
      </p:sp>
      <p:sp>
        <p:nvSpPr>
          <p:cNvPr id="10" name="TextBox 9"/>
          <p:cNvSpPr txBox="1"/>
          <p:nvPr/>
        </p:nvSpPr>
        <p:spPr>
          <a:xfrm>
            <a:off x="6198972" y="1641887"/>
            <a:ext cx="2671948" cy="584775"/>
          </a:xfrm>
          <a:prstGeom prst="rect">
            <a:avLst/>
          </a:prstGeom>
          <a:noFill/>
        </p:spPr>
        <p:txBody>
          <a:bodyPr wrap="square" rtlCol="0">
            <a:spAutoFit/>
          </a:bodyPr>
          <a:lstStyle/>
          <a:p>
            <a:pPr>
              <a:buFontTx/>
              <a:buNone/>
            </a:pPr>
            <a:r>
              <a:rPr lang="en-US" altLang="zh-CN" sz="3200" b="1" dirty="0">
                <a:solidFill>
                  <a:schemeClr val="accent2"/>
                </a:solidFill>
              </a:rPr>
              <a:t>HTTP/1.1</a:t>
            </a:r>
            <a:endParaRPr lang="en-US" altLang="zh-CN" sz="3200" b="1" dirty="0">
              <a:solidFill>
                <a:schemeClr val="accent2"/>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674421" y="4607796"/>
            <a:ext cx="9345880" cy="169199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Rounded Rectangle 1"/>
          <p:cNvSpPr/>
          <p:nvPr/>
        </p:nvSpPr>
        <p:spPr>
          <a:xfrm>
            <a:off x="1674421" y="2291938"/>
            <a:ext cx="9345880" cy="14250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3233692" y="710268"/>
            <a:ext cx="5724644" cy="646331"/>
          </a:xfrm>
          <a:prstGeom prst="rect">
            <a:avLst/>
          </a:prstGeom>
        </p:spPr>
        <p:txBody>
          <a:bodyPr wrap="none">
            <a:spAutoFit/>
          </a:bodyPr>
          <a:lstStyle/>
          <a:p>
            <a:pPr algn="ctr"/>
            <a:r>
              <a:rPr lang="zh-CN" altLang="en-US" sz="3600" b="1" dirty="0">
                <a:solidFill>
                  <a:schemeClr val="accent1"/>
                </a:solidFill>
                <a:cs typeface="+mn-ea"/>
                <a:sym typeface="+mn-lt"/>
              </a:rPr>
              <a:t>上载表单（各字段）输入值</a:t>
            </a:r>
            <a:endParaRPr lang="zh-CN" altLang="en-US" sz="3600" b="1" dirty="0">
              <a:solidFill>
                <a:schemeClr val="accent1"/>
              </a:solidFill>
              <a:cs typeface="+mn-ea"/>
              <a:sym typeface="+mn-lt"/>
            </a:endParaRPr>
          </a:p>
        </p:txBody>
      </p:sp>
      <p:sp>
        <p:nvSpPr>
          <p:cNvPr id="8" name="Rectangle 3"/>
          <p:cNvSpPr txBox="1">
            <a:spLocks noChangeArrowheads="1"/>
          </p:cNvSpPr>
          <p:nvPr/>
        </p:nvSpPr>
        <p:spPr>
          <a:xfrm>
            <a:off x="1981200" y="1752856"/>
            <a:ext cx="8281988" cy="15843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Tx/>
              <a:buNone/>
            </a:pPr>
            <a:r>
              <a:rPr lang="en-US" altLang="zh-CN" sz="3200" b="1" dirty="0">
                <a:solidFill>
                  <a:schemeClr val="accent1"/>
                </a:solidFill>
              </a:rPr>
              <a:t>Post</a:t>
            </a:r>
            <a:r>
              <a:rPr lang="zh-CN" altLang="en-US" sz="3200" b="1" dirty="0">
                <a:solidFill>
                  <a:schemeClr val="accent1"/>
                </a:solidFill>
              </a:rPr>
              <a:t>方法</a:t>
            </a:r>
            <a:r>
              <a:rPr lang="en-US" altLang="zh-CN" sz="3200" b="1" dirty="0">
                <a:solidFill>
                  <a:schemeClr val="accent1"/>
                </a:solidFill>
              </a:rPr>
              <a:t>:</a:t>
            </a:r>
            <a:endParaRPr lang="en-US" altLang="zh-CN" sz="3200" b="1" dirty="0">
              <a:solidFill>
                <a:schemeClr val="accent1"/>
              </a:solidFill>
            </a:endParaRPr>
          </a:p>
          <a:p>
            <a:r>
              <a:rPr lang="zh-CN" altLang="en-US" dirty="0">
                <a:solidFill>
                  <a:schemeClr val="bg1"/>
                </a:solidFill>
              </a:rPr>
              <a:t>网页时常包含表单输入</a:t>
            </a:r>
            <a:endParaRPr lang="zh-CN" altLang="en-US" dirty="0">
              <a:solidFill>
                <a:schemeClr val="bg1"/>
              </a:solidFill>
            </a:endParaRPr>
          </a:p>
          <a:p>
            <a:r>
              <a:rPr lang="zh-CN" altLang="en-US" dirty="0">
                <a:solidFill>
                  <a:schemeClr val="bg1"/>
                </a:solidFill>
              </a:rPr>
              <a:t>输入值在请求报文的实体主体中被上载到服务器</a:t>
            </a:r>
            <a:endParaRPr lang="zh-CN" altLang="en-US" dirty="0">
              <a:solidFill>
                <a:schemeClr val="bg1"/>
              </a:solidFill>
            </a:endParaRPr>
          </a:p>
        </p:txBody>
      </p:sp>
      <p:sp>
        <p:nvSpPr>
          <p:cNvPr id="9" name="Rectangle 4"/>
          <p:cNvSpPr txBox="1">
            <a:spLocks noChangeArrowheads="1"/>
          </p:cNvSpPr>
          <p:nvPr/>
        </p:nvSpPr>
        <p:spPr>
          <a:xfrm>
            <a:off x="1981200" y="4078514"/>
            <a:ext cx="9039101" cy="25193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Tx/>
              <a:buNone/>
            </a:pPr>
            <a:r>
              <a:rPr lang="en-US" altLang="zh-CN" sz="3200" b="1" dirty="0">
                <a:solidFill>
                  <a:schemeClr val="accent1"/>
                </a:solidFill>
              </a:rPr>
              <a:t>URL</a:t>
            </a:r>
            <a:r>
              <a:rPr lang="zh-CN" altLang="en-US" sz="3200" b="1" dirty="0">
                <a:solidFill>
                  <a:schemeClr val="accent1"/>
                </a:solidFill>
              </a:rPr>
              <a:t>方法</a:t>
            </a:r>
            <a:r>
              <a:rPr lang="en-US" altLang="zh-CN" sz="3200" b="1" dirty="0">
                <a:solidFill>
                  <a:schemeClr val="accent1"/>
                </a:solidFill>
              </a:rPr>
              <a:t>:</a:t>
            </a:r>
            <a:endParaRPr lang="en-US" altLang="zh-CN" sz="3200" b="1" dirty="0">
              <a:solidFill>
                <a:schemeClr val="accent1"/>
              </a:solidFill>
            </a:endParaRPr>
          </a:p>
          <a:p>
            <a:r>
              <a:rPr lang="zh-CN" altLang="en-US" dirty="0">
                <a:solidFill>
                  <a:schemeClr val="bg1"/>
                </a:solidFill>
              </a:rPr>
              <a:t>使用</a:t>
            </a:r>
            <a:r>
              <a:rPr lang="en-US" altLang="zh-CN" dirty="0">
                <a:solidFill>
                  <a:schemeClr val="bg1"/>
                </a:solidFill>
              </a:rPr>
              <a:t>GET</a:t>
            </a:r>
            <a:r>
              <a:rPr lang="zh-CN" altLang="en-US" dirty="0">
                <a:solidFill>
                  <a:schemeClr val="bg1"/>
                </a:solidFill>
              </a:rPr>
              <a:t>方法</a:t>
            </a:r>
            <a:endParaRPr lang="zh-CN" altLang="en-US" dirty="0">
              <a:solidFill>
                <a:schemeClr val="bg1"/>
              </a:solidFill>
            </a:endParaRPr>
          </a:p>
          <a:p>
            <a:r>
              <a:rPr lang="zh-CN" altLang="en-US" dirty="0">
                <a:solidFill>
                  <a:schemeClr val="bg1"/>
                </a:solidFill>
              </a:rPr>
              <a:t>表单</a:t>
            </a:r>
            <a:r>
              <a:rPr lang="en-US" altLang="zh-CN" dirty="0">
                <a:solidFill>
                  <a:schemeClr val="bg1"/>
                </a:solidFill>
              </a:rPr>
              <a:t>(</a:t>
            </a:r>
            <a:r>
              <a:rPr lang="zh-CN" altLang="en-US" dirty="0">
                <a:solidFill>
                  <a:schemeClr val="bg1"/>
                </a:solidFill>
              </a:rPr>
              <a:t>各字段</a:t>
            </a:r>
            <a:r>
              <a:rPr lang="en-US" altLang="zh-CN" dirty="0">
                <a:solidFill>
                  <a:schemeClr val="bg1"/>
                </a:solidFill>
              </a:rPr>
              <a:t>)</a:t>
            </a:r>
            <a:r>
              <a:rPr lang="zh-CN" altLang="en-US" dirty="0">
                <a:solidFill>
                  <a:schemeClr val="bg1"/>
                </a:solidFill>
              </a:rPr>
              <a:t>输入值被上载</a:t>
            </a:r>
            <a:r>
              <a:rPr lang="en-US" altLang="zh-CN" dirty="0">
                <a:solidFill>
                  <a:schemeClr val="bg1"/>
                </a:solidFill>
              </a:rPr>
              <a:t>,</a:t>
            </a:r>
            <a:r>
              <a:rPr lang="zh-CN" altLang="en-US" dirty="0">
                <a:solidFill>
                  <a:schemeClr val="bg1"/>
                </a:solidFill>
              </a:rPr>
              <a:t>以</a:t>
            </a:r>
            <a:r>
              <a:rPr lang="en-US" altLang="zh-CN" dirty="0">
                <a:solidFill>
                  <a:schemeClr val="bg1"/>
                </a:solidFill>
              </a:rPr>
              <a:t>URL</a:t>
            </a:r>
            <a:r>
              <a:rPr lang="zh-CN" altLang="en-US" dirty="0">
                <a:solidFill>
                  <a:schemeClr val="bg1"/>
                </a:solidFill>
              </a:rPr>
              <a:t>请求行的字段</a:t>
            </a:r>
            <a:r>
              <a:rPr lang="en-US" altLang="zh-CN" dirty="0">
                <a:solidFill>
                  <a:schemeClr val="bg1"/>
                </a:solidFill>
              </a:rPr>
              <a:t>: </a:t>
            </a:r>
            <a:r>
              <a:rPr lang="en-US" altLang="zh-CN" dirty="0" err="1">
                <a:solidFill>
                  <a:schemeClr val="bg1"/>
                </a:solidFill>
              </a:rPr>
              <a:t>www.somesite.com</a:t>
            </a:r>
            <a:r>
              <a:rPr lang="en-US" altLang="zh-CN" dirty="0">
                <a:solidFill>
                  <a:schemeClr val="bg1"/>
                </a:solidFill>
              </a:rPr>
              <a:t>/</a:t>
            </a:r>
            <a:r>
              <a:rPr lang="en-US" altLang="zh-CN" dirty="0" err="1">
                <a:solidFill>
                  <a:schemeClr val="bg1"/>
                </a:solidFill>
              </a:rPr>
              <a:t>animalsearch?monkeys&amp;banana</a:t>
            </a:r>
            <a:endParaRPr lang="en-US" altLang="zh-CN" dirty="0">
              <a:solidFill>
                <a:schemeClr val="bg1"/>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
        <p:nvSpPr>
          <p:cNvPr id="7" name="矩形 6"/>
          <p:cNvSpPr/>
          <p:nvPr/>
        </p:nvSpPr>
        <p:spPr>
          <a:xfrm>
            <a:off x="4477629"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响应消息</a:t>
            </a:r>
            <a:endParaRPr lang="zh-CN" altLang="en-US" sz="3600" b="1" dirty="0">
              <a:solidFill>
                <a:schemeClr val="accent1"/>
              </a:solidFill>
              <a:cs typeface="+mn-ea"/>
              <a:sym typeface="+mn-lt"/>
            </a:endParaRPr>
          </a:p>
        </p:txBody>
      </p:sp>
      <p:sp>
        <p:nvSpPr>
          <p:cNvPr id="10" name="Rectangle 3"/>
          <p:cNvSpPr>
            <a:spLocks noChangeArrowheads="1"/>
          </p:cNvSpPr>
          <p:nvPr/>
        </p:nvSpPr>
        <p:spPr bwMode="auto">
          <a:xfrm>
            <a:off x="4457700" y="2327275"/>
            <a:ext cx="68961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b="1" dirty="0"/>
              <a:t>HTTP/1.1 200 OK </a:t>
            </a:r>
            <a:endParaRPr lang="en-US" altLang="zh-CN" sz="2400" b="1" dirty="0"/>
          </a:p>
          <a:p>
            <a:pPr>
              <a:spcBef>
                <a:spcPct val="0"/>
              </a:spcBef>
              <a:buFontTx/>
              <a:buNone/>
            </a:pPr>
            <a:r>
              <a:rPr lang="en-US" altLang="zh-CN" sz="2400" b="1" dirty="0"/>
              <a:t>Connection</a:t>
            </a:r>
            <a:r>
              <a:rPr lang="zh-CN" altLang="en-US" sz="2400" b="1" dirty="0"/>
              <a:t>：</a:t>
            </a:r>
            <a:r>
              <a:rPr lang="en-US" altLang="zh-CN" sz="2400" b="1" dirty="0"/>
              <a:t>close</a:t>
            </a:r>
            <a:endParaRPr lang="en-US" altLang="zh-CN" sz="2400" b="1" dirty="0"/>
          </a:p>
          <a:p>
            <a:pPr>
              <a:spcBef>
                <a:spcPct val="0"/>
              </a:spcBef>
              <a:buFontTx/>
              <a:buNone/>
            </a:pPr>
            <a:r>
              <a:rPr lang="en-US" altLang="zh-CN" sz="2400" b="1" dirty="0"/>
              <a:t>Date: Sat, 06 Aug 2011 12:00:15 GMT </a:t>
            </a:r>
            <a:endParaRPr lang="en-US" altLang="zh-CN" sz="2400" b="1" dirty="0"/>
          </a:p>
          <a:p>
            <a:pPr>
              <a:spcBef>
                <a:spcPct val="0"/>
              </a:spcBef>
              <a:buFontTx/>
              <a:buNone/>
            </a:pPr>
            <a:r>
              <a:rPr lang="en-US" altLang="zh-CN" sz="2400" b="1" dirty="0"/>
              <a:t>Server: Apache/1.3.0 (Unix) </a:t>
            </a:r>
            <a:endParaRPr lang="en-US" altLang="zh-CN" sz="2400" b="1" dirty="0"/>
          </a:p>
          <a:p>
            <a:pPr>
              <a:spcBef>
                <a:spcPct val="0"/>
              </a:spcBef>
              <a:buFontTx/>
              <a:buNone/>
            </a:pPr>
            <a:r>
              <a:rPr lang="en-US" altLang="zh-CN" sz="2400" b="1" dirty="0"/>
              <a:t>Last-Modified: Thu, 22 Jun 2011 …... </a:t>
            </a:r>
            <a:endParaRPr lang="en-US" altLang="zh-CN" sz="2400" b="1" dirty="0"/>
          </a:p>
          <a:p>
            <a:pPr>
              <a:spcBef>
                <a:spcPct val="0"/>
              </a:spcBef>
              <a:buFontTx/>
              <a:buNone/>
            </a:pPr>
            <a:r>
              <a:rPr lang="en-US" altLang="zh-CN" sz="2400" b="1" dirty="0"/>
              <a:t>Content-Length: 6821 </a:t>
            </a:r>
            <a:endParaRPr lang="en-US" altLang="zh-CN" sz="2400" b="1" dirty="0"/>
          </a:p>
          <a:p>
            <a:pPr>
              <a:spcBef>
                <a:spcPct val="0"/>
              </a:spcBef>
              <a:buFontTx/>
              <a:buNone/>
            </a:pPr>
            <a:r>
              <a:rPr lang="en-US" altLang="zh-CN" sz="2400" b="1" dirty="0"/>
              <a:t>Content-Type: text/html</a:t>
            </a:r>
            <a:endParaRPr lang="en-US" altLang="zh-CN" sz="2400" b="1" dirty="0"/>
          </a:p>
          <a:p>
            <a:pPr>
              <a:spcBef>
                <a:spcPct val="0"/>
              </a:spcBef>
              <a:buFontTx/>
              <a:buNone/>
            </a:pPr>
            <a:r>
              <a:rPr lang="en-US" altLang="zh-CN" sz="2400" b="1" dirty="0"/>
              <a:t> </a:t>
            </a:r>
            <a:endParaRPr lang="en-US" altLang="zh-CN" sz="2400" b="1" dirty="0"/>
          </a:p>
          <a:p>
            <a:pPr>
              <a:spcBef>
                <a:spcPct val="0"/>
              </a:spcBef>
              <a:buFontTx/>
              <a:buNone/>
            </a:pPr>
            <a:r>
              <a:rPr lang="en-US" altLang="zh-CN" sz="2400" b="1" dirty="0"/>
              <a:t>data data data data data ... </a:t>
            </a:r>
            <a:endParaRPr lang="en-US" altLang="zh-CN" sz="2400" b="1" dirty="0"/>
          </a:p>
        </p:txBody>
      </p:sp>
      <p:sp>
        <p:nvSpPr>
          <p:cNvPr id="11" name="Rectangle 4"/>
          <p:cNvSpPr>
            <a:spLocks noChangeArrowheads="1"/>
          </p:cNvSpPr>
          <p:nvPr/>
        </p:nvSpPr>
        <p:spPr bwMode="auto">
          <a:xfrm>
            <a:off x="1219200" y="1916113"/>
            <a:ext cx="19002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b="1" dirty="0">
                <a:solidFill>
                  <a:schemeClr val="accent2"/>
                </a:solidFill>
              </a:rPr>
              <a:t>状态行</a:t>
            </a:r>
            <a:endParaRPr lang="zh-CN" altLang="en-US" sz="2000" b="1" dirty="0">
              <a:solidFill>
                <a:schemeClr val="accent2"/>
              </a:solidFill>
            </a:endParaRPr>
          </a:p>
          <a:p>
            <a:pPr algn="ctr">
              <a:spcBef>
                <a:spcPct val="0"/>
              </a:spcBef>
              <a:buFontTx/>
              <a:buNone/>
            </a:pPr>
            <a:r>
              <a:rPr lang="en-US" altLang="zh-CN" sz="2000" b="1" dirty="0">
                <a:solidFill>
                  <a:schemeClr val="accent2"/>
                </a:solidFill>
              </a:rPr>
              <a:t>(</a:t>
            </a:r>
            <a:r>
              <a:rPr lang="zh-CN" altLang="en-US" sz="2000" b="1" dirty="0">
                <a:solidFill>
                  <a:schemeClr val="accent2"/>
                </a:solidFill>
              </a:rPr>
              <a:t>版本、状态编码、短语</a:t>
            </a:r>
            <a:r>
              <a:rPr lang="en-US" altLang="zh-CN" sz="2000" b="1" dirty="0">
                <a:solidFill>
                  <a:schemeClr val="accent2"/>
                </a:solidFill>
              </a:rPr>
              <a:t>)</a:t>
            </a:r>
            <a:endParaRPr lang="en-US" altLang="zh-CN" sz="2000" b="1" dirty="0">
              <a:solidFill>
                <a:schemeClr val="accent2"/>
              </a:solidFill>
            </a:endParaRPr>
          </a:p>
        </p:txBody>
      </p:sp>
      <p:sp>
        <p:nvSpPr>
          <p:cNvPr id="12" name="Line 5"/>
          <p:cNvSpPr>
            <a:spLocks noChangeShapeType="1"/>
          </p:cNvSpPr>
          <p:nvPr/>
        </p:nvSpPr>
        <p:spPr bwMode="auto">
          <a:xfrm>
            <a:off x="3225800" y="2535238"/>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3" name="Freeform 6"/>
          <p:cNvSpPr/>
          <p:nvPr/>
        </p:nvSpPr>
        <p:spPr bwMode="auto">
          <a:xfrm>
            <a:off x="4025900" y="2970213"/>
            <a:ext cx="258763" cy="1860550"/>
          </a:xfrm>
          <a:custGeom>
            <a:avLst/>
            <a:gdLst>
              <a:gd name="T0" fmla="*/ 2147483646 w 163"/>
              <a:gd name="T1" fmla="*/ 2147483646 h 1172"/>
              <a:gd name="T2" fmla="*/ 0 w 163"/>
              <a:gd name="T3" fmla="*/ 0 h 1172"/>
              <a:gd name="T4" fmla="*/ 0 w 163"/>
              <a:gd name="T5" fmla="*/ 2147483646 h 1172"/>
              <a:gd name="T6" fmla="*/ 2147483646 w 163"/>
              <a:gd name="T7" fmla="*/ 2147483646 h 1172"/>
              <a:gd name="T8" fmla="*/ 0 60000 65536"/>
              <a:gd name="T9" fmla="*/ 0 60000 65536"/>
              <a:gd name="T10" fmla="*/ 0 60000 65536"/>
              <a:gd name="T11" fmla="*/ 0 60000 65536"/>
              <a:gd name="T12" fmla="*/ 0 w 163"/>
              <a:gd name="T13" fmla="*/ 0 h 1172"/>
              <a:gd name="T14" fmla="*/ 163 w 163"/>
              <a:gd name="T15" fmla="*/ 1172 h 1172"/>
            </a:gdLst>
            <a:ahLst/>
            <a:cxnLst>
              <a:cxn ang="T8">
                <a:pos x="T0" y="T1"/>
              </a:cxn>
              <a:cxn ang="T9">
                <a:pos x="T2" y="T3"/>
              </a:cxn>
              <a:cxn ang="T10">
                <a:pos x="T4" y="T5"/>
              </a:cxn>
              <a:cxn ang="T11">
                <a:pos x="T6" y="T7"/>
              </a:cxn>
            </a:cxnLst>
            <a:rect l="T12" t="T13" r="T14" b="T15"/>
            <a:pathLst>
              <a:path w="163" h="1172">
                <a:moveTo>
                  <a:pt x="132" y="7"/>
                </a:moveTo>
                <a:lnTo>
                  <a:pt x="0" y="0"/>
                </a:lnTo>
                <a:lnTo>
                  <a:pt x="0" y="1171"/>
                </a:lnTo>
                <a:lnTo>
                  <a:pt x="162" y="1169"/>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7"/>
          <p:cNvSpPr>
            <a:spLocks noChangeArrowheads="1"/>
          </p:cNvSpPr>
          <p:nvPr/>
        </p:nvSpPr>
        <p:spPr bwMode="auto">
          <a:xfrm>
            <a:off x="2892425" y="3636963"/>
            <a:ext cx="96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anose="05000000000000000000" pitchFamily="2" charset="2"/>
              <a:buNone/>
            </a:pPr>
            <a:r>
              <a:rPr lang="zh-CN" altLang="en-US" sz="2000" dirty="0">
                <a:solidFill>
                  <a:schemeClr val="accent2"/>
                </a:solidFill>
              </a:rPr>
              <a:t>首部行</a:t>
            </a:r>
            <a:endParaRPr lang="zh-CN" altLang="en-US" sz="2000" dirty="0">
              <a:solidFill>
                <a:schemeClr val="accent2"/>
              </a:solidFill>
            </a:endParaRPr>
          </a:p>
        </p:txBody>
      </p:sp>
      <p:sp>
        <p:nvSpPr>
          <p:cNvPr id="15" name="Line 8"/>
          <p:cNvSpPr>
            <a:spLocks noChangeShapeType="1"/>
          </p:cNvSpPr>
          <p:nvPr/>
        </p:nvSpPr>
        <p:spPr bwMode="auto">
          <a:xfrm flipV="1">
            <a:off x="3121025" y="5002213"/>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Rectangle 9"/>
          <p:cNvSpPr>
            <a:spLocks noChangeArrowheads="1"/>
          </p:cNvSpPr>
          <p:nvPr/>
        </p:nvSpPr>
        <p:spPr bwMode="auto">
          <a:xfrm>
            <a:off x="1037974" y="4881563"/>
            <a:ext cx="2170896" cy="113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anose="05000000000000000000" pitchFamily="2" charset="2"/>
              <a:buNone/>
            </a:pPr>
            <a:r>
              <a:rPr lang="zh-CN" altLang="en-US" sz="2000" b="1" dirty="0">
                <a:solidFill>
                  <a:schemeClr val="accent2"/>
                </a:solidFill>
              </a:rPr>
              <a:t>数据</a:t>
            </a:r>
            <a:r>
              <a:rPr lang="en-US" altLang="zh-CN" sz="2000" b="1" dirty="0">
                <a:solidFill>
                  <a:schemeClr val="accent2"/>
                </a:solidFill>
              </a:rPr>
              <a:t>, e.g., </a:t>
            </a:r>
            <a:endParaRPr lang="en-US" altLang="zh-CN" sz="2000" b="1" dirty="0">
              <a:solidFill>
                <a:schemeClr val="accent2"/>
              </a:solidFill>
            </a:endParaRPr>
          </a:p>
          <a:p>
            <a:pPr algn="ctr">
              <a:buFont typeface="Wingdings" panose="05000000000000000000" pitchFamily="2" charset="2"/>
              <a:buNone/>
            </a:pPr>
            <a:r>
              <a:rPr lang="zh-CN" altLang="en-US" sz="2000" b="1" dirty="0">
                <a:solidFill>
                  <a:schemeClr val="accent2"/>
                </a:solidFill>
              </a:rPr>
              <a:t>被请求的</a:t>
            </a:r>
            <a:endParaRPr lang="zh-CN" altLang="en-US" sz="2000" b="1" dirty="0">
              <a:solidFill>
                <a:schemeClr val="accent2"/>
              </a:solidFill>
            </a:endParaRPr>
          </a:p>
          <a:p>
            <a:pPr algn="ctr">
              <a:buFont typeface="Wingdings" panose="05000000000000000000" pitchFamily="2" charset="2"/>
              <a:buNone/>
            </a:pPr>
            <a:r>
              <a:rPr lang="en-US" altLang="zh-CN" sz="2000" b="1" dirty="0">
                <a:solidFill>
                  <a:schemeClr val="accent2"/>
                </a:solidFill>
              </a:rPr>
              <a:t>HTML</a:t>
            </a:r>
            <a:r>
              <a:rPr lang="zh-CN" altLang="en-US" sz="2000" b="1" dirty="0">
                <a:solidFill>
                  <a:schemeClr val="accent2"/>
                </a:solidFill>
              </a:rPr>
              <a:t>文件</a:t>
            </a:r>
            <a:endParaRPr lang="zh-CN" altLang="en-US" sz="2000" b="1" dirty="0">
              <a:solidFill>
                <a:schemeClr val="accent2"/>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3" name="矩形 2"/>
          <p:cNvSpPr/>
          <p:nvPr/>
        </p:nvSpPr>
        <p:spPr>
          <a:xfrm>
            <a:off x="4464784" y="710268"/>
            <a:ext cx="3262433" cy="707886"/>
          </a:xfrm>
          <a:prstGeom prst="rect">
            <a:avLst/>
          </a:prstGeom>
        </p:spPr>
        <p:txBody>
          <a:bodyPr wrap="none">
            <a:spAutoFit/>
          </a:bodyPr>
          <a:lstStyle/>
          <a:p>
            <a:pPr algn="ctr"/>
            <a:r>
              <a:rPr lang="zh-CN" altLang="en-US" sz="4000" b="1" dirty="0">
                <a:solidFill>
                  <a:schemeClr val="accent1"/>
                </a:solidFill>
                <a:cs typeface="+mn-ea"/>
                <a:sym typeface="+mn-lt"/>
              </a:rPr>
              <a:t>一些网络应用</a:t>
            </a:r>
            <a:endParaRPr lang="zh-CN" altLang="en-US" sz="4000" b="1" dirty="0">
              <a:solidFill>
                <a:schemeClr val="accent1"/>
              </a:solidFill>
              <a:cs typeface="+mn-ea"/>
              <a:sym typeface="+mn-lt"/>
            </a:endParaRPr>
          </a:p>
        </p:txBody>
      </p:sp>
      <p:graphicFrame>
        <p:nvGraphicFramePr>
          <p:cNvPr id="6" name="图示 5"/>
          <p:cNvGraphicFramePr/>
          <p:nvPr/>
        </p:nvGraphicFramePr>
        <p:xfrm>
          <a:off x="1305057" y="2059395"/>
          <a:ext cx="4209918" cy="39794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0" name="图示 9"/>
          <p:cNvGraphicFramePr/>
          <p:nvPr/>
        </p:nvGraphicFramePr>
        <p:xfrm>
          <a:off x="6427352" y="2059395"/>
          <a:ext cx="4574024" cy="38957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6" grpId="0">
        <p:bldAsOne/>
      </p:bldGraphic>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9"/>
          <p:cNvSpPr>
            <a:spLocks noGrp="1"/>
          </p:cNvSpPr>
          <p:nvPr>
            <p:ph type="body" sz="quarter" idx="4294967295"/>
          </p:nvPr>
        </p:nvSpPr>
        <p:spPr>
          <a:xfrm>
            <a:off x="6846044" y="1868243"/>
            <a:ext cx="4672445" cy="664797"/>
          </a:xfrm>
          <a:prstGeom prst="rect">
            <a:avLst/>
          </a:prstGeom>
        </p:spPr>
        <p:txBody>
          <a:bodyPr vert="horz" wrap="square" lIns="0" tIns="0" rIns="0" bIns="0" rtlCol="0">
            <a:spAutoFit/>
          </a:bodyPr>
          <a:lstStyle/>
          <a:p>
            <a:pPr marL="457200" lvl="1" indent="0">
              <a:buNone/>
            </a:pPr>
            <a:r>
              <a:rPr lang="zh-CN" altLang="en-US" dirty="0">
                <a:solidFill>
                  <a:schemeClr val="accent2"/>
                </a:solidFill>
              </a:rPr>
              <a:t>请求成功</a:t>
            </a:r>
            <a:r>
              <a:rPr lang="en-US" altLang="zh-CN" dirty="0">
                <a:solidFill>
                  <a:schemeClr val="accent2"/>
                </a:solidFill>
              </a:rPr>
              <a:t>, </a:t>
            </a:r>
            <a:r>
              <a:rPr lang="zh-CN" altLang="en-US" dirty="0">
                <a:solidFill>
                  <a:schemeClr val="accent2"/>
                </a:solidFill>
              </a:rPr>
              <a:t>所请求信息在响应消息中返回</a:t>
            </a:r>
            <a:endParaRPr lang="zh-CN" altLang="en-US" dirty="0">
              <a:solidFill>
                <a:schemeClr val="accent2"/>
              </a:solidFill>
            </a:endParaRPr>
          </a:p>
        </p:txBody>
      </p:sp>
      <p:sp>
        <p:nvSpPr>
          <p:cNvPr id="74" name="Text Placeholder 9"/>
          <p:cNvSpPr>
            <a:spLocks noGrp="1"/>
          </p:cNvSpPr>
          <p:nvPr>
            <p:ph type="body" sz="quarter" idx="4294967295"/>
          </p:nvPr>
        </p:nvSpPr>
        <p:spPr>
          <a:xfrm>
            <a:off x="6823615" y="2732049"/>
            <a:ext cx="5444118" cy="997196"/>
          </a:xfrm>
          <a:prstGeom prst="rect">
            <a:avLst/>
          </a:prstGeom>
        </p:spPr>
        <p:txBody>
          <a:bodyPr vert="horz" wrap="square" lIns="0" tIns="0" rIns="0" bIns="0" rtlCol="0">
            <a:spAutoFit/>
          </a:bodyPr>
          <a:lstStyle/>
          <a:p>
            <a:pPr marL="457200" lvl="1" indent="0">
              <a:buNone/>
            </a:pPr>
            <a:r>
              <a:rPr lang="zh-CN" altLang="en-US" dirty="0">
                <a:solidFill>
                  <a:schemeClr val="accent2"/>
                </a:solidFill>
              </a:rPr>
              <a:t>所请求的对象已永久迁移</a:t>
            </a:r>
            <a:r>
              <a:rPr lang="en-US" altLang="zh-CN" dirty="0">
                <a:solidFill>
                  <a:schemeClr val="accent2"/>
                </a:solidFill>
              </a:rPr>
              <a:t>, </a:t>
            </a:r>
            <a:r>
              <a:rPr lang="zh-CN" altLang="en-US" dirty="0">
                <a:solidFill>
                  <a:schemeClr val="accent2"/>
                </a:solidFill>
              </a:rPr>
              <a:t>新的</a:t>
            </a:r>
            <a:r>
              <a:rPr lang="en-US" altLang="zh-CN" dirty="0">
                <a:solidFill>
                  <a:schemeClr val="accent2"/>
                </a:solidFill>
              </a:rPr>
              <a:t>URL</a:t>
            </a:r>
            <a:r>
              <a:rPr lang="zh-CN" altLang="en-US" dirty="0">
                <a:solidFill>
                  <a:schemeClr val="accent2"/>
                </a:solidFill>
              </a:rPr>
              <a:t>在本响应消息的（</a:t>
            </a:r>
            <a:r>
              <a:rPr lang="en-US" altLang="zh-CN" dirty="0">
                <a:solidFill>
                  <a:schemeClr val="accent2"/>
                </a:solidFill>
              </a:rPr>
              <a:t>location</a:t>
            </a:r>
            <a:r>
              <a:rPr lang="zh-CN" altLang="en-US" dirty="0">
                <a:solidFill>
                  <a:schemeClr val="accent2"/>
                </a:solidFill>
              </a:rPr>
              <a:t>：）头部指出</a:t>
            </a:r>
            <a:endParaRPr lang="zh-CN" altLang="en-US" dirty="0">
              <a:solidFill>
                <a:schemeClr val="accent2"/>
              </a:solidFill>
            </a:endParaRPr>
          </a:p>
        </p:txBody>
      </p:sp>
      <p:sp>
        <p:nvSpPr>
          <p:cNvPr id="75" name="Text Placeholder 9"/>
          <p:cNvSpPr>
            <a:spLocks noGrp="1"/>
          </p:cNvSpPr>
          <p:nvPr>
            <p:ph type="body" sz="quarter" idx="4294967295"/>
          </p:nvPr>
        </p:nvSpPr>
        <p:spPr>
          <a:xfrm>
            <a:off x="6846040" y="3961330"/>
            <a:ext cx="4244358" cy="332399"/>
          </a:xfrm>
          <a:prstGeom prst="rect">
            <a:avLst/>
          </a:prstGeom>
        </p:spPr>
        <p:txBody>
          <a:bodyPr vert="horz" wrap="square" lIns="0" tIns="0" rIns="0" bIns="0" rtlCol="0">
            <a:spAutoFit/>
          </a:bodyPr>
          <a:lstStyle/>
          <a:p>
            <a:pPr marL="457200" lvl="1" indent="0">
              <a:buNone/>
            </a:pPr>
            <a:r>
              <a:rPr lang="zh-CN" altLang="en-US" dirty="0">
                <a:solidFill>
                  <a:schemeClr val="accent2"/>
                </a:solidFill>
              </a:rPr>
              <a:t>该请求不能被服务器解读</a:t>
            </a:r>
            <a:endParaRPr lang="zh-CN" altLang="en-US" dirty="0">
              <a:solidFill>
                <a:schemeClr val="accent2"/>
              </a:solidFill>
            </a:endParaRPr>
          </a:p>
        </p:txBody>
      </p:sp>
      <p:sp>
        <p:nvSpPr>
          <p:cNvPr id="76" name="Text Placeholder 9"/>
          <p:cNvSpPr>
            <a:spLocks noGrp="1"/>
          </p:cNvSpPr>
          <p:nvPr>
            <p:ph type="body" sz="quarter" idx="4294967295"/>
          </p:nvPr>
        </p:nvSpPr>
        <p:spPr>
          <a:xfrm>
            <a:off x="7274131" y="4849862"/>
            <a:ext cx="4244358" cy="577338"/>
          </a:xfrm>
          <a:prstGeom prst="rect">
            <a:avLst/>
          </a:prstGeom>
        </p:spPr>
        <p:txBody>
          <a:bodyPr vert="horz" wrap="square" lIns="0" tIns="0" rIns="0" bIns="0" rtlCol="0">
            <a:spAutoFit/>
          </a:bodyPr>
          <a:lstStyle/>
          <a:p>
            <a:pPr marL="0" indent="0" algn="just">
              <a:lnSpc>
                <a:spcPct val="120000"/>
              </a:lnSpc>
              <a:spcBef>
                <a:spcPts val="0"/>
              </a:spcBef>
              <a:buNone/>
            </a:pPr>
            <a:r>
              <a:rPr lang="zh-CN" altLang="en-US" sz="2400" dirty="0">
                <a:solidFill>
                  <a:schemeClr val="accent2"/>
                </a:solidFill>
              </a:rPr>
              <a:t>服务器上不存在所请求文档</a:t>
            </a:r>
            <a:endParaRPr lang="zh-CN" altLang="en-US" sz="2400" dirty="0">
              <a:solidFill>
                <a:schemeClr val="accent2"/>
              </a:solidFill>
            </a:endParaRPr>
          </a:p>
          <a:p>
            <a:pPr marL="0" indent="0" algn="just">
              <a:lnSpc>
                <a:spcPct val="120000"/>
              </a:lnSpc>
              <a:spcBef>
                <a:spcPts val="0"/>
              </a:spcBef>
              <a:buNone/>
            </a:pPr>
            <a:r>
              <a:rPr lang="en-US" altLang="zh-CN" sz="800" dirty="0">
                <a:solidFill>
                  <a:schemeClr val="bg1">
                    <a:lumMod val="65000"/>
                  </a:schemeClr>
                </a:solidFill>
                <a:cs typeface="+mn-ea"/>
                <a:sym typeface="+mn-lt"/>
              </a:rPr>
              <a:t>.</a:t>
            </a:r>
            <a:endParaRPr lang="en-AU" altLang="zh-CN" sz="800" dirty="0">
              <a:solidFill>
                <a:schemeClr val="bg1">
                  <a:lumMod val="65000"/>
                </a:schemeClr>
              </a:solidFill>
              <a:cs typeface="+mn-ea"/>
              <a:sym typeface="+mn-lt"/>
            </a:endParaRPr>
          </a:p>
        </p:txBody>
      </p:sp>
      <p:grpSp>
        <p:nvGrpSpPr>
          <p:cNvPr id="4" name="Group 33"/>
          <p:cNvGrpSpPr/>
          <p:nvPr/>
        </p:nvGrpSpPr>
        <p:grpSpPr>
          <a:xfrm flipH="1">
            <a:off x="2724545" y="2643840"/>
            <a:ext cx="4121500" cy="1833448"/>
            <a:chOff x="3237996" y="1785939"/>
            <a:chExt cx="4404882" cy="1959402"/>
          </a:xfrm>
        </p:grpSpPr>
        <p:sp>
          <p:nvSpPr>
            <p:cNvPr id="38" name="Rectangle 34"/>
            <p:cNvSpPr>
              <a:spLocks noChangeArrowheads="1"/>
            </p:cNvSpPr>
            <p:nvPr/>
          </p:nvSpPr>
          <p:spPr bwMode="auto">
            <a:xfrm flipH="1">
              <a:off x="3767775" y="1785939"/>
              <a:ext cx="1639995" cy="1035295"/>
            </a:xfrm>
            <a:prstGeom prst="rect">
              <a:avLst/>
            </a:prstGeom>
            <a:solidFill>
              <a:schemeClr val="accent1"/>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39" name="Rectangle 38"/>
            <p:cNvSpPr>
              <a:spLocks noChangeArrowheads="1"/>
            </p:cNvSpPr>
            <p:nvPr/>
          </p:nvSpPr>
          <p:spPr bwMode="auto">
            <a:xfrm flipH="1">
              <a:off x="6398591" y="3589676"/>
              <a:ext cx="1244287" cy="155665"/>
            </a:xfrm>
            <a:prstGeom prst="rect">
              <a:avLst/>
            </a:prstGeom>
            <a:solidFill>
              <a:schemeClr val="accent1"/>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40" name="Freeform 42"/>
            <p:cNvSpPr/>
            <p:nvPr/>
          </p:nvSpPr>
          <p:spPr bwMode="auto">
            <a:xfrm flipH="1">
              <a:off x="5407769" y="1785939"/>
              <a:ext cx="990821" cy="1959402"/>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1"/>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41" name="Oval 40"/>
            <p:cNvSpPr/>
            <p:nvPr/>
          </p:nvSpPr>
          <p:spPr>
            <a:xfrm>
              <a:off x="3237996" y="1785939"/>
              <a:ext cx="1035295" cy="1035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grpSp>
        <p:nvGrpSpPr>
          <p:cNvPr id="5" name="Group 4"/>
          <p:cNvGrpSpPr/>
          <p:nvPr/>
        </p:nvGrpSpPr>
        <p:grpSpPr>
          <a:xfrm>
            <a:off x="2724545" y="3654202"/>
            <a:ext cx="4121500" cy="980307"/>
            <a:chOff x="3031241" y="3232838"/>
            <a:chExt cx="4121726" cy="980307"/>
          </a:xfrm>
        </p:grpSpPr>
        <p:grpSp>
          <p:nvGrpSpPr>
            <p:cNvPr id="7" name="Group 41"/>
            <p:cNvGrpSpPr/>
            <p:nvPr/>
          </p:nvGrpSpPr>
          <p:grpSpPr>
            <a:xfrm flipH="1">
              <a:off x="3031241" y="3232838"/>
              <a:ext cx="4121726" cy="980307"/>
              <a:chOff x="3237996" y="2865710"/>
              <a:chExt cx="4404882" cy="1047652"/>
            </a:xfrm>
          </p:grpSpPr>
          <p:sp>
            <p:nvSpPr>
              <p:cNvPr id="48" name="Rectangle 35"/>
              <p:cNvSpPr>
                <a:spLocks noChangeArrowheads="1"/>
              </p:cNvSpPr>
              <p:nvPr/>
            </p:nvSpPr>
            <p:spPr bwMode="auto">
              <a:xfrm flipH="1">
                <a:off x="3767775" y="2865710"/>
                <a:ext cx="1639995" cy="103282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49" name="Rectangle 39"/>
              <p:cNvSpPr>
                <a:spLocks noChangeArrowheads="1"/>
              </p:cNvSpPr>
              <p:nvPr/>
            </p:nvSpPr>
            <p:spPr bwMode="auto">
              <a:xfrm flipH="1">
                <a:off x="6398591" y="3757697"/>
                <a:ext cx="1244287" cy="15566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50" name="Freeform 43"/>
              <p:cNvSpPr/>
              <p:nvPr/>
            </p:nvSpPr>
            <p:spPr bwMode="auto">
              <a:xfrm flipH="1">
                <a:off x="5407769" y="2865710"/>
                <a:ext cx="990821" cy="1047650"/>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51" name="Oval 50"/>
              <p:cNvSpPr/>
              <p:nvPr/>
            </p:nvSpPr>
            <p:spPr>
              <a:xfrm>
                <a:off x="3237996" y="2866143"/>
                <a:ext cx="1035295" cy="1035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0" name="Freeform 28"/>
            <p:cNvSpPr/>
            <p:nvPr/>
          </p:nvSpPr>
          <p:spPr bwMode="auto">
            <a:xfrm>
              <a:off x="6529452" y="3525293"/>
              <a:ext cx="278281" cy="39227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grpSp>
      <p:grpSp>
        <p:nvGrpSpPr>
          <p:cNvPr id="8" name="Group 5"/>
          <p:cNvGrpSpPr/>
          <p:nvPr/>
        </p:nvGrpSpPr>
        <p:grpSpPr>
          <a:xfrm>
            <a:off x="2724545" y="4646067"/>
            <a:ext cx="4121500" cy="985332"/>
            <a:chOff x="3031241" y="4224704"/>
            <a:chExt cx="4121726" cy="985332"/>
          </a:xfrm>
        </p:grpSpPr>
        <p:grpSp>
          <p:nvGrpSpPr>
            <p:cNvPr id="10" name="Group 51"/>
            <p:cNvGrpSpPr/>
            <p:nvPr/>
          </p:nvGrpSpPr>
          <p:grpSpPr>
            <a:xfrm flipH="1">
              <a:off x="3031241" y="4224704"/>
              <a:ext cx="4121726" cy="985332"/>
              <a:chOff x="3237996" y="3925716"/>
              <a:chExt cx="4404882" cy="1053023"/>
            </a:xfrm>
          </p:grpSpPr>
          <p:sp>
            <p:nvSpPr>
              <p:cNvPr id="56" name="Rectangle 36"/>
              <p:cNvSpPr>
                <a:spLocks noChangeArrowheads="1"/>
              </p:cNvSpPr>
              <p:nvPr/>
            </p:nvSpPr>
            <p:spPr bwMode="auto">
              <a:xfrm flipH="1">
                <a:off x="3767775" y="3943011"/>
                <a:ext cx="1639995" cy="1035295"/>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57" name="Rectangle 40"/>
              <p:cNvSpPr>
                <a:spLocks noChangeArrowheads="1"/>
              </p:cNvSpPr>
              <p:nvPr/>
            </p:nvSpPr>
            <p:spPr bwMode="auto">
              <a:xfrm flipH="1">
                <a:off x="6398591" y="3925716"/>
                <a:ext cx="1244287" cy="160606"/>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58" name="Freeform 45"/>
              <p:cNvSpPr/>
              <p:nvPr/>
            </p:nvSpPr>
            <p:spPr bwMode="auto">
              <a:xfrm flipH="1">
                <a:off x="5407769" y="3925716"/>
                <a:ext cx="990821" cy="1052592"/>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59" name="Oval 58"/>
              <p:cNvSpPr/>
              <p:nvPr/>
            </p:nvSpPr>
            <p:spPr>
              <a:xfrm>
                <a:off x="3237996" y="3943444"/>
                <a:ext cx="1035295" cy="10352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1" name="Freeform 61"/>
            <p:cNvSpPr>
              <a:spLocks noEditPoints="1"/>
            </p:cNvSpPr>
            <p:nvPr/>
          </p:nvSpPr>
          <p:spPr bwMode="auto">
            <a:xfrm>
              <a:off x="6472235" y="4547297"/>
              <a:ext cx="432870" cy="33974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grpSp>
      <p:grpSp>
        <p:nvGrpSpPr>
          <p:cNvPr id="11" name="Group 6"/>
          <p:cNvGrpSpPr/>
          <p:nvPr/>
        </p:nvGrpSpPr>
        <p:grpSpPr>
          <a:xfrm>
            <a:off x="2724545" y="4807909"/>
            <a:ext cx="4121500" cy="1828824"/>
            <a:chOff x="3031241" y="4386546"/>
            <a:chExt cx="4121726" cy="1828824"/>
          </a:xfrm>
        </p:grpSpPr>
        <p:grpSp>
          <p:nvGrpSpPr>
            <p:cNvPr id="13" name="Group 59"/>
            <p:cNvGrpSpPr/>
            <p:nvPr/>
          </p:nvGrpSpPr>
          <p:grpSpPr>
            <a:xfrm flipH="1">
              <a:off x="3031241" y="4386546"/>
              <a:ext cx="4121726" cy="1828824"/>
              <a:chOff x="3237996" y="4098676"/>
              <a:chExt cx="4404882" cy="1954461"/>
            </a:xfrm>
          </p:grpSpPr>
          <p:sp>
            <p:nvSpPr>
              <p:cNvPr id="62" name="Rectangle 37"/>
              <p:cNvSpPr>
                <a:spLocks noChangeArrowheads="1"/>
              </p:cNvSpPr>
              <p:nvPr/>
            </p:nvSpPr>
            <p:spPr bwMode="auto">
              <a:xfrm flipH="1">
                <a:off x="3767775" y="5017842"/>
                <a:ext cx="1639995" cy="103529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63" name="Rectangle 41"/>
              <p:cNvSpPr>
                <a:spLocks noChangeArrowheads="1"/>
              </p:cNvSpPr>
              <p:nvPr/>
            </p:nvSpPr>
            <p:spPr bwMode="auto">
              <a:xfrm flipH="1">
                <a:off x="6398591" y="4098676"/>
                <a:ext cx="1244287" cy="15566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64" name="Freeform 44"/>
              <p:cNvSpPr/>
              <p:nvPr/>
            </p:nvSpPr>
            <p:spPr bwMode="auto">
              <a:xfrm flipH="1">
                <a:off x="5407769" y="4098676"/>
                <a:ext cx="990821" cy="1954461"/>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65" name="Oval 64"/>
              <p:cNvSpPr/>
              <p:nvPr/>
            </p:nvSpPr>
            <p:spPr>
              <a:xfrm>
                <a:off x="3237996" y="5017841"/>
                <a:ext cx="1035295" cy="10352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2" name="Freeform 81"/>
            <p:cNvSpPr>
              <a:spLocks noEditPoints="1"/>
            </p:cNvSpPr>
            <p:nvPr/>
          </p:nvSpPr>
          <p:spPr bwMode="auto">
            <a:xfrm>
              <a:off x="6468227" y="5534859"/>
              <a:ext cx="400730" cy="392275"/>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grpSp>
      <p:grpSp>
        <p:nvGrpSpPr>
          <p:cNvPr id="14" name="Group 67"/>
          <p:cNvGrpSpPr/>
          <p:nvPr/>
        </p:nvGrpSpPr>
        <p:grpSpPr>
          <a:xfrm>
            <a:off x="398795" y="3358825"/>
            <a:ext cx="2393317" cy="2403461"/>
            <a:chOff x="705364" y="2937461"/>
            <a:chExt cx="2393449" cy="2403462"/>
          </a:xfrm>
        </p:grpSpPr>
        <p:sp>
          <p:nvSpPr>
            <p:cNvPr id="25" name="Freeform 5"/>
            <p:cNvSpPr/>
            <p:nvPr/>
          </p:nvSpPr>
          <p:spPr bwMode="auto">
            <a:xfrm flipH="1">
              <a:off x="705364" y="2937461"/>
              <a:ext cx="2393448" cy="2403461"/>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p:spPr>
          <p:txBody>
            <a:bodyPr vert="horz" wrap="square" lIns="0" tIns="0" rIns="0" bIns="0" numCol="1" anchor="ctr" anchorCtr="0" compatLnSpc="1"/>
            <a:lstStyle/>
            <a:p>
              <a:pPr algn="just">
                <a:lnSpc>
                  <a:spcPct val="120000"/>
                </a:lnSpc>
              </a:pPr>
              <a:endParaRPr lang="en-US" sz="800" dirty="0">
                <a:cs typeface="+mn-ea"/>
                <a:sym typeface="+mn-lt"/>
              </a:endParaRPr>
            </a:p>
          </p:txBody>
        </p:sp>
        <p:sp>
          <p:nvSpPr>
            <p:cNvPr id="26" name="Freeform 6"/>
            <p:cNvSpPr/>
            <p:nvPr/>
          </p:nvSpPr>
          <p:spPr bwMode="auto">
            <a:xfrm flipH="1">
              <a:off x="705364" y="2937461"/>
              <a:ext cx="1199729" cy="157426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4"/>
            </a:solidFill>
            <a:ln>
              <a:noFill/>
            </a:ln>
          </p:spPr>
          <p:txBody>
            <a:bodyPr vert="horz" wrap="square" lIns="0" tIns="0" rIns="0" bIns="0" numCol="1" anchor="ctr" anchorCtr="0" compatLnSpc="1"/>
            <a:lstStyle/>
            <a:p>
              <a:pPr algn="just">
                <a:lnSpc>
                  <a:spcPct val="120000"/>
                </a:lnSpc>
              </a:pPr>
              <a:endParaRPr lang="en-US" sz="800" dirty="0">
                <a:cs typeface="+mn-ea"/>
                <a:sym typeface="+mn-lt"/>
              </a:endParaRPr>
            </a:p>
          </p:txBody>
        </p:sp>
        <p:sp>
          <p:nvSpPr>
            <p:cNvPr id="27" name="Oval 7"/>
            <p:cNvSpPr>
              <a:spLocks noChangeArrowheads="1"/>
            </p:cNvSpPr>
            <p:nvPr/>
          </p:nvSpPr>
          <p:spPr bwMode="auto">
            <a:xfrm flipH="1">
              <a:off x="1530552" y="2937461"/>
              <a:ext cx="743071" cy="747076"/>
            </a:xfrm>
            <a:prstGeom prst="ellipse">
              <a:avLst/>
            </a:prstGeom>
            <a:solidFill>
              <a:schemeClr val="accent1"/>
            </a:solidFill>
            <a:ln>
              <a:noFill/>
            </a:ln>
          </p:spPr>
          <p:txBody>
            <a:bodyPr vert="horz" wrap="square" lIns="0" tIns="0" rIns="0" bIns="0" numCol="1" anchor="ctr" anchorCtr="0" compatLnSpc="1"/>
            <a:lstStyle/>
            <a:p>
              <a:pPr algn="just">
                <a:lnSpc>
                  <a:spcPct val="120000"/>
                </a:lnSpc>
              </a:pPr>
              <a:endParaRPr lang="en-US" sz="800" dirty="0">
                <a:solidFill>
                  <a:schemeClr val="bg1"/>
                </a:solidFill>
                <a:cs typeface="+mn-ea"/>
                <a:sym typeface="+mn-lt"/>
              </a:endParaRPr>
            </a:p>
          </p:txBody>
        </p:sp>
        <p:sp>
          <p:nvSpPr>
            <p:cNvPr id="28" name="Freeform 8"/>
            <p:cNvSpPr/>
            <p:nvPr/>
          </p:nvSpPr>
          <p:spPr bwMode="auto">
            <a:xfrm flipH="1">
              <a:off x="705364" y="4137190"/>
              <a:ext cx="1568259" cy="1203733"/>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3"/>
            </a:solidFill>
            <a:ln>
              <a:noFill/>
            </a:ln>
          </p:spPr>
          <p:txBody>
            <a:bodyPr vert="horz" wrap="square" lIns="0" tIns="0" rIns="0" bIns="0" numCol="1" anchor="ctr" anchorCtr="0" compatLnSpc="1"/>
            <a:lstStyle/>
            <a:p>
              <a:pPr algn="just">
                <a:lnSpc>
                  <a:spcPct val="120000"/>
                </a:lnSpc>
              </a:pPr>
              <a:endParaRPr lang="en-US" sz="800" dirty="0">
                <a:cs typeface="+mn-ea"/>
                <a:sym typeface="+mn-lt"/>
              </a:endParaRPr>
            </a:p>
          </p:txBody>
        </p:sp>
        <p:sp>
          <p:nvSpPr>
            <p:cNvPr id="29" name="Oval 9"/>
            <p:cNvSpPr>
              <a:spLocks noChangeArrowheads="1"/>
            </p:cNvSpPr>
            <p:nvPr/>
          </p:nvSpPr>
          <p:spPr bwMode="auto">
            <a:xfrm flipH="1">
              <a:off x="705364" y="3764652"/>
              <a:ext cx="745073" cy="747076"/>
            </a:xfrm>
            <a:prstGeom prst="ellipse">
              <a:avLst/>
            </a:prstGeom>
            <a:solidFill>
              <a:schemeClr val="accent4"/>
            </a:solidFill>
            <a:ln>
              <a:noFill/>
            </a:ln>
          </p:spPr>
          <p:txBody>
            <a:bodyPr vert="horz" wrap="square" lIns="0" tIns="0" rIns="0" bIns="0" numCol="1" anchor="ctr" anchorCtr="0" compatLnSpc="1"/>
            <a:lstStyle/>
            <a:p>
              <a:pPr algn="just">
                <a:lnSpc>
                  <a:spcPct val="120000"/>
                </a:lnSpc>
              </a:pPr>
              <a:endParaRPr lang="en-US" sz="800" dirty="0">
                <a:solidFill>
                  <a:schemeClr val="bg1"/>
                </a:solidFill>
                <a:cs typeface="+mn-ea"/>
                <a:sym typeface="+mn-lt"/>
              </a:endParaRPr>
            </a:p>
          </p:txBody>
        </p:sp>
        <p:sp>
          <p:nvSpPr>
            <p:cNvPr id="30" name="Freeform 10"/>
            <p:cNvSpPr/>
            <p:nvPr/>
          </p:nvSpPr>
          <p:spPr bwMode="auto">
            <a:xfrm flipH="1">
              <a:off x="1905093" y="3764652"/>
              <a:ext cx="1193719" cy="1576271"/>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2"/>
            </a:solidFill>
            <a:ln>
              <a:noFill/>
            </a:ln>
          </p:spPr>
          <p:txBody>
            <a:bodyPr vert="horz" wrap="square" lIns="0" tIns="0" rIns="0" bIns="0" numCol="1" anchor="ctr" anchorCtr="0" compatLnSpc="1"/>
            <a:lstStyle/>
            <a:p>
              <a:pPr algn="just">
                <a:lnSpc>
                  <a:spcPct val="120000"/>
                </a:lnSpc>
              </a:pPr>
              <a:endParaRPr lang="en-US" sz="800" dirty="0">
                <a:cs typeface="+mn-ea"/>
                <a:sym typeface="+mn-lt"/>
              </a:endParaRPr>
            </a:p>
          </p:txBody>
        </p:sp>
        <p:sp>
          <p:nvSpPr>
            <p:cNvPr id="31" name="Oval 11"/>
            <p:cNvSpPr>
              <a:spLocks noChangeArrowheads="1"/>
            </p:cNvSpPr>
            <p:nvPr/>
          </p:nvSpPr>
          <p:spPr bwMode="auto">
            <a:xfrm flipH="1">
              <a:off x="1530552" y="4593847"/>
              <a:ext cx="743071" cy="747076"/>
            </a:xfrm>
            <a:prstGeom prst="ellipse">
              <a:avLst/>
            </a:prstGeom>
            <a:solidFill>
              <a:schemeClr val="accent3"/>
            </a:solidFill>
            <a:ln>
              <a:noFill/>
            </a:ln>
          </p:spPr>
          <p:txBody>
            <a:bodyPr vert="horz" wrap="square" lIns="0" tIns="0" rIns="0" bIns="0" numCol="1" anchor="ctr" anchorCtr="0" compatLnSpc="1"/>
            <a:lstStyle/>
            <a:p>
              <a:pPr algn="just">
                <a:lnSpc>
                  <a:spcPct val="120000"/>
                </a:lnSpc>
              </a:pPr>
              <a:endParaRPr lang="en-US" sz="800" dirty="0">
                <a:solidFill>
                  <a:schemeClr val="bg1"/>
                </a:solidFill>
                <a:cs typeface="+mn-ea"/>
                <a:sym typeface="+mn-lt"/>
              </a:endParaRPr>
            </a:p>
          </p:txBody>
        </p:sp>
        <p:sp>
          <p:nvSpPr>
            <p:cNvPr id="32" name="Oval 7"/>
            <p:cNvSpPr>
              <a:spLocks noChangeArrowheads="1"/>
            </p:cNvSpPr>
            <p:nvPr/>
          </p:nvSpPr>
          <p:spPr bwMode="auto">
            <a:xfrm flipH="1">
              <a:off x="2273623" y="3763651"/>
              <a:ext cx="825190" cy="747076"/>
            </a:xfrm>
            <a:prstGeom prst="ellipse">
              <a:avLst/>
            </a:prstGeom>
            <a:solidFill>
              <a:schemeClr val="accent2"/>
            </a:solidFill>
            <a:ln>
              <a:noFill/>
            </a:ln>
          </p:spPr>
          <p:txBody>
            <a:bodyPr vert="horz" wrap="square" lIns="0" tIns="0" rIns="0" bIns="0" numCol="1" anchor="ctr" anchorCtr="0" compatLnSpc="1"/>
            <a:lstStyle/>
            <a:p>
              <a:pPr algn="just">
                <a:lnSpc>
                  <a:spcPct val="120000"/>
                </a:lnSpc>
              </a:pPr>
              <a:endParaRPr lang="en-US" sz="800" dirty="0">
                <a:solidFill>
                  <a:schemeClr val="bg1"/>
                </a:solidFill>
                <a:cs typeface="+mn-ea"/>
                <a:sym typeface="+mn-lt"/>
              </a:endParaRPr>
            </a:p>
          </p:txBody>
        </p:sp>
        <p:sp>
          <p:nvSpPr>
            <p:cNvPr id="33" name="Oval 32"/>
            <p:cNvSpPr/>
            <p:nvPr/>
          </p:nvSpPr>
          <p:spPr>
            <a:xfrm flipH="1">
              <a:off x="1446432" y="3684537"/>
              <a:ext cx="909310" cy="90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20000"/>
                </a:lnSpc>
              </a:pPr>
              <a:endParaRPr lang="en-US" sz="800" dirty="0">
                <a:solidFill>
                  <a:schemeClr val="tx1">
                    <a:lumMod val="75000"/>
                    <a:lumOff val="25000"/>
                  </a:schemeClr>
                </a:solidFill>
                <a:cs typeface="+mn-ea"/>
                <a:sym typeface="+mn-lt"/>
              </a:endParaRPr>
            </a:p>
          </p:txBody>
        </p:sp>
      </p:grpSp>
      <p:grpSp>
        <p:nvGrpSpPr>
          <p:cNvPr id="60" name="Group 33"/>
          <p:cNvGrpSpPr/>
          <p:nvPr/>
        </p:nvGrpSpPr>
        <p:grpSpPr>
          <a:xfrm flipH="1">
            <a:off x="2758328" y="1701977"/>
            <a:ext cx="4143933" cy="2643219"/>
            <a:chOff x="3250127" y="2017480"/>
            <a:chExt cx="4428857" cy="2824802"/>
          </a:xfrm>
        </p:grpSpPr>
        <p:sp>
          <p:nvSpPr>
            <p:cNvPr id="67" name="Rectangle 34"/>
            <p:cNvSpPr>
              <a:spLocks noChangeArrowheads="1"/>
            </p:cNvSpPr>
            <p:nvPr/>
          </p:nvSpPr>
          <p:spPr bwMode="auto">
            <a:xfrm flipH="1">
              <a:off x="3779907" y="2042417"/>
              <a:ext cx="1599265" cy="1038198"/>
            </a:xfrm>
            <a:prstGeom prst="rect">
              <a:avLst/>
            </a:prstGeom>
            <a:solidFill>
              <a:schemeClr val="accent5">
                <a:lumMod val="60000"/>
                <a:lumOff val="40000"/>
              </a:schemeClr>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68" name="Rectangle 67"/>
            <p:cNvSpPr>
              <a:spLocks noChangeArrowheads="1"/>
            </p:cNvSpPr>
            <p:nvPr/>
          </p:nvSpPr>
          <p:spPr bwMode="auto">
            <a:xfrm flipH="1">
              <a:off x="6431608" y="4671097"/>
              <a:ext cx="1247376" cy="163249"/>
            </a:xfrm>
            <a:prstGeom prst="rect">
              <a:avLst/>
            </a:prstGeom>
            <a:solidFill>
              <a:schemeClr val="accent5">
                <a:lumMod val="60000"/>
                <a:lumOff val="40000"/>
              </a:schemeClr>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77" name="Freeform 42"/>
            <p:cNvSpPr/>
            <p:nvPr/>
          </p:nvSpPr>
          <p:spPr bwMode="auto">
            <a:xfrm flipH="1">
              <a:off x="5361996" y="2017480"/>
              <a:ext cx="1069612" cy="2824802"/>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5">
                <a:lumMod val="60000"/>
                <a:lumOff val="40000"/>
              </a:schemeClr>
            </a:solidFill>
            <a:ln>
              <a:noFill/>
            </a:ln>
          </p:spPr>
          <p:txBody>
            <a:bodyPr vert="horz" wrap="square" lIns="128580" tIns="64291" rIns="128580" bIns="64291" numCol="1" anchor="t" anchorCtr="0" compatLnSpc="1"/>
            <a:lstStyle/>
            <a:p>
              <a:pPr algn="just">
                <a:lnSpc>
                  <a:spcPct val="120000"/>
                </a:lnSpc>
              </a:pPr>
              <a:endParaRPr lang="en-US" sz="800" dirty="0">
                <a:cs typeface="+mn-ea"/>
                <a:sym typeface="+mn-lt"/>
              </a:endParaRPr>
            </a:p>
          </p:txBody>
        </p:sp>
        <p:sp>
          <p:nvSpPr>
            <p:cNvPr id="78" name="Oval 77"/>
            <p:cNvSpPr/>
            <p:nvPr/>
          </p:nvSpPr>
          <p:spPr>
            <a:xfrm>
              <a:off x="3250127" y="2032629"/>
              <a:ext cx="1035295" cy="103529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9" name="Rectangle 2"/>
          <p:cNvSpPr txBox="1">
            <a:spLocks noChangeArrowheads="1"/>
          </p:cNvSpPr>
          <p:nvPr/>
        </p:nvSpPr>
        <p:spPr>
          <a:xfrm>
            <a:off x="2118297" y="263704"/>
            <a:ext cx="8229600" cy="8509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chemeClr val="accent1"/>
                </a:solidFill>
                <a:latin typeface="+mn-lt"/>
                <a:ea typeface="+mn-ea"/>
                <a:cs typeface="+mn-ea"/>
              </a:rPr>
              <a:t>HTTP </a:t>
            </a:r>
            <a:r>
              <a:rPr lang="zh-CN" altLang="en-US" sz="3600" b="1" dirty="0">
                <a:solidFill>
                  <a:schemeClr val="accent1"/>
                </a:solidFill>
                <a:latin typeface="+mn-lt"/>
                <a:ea typeface="+mn-ea"/>
                <a:cs typeface="+mn-ea"/>
              </a:rPr>
              <a:t>响应的状态码</a:t>
            </a:r>
            <a:endParaRPr lang="zh-CN" altLang="en-US" sz="3600" b="1" dirty="0">
              <a:solidFill>
                <a:schemeClr val="accent1"/>
              </a:solidFill>
              <a:latin typeface="+mn-lt"/>
              <a:ea typeface="+mn-ea"/>
              <a:cs typeface="+mn-ea"/>
            </a:endParaRPr>
          </a:p>
        </p:txBody>
      </p:sp>
      <p:sp>
        <p:nvSpPr>
          <p:cNvPr id="15" name="TextBox 14"/>
          <p:cNvSpPr txBox="1"/>
          <p:nvPr/>
        </p:nvSpPr>
        <p:spPr>
          <a:xfrm>
            <a:off x="5165362" y="1946233"/>
            <a:ext cx="1536416" cy="738664"/>
          </a:xfrm>
          <a:prstGeom prst="rect">
            <a:avLst/>
          </a:prstGeom>
          <a:noFill/>
        </p:spPr>
        <p:txBody>
          <a:bodyPr wrap="square" rtlCol="0">
            <a:spAutoFit/>
          </a:bodyPr>
          <a:lstStyle/>
          <a:p>
            <a:r>
              <a:rPr lang="en-US" altLang="zh-CN" sz="2400" b="1" dirty="0">
                <a:solidFill>
                  <a:schemeClr val="bg1"/>
                </a:solidFill>
              </a:rPr>
              <a:t>200 OK</a:t>
            </a:r>
            <a:endParaRPr lang="en-US" altLang="zh-CN" sz="2400" b="1" dirty="0">
              <a:solidFill>
                <a:schemeClr val="bg1"/>
              </a:solidFill>
            </a:endParaRPr>
          </a:p>
          <a:p>
            <a:endParaRPr lang="en-US" dirty="0"/>
          </a:p>
        </p:txBody>
      </p:sp>
      <p:sp>
        <p:nvSpPr>
          <p:cNvPr id="81" name="TextBox 80"/>
          <p:cNvSpPr txBox="1"/>
          <p:nvPr/>
        </p:nvSpPr>
        <p:spPr>
          <a:xfrm>
            <a:off x="5144323" y="2838459"/>
            <a:ext cx="1701721" cy="923330"/>
          </a:xfrm>
          <a:prstGeom prst="rect">
            <a:avLst/>
          </a:prstGeom>
          <a:noFill/>
        </p:spPr>
        <p:txBody>
          <a:bodyPr wrap="square" rtlCol="0">
            <a:spAutoFit/>
          </a:bodyPr>
          <a:lstStyle/>
          <a:p>
            <a:r>
              <a:rPr lang="en-US" altLang="zh-CN" b="1" dirty="0">
                <a:solidFill>
                  <a:schemeClr val="bg1"/>
                </a:solidFill>
              </a:rPr>
              <a:t>301 Moved Permanently</a:t>
            </a:r>
            <a:endParaRPr lang="en-US" altLang="zh-CN" b="1" dirty="0">
              <a:solidFill>
                <a:schemeClr val="bg1"/>
              </a:solidFill>
            </a:endParaRPr>
          </a:p>
          <a:p>
            <a:endParaRPr lang="en-US" dirty="0"/>
          </a:p>
        </p:txBody>
      </p:sp>
      <p:sp>
        <p:nvSpPr>
          <p:cNvPr id="82" name="TextBox 81"/>
          <p:cNvSpPr txBox="1"/>
          <p:nvPr/>
        </p:nvSpPr>
        <p:spPr>
          <a:xfrm>
            <a:off x="5069132" y="3720567"/>
            <a:ext cx="1536416" cy="1107996"/>
          </a:xfrm>
          <a:prstGeom prst="rect">
            <a:avLst/>
          </a:prstGeom>
          <a:noFill/>
        </p:spPr>
        <p:txBody>
          <a:bodyPr wrap="square" rtlCol="0">
            <a:spAutoFit/>
          </a:bodyPr>
          <a:lstStyle/>
          <a:p>
            <a:r>
              <a:rPr lang="en-US" altLang="zh-CN" sz="2400" b="1" dirty="0">
                <a:solidFill>
                  <a:schemeClr val="bg1"/>
                </a:solidFill>
              </a:rPr>
              <a:t>400 Bad Request</a:t>
            </a:r>
            <a:endParaRPr lang="en-US" altLang="zh-CN" sz="2400" b="1" dirty="0">
              <a:solidFill>
                <a:schemeClr val="bg1"/>
              </a:solidFill>
            </a:endParaRPr>
          </a:p>
          <a:p>
            <a:endParaRPr lang="en-US" dirty="0"/>
          </a:p>
        </p:txBody>
      </p:sp>
      <p:sp>
        <p:nvSpPr>
          <p:cNvPr id="83" name="TextBox 82"/>
          <p:cNvSpPr txBox="1"/>
          <p:nvPr/>
        </p:nvSpPr>
        <p:spPr>
          <a:xfrm>
            <a:off x="5116422" y="4754404"/>
            <a:ext cx="1536416" cy="1107996"/>
          </a:xfrm>
          <a:prstGeom prst="rect">
            <a:avLst/>
          </a:prstGeom>
          <a:noFill/>
        </p:spPr>
        <p:txBody>
          <a:bodyPr wrap="square" rtlCol="0">
            <a:spAutoFit/>
          </a:bodyPr>
          <a:lstStyle/>
          <a:p>
            <a:pPr>
              <a:buNone/>
            </a:pPr>
            <a:r>
              <a:rPr lang="en-US" altLang="zh-CN" sz="2400" b="1" dirty="0">
                <a:solidFill>
                  <a:schemeClr val="bg1"/>
                </a:solidFill>
              </a:rPr>
              <a:t>404 Not Found</a:t>
            </a:r>
            <a:endParaRPr lang="en-US" altLang="zh-CN" sz="2400" b="1" dirty="0">
              <a:solidFill>
                <a:schemeClr val="bg1"/>
              </a:solidFill>
            </a:endParaRPr>
          </a:p>
          <a:p>
            <a:endParaRPr lang="en-US" dirty="0"/>
          </a:p>
        </p:txBody>
      </p:sp>
      <p:sp>
        <p:nvSpPr>
          <p:cNvPr id="84" name="TextBox 83"/>
          <p:cNvSpPr txBox="1"/>
          <p:nvPr/>
        </p:nvSpPr>
        <p:spPr>
          <a:xfrm>
            <a:off x="5092777" y="5691620"/>
            <a:ext cx="1536416" cy="1200329"/>
          </a:xfrm>
          <a:prstGeom prst="rect">
            <a:avLst/>
          </a:prstGeom>
          <a:noFill/>
        </p:spPr>
        <p:txBody>
          <a:bodyPr wrap="square" rtlCol="0">
            <a:spAutoFit/>
          </a:bodyPr>
          <a:lstStyle/>
          <a:p>
            <a:pPr>
              <a:buNone/>
            </a:pPr>
            <a:r>
              <a:rPr lang="en-US" altLang="zh-CN" b="1" dirty="0">
                <a:solidFill>
                  <a:schemeClr val="bg1"/>
                </a:solidFill>
              </a:rPr>
              <a:t>505 HTTP Version Not Supported</a:t>
            </a:r>
            <a:endParaRPr lang="en-US" altLang="zh-CN" b="1" dirty="0">
              <a:solidFill>
                <a:schemeClr val="bg1"/>
              </a:solidFill>
            </a:endParaRPr>
          </a:p>
          <a:p>
            <a:endParaRPr lang="en-US" dirty="0"/>
          </a:p>
        </p:txBody>
      </p:sp>
      <p:sp>
        <p:nvSpPr>
          <p:cNvPr id="16" name="Rectangle 15"/>
          <p:cNvSpPr/>
          <p:nvPr/>
        </p:nvSpPr>
        <p:spPr>
          <a:xfrm>
            <a:off x="398795" y="874455"/>
            <a:ext cx="9697011" cy="129266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位于服务器响应客户的响应消息的第一行</a:t>
            </a:r>
            <a:endParaRPr lang="en-US" altLang="zh-CN" sz="2800" dirty="0"/>
          </a:p>
          <a:p>
            <a:pPr marL="457200" indent="-457200">
              <a:lnSpc>
                <a:spcPct val="150000"/>
              </a:lnSpc>
              <a:buFont typeface="Arial" panose="020B0604020202020204" pitchFamily="34" charset="0"/>
              <a:buChar char="•"/>
            </a:pPr>
            <a:r>
              <a:rPr lang="zh-CN" altLang="en-US" sz="2400" dirty="0"/>
              <a:t>几个常见的样本状态码：</a:t>
            </a:r>
            <a:endParaRPr lang="en-US" altLang="zh-CN" sz="1600" dirty="0"/>
          </a:p>
        </p:txBody>
      </p:sp>
      <p:sp>
        <p:nvSpPr>
          <p:cNvPr id="85"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3">
                                            <p:txEl>
                                              <p:pRg st="0" end="0"/>
                                            </p:txEl>
                                          </p:spTgt>
                                        </p:tgtEl>
                                        <p:attrNameLst>
                                          <p:attrName>style.visibility</p:attrName>
                                        </p:attrNameLst>
                                      </p:cBhvr>
                                      <p:to>
                                        <p:strVal val="visible"/>
                                      </p:to>
                                    </p:set>
                                    <p:animEffect transition="in" filter="fade">
                                      <p:cBhvr>
                                        <p:cTn id="14" dur="500"/>
                                        <p:tgtEl>
                                          <p:spTgt spid="73">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4">
                                            <p:txEl>
                                              <p:pRg st="0" end="0"/>
                                            </p:txEl>
                                          </p:spTgt>
                                        </p:tgtEl>
                                        <p:attrNameLst>
                                          <p:attrName>style.visibility</p:attrName>
                                        </p:attrNameLst>
                                      </p:cBhvr>
                                      <p:to>
                                        <p:strVal val="visible"/>
                                      </p:to>
                                    </p:set>
                                    <p:animEffect transition="in" filter="fade">
                                      <p:cBhvr>
                                        <p:cTn id="22" dur="500"/>
                                        <p:tgtEl>
                                          <p:spTgt spid="74">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5">
                                            <p:txEl>
                                              <p:pRg st="0" end="0"/>
                                            </p:txEl>
                                          </p:spTgt>
                                        </p:tgtEl>
                                        <p:attrNameLst>
                                          <p:attrName>style.visibility</p:attrName>
                                        </p:attrNameLst>
                                      </p:cBhvr>
                                      <p:to>
                                        <p:strVal val="visible"/>
                                      </p:to>
                                    </p:set>
                                    <p:animEffect transition="in" filter="fade">
                                      <p:cBhvr>
                                        <p:cTn id="30" dur="500"/>
                                        <p:tgtEl>
                                          <p:spTgt spid="75">
                                            <p:txEl>
                                              <p:pRg st="0" end="0"/>
                                            </p:txEl>
                                          </p:spTgt>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6">
                                            <p:txEl>
                                              <p:pRg st="0" end="0"/>
                                            </p:txEl>
                                          </p:spTgt>
                                        </p:tgtEl>
                                        <p:attrNameLst>
                                          <p:attrName>style.visibility</p:attrName>
                                        </p:attrNameLst>
                                      </p:cBhvr>
                                      <p:to>
                                        <p:strVal val="visible"/>
                                      </p:to>
                                    </p:set>
                                    <p:animEffect transition="in" filter="fade">
                                      <p:cBhvr>
                                        <p:cTn id="38" dur="500"/>
                                        <p:tgtEl>
                                          <p:spTgt spid="7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6">
                                            <p:txEl>
                                              <p:pRg st="1" end="1"/>
                                            </p:txEl>
                                          </p:spTgt>
                                        </p:tgtEl>
                                        <p:attrNameLst>
                                          <p:attrName>style.visibility</p:attrName>
                                        </p:attrNameLst>
                                      </p:cBhvr>
                                      <p:to>
                                        <p:strVal val="visible"/>
                                      </p:to>
                                    </p:set>
                                    <p:animEffect transition="in" filter="fade">
                                      <p:cBhvr>
                                        <p:cTn id="43" dur="500"/>
                                        <p:tgtEl>
                                          <p:spTgt spid="7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0-#ppt_w/2"/>
                                          </p:val>
                                        </p:tav>
                                        <p:tav tm="100000">
                                          <p:val>
                                            <p:strVal val="#ppt_x"/>
                                          </p:val>
                                        </p:tav>
                                      </p:tavLst>
                                    </p:anim>
                                    <p:anim calcmode="lin" valueType="num">
                                      <p:cBhvr additive="base">
                                        <p:cTn id="49"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P spid="74" grpId="0" build="p"/>
      <p:bldP spid="75" grpId="0" build="p"/>
      <p:bldP spid="76" grpId="0" build="p"/>
      <p:bldP spid="8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sz="half" idx="2"/>
          </p:nvPr>
        </p:nvSpPr>
        <p:spPr>
          <a:xfrm>
            <a:off x="1567886" y="1766331"/>
            <a:ext cx="9717429" cy="3429000"/>
          </a:xfrm>
          <a:noFill/>
        </p:spPr>
        <p:txBody>
          <a:bodyPr/>
          <a:lstStyle/>
          <a:p>
            <a:pPr eaLnBrk="1" hangingPunct="1">
              <a:lnSpc>
                <a:spcPct val="150000"/>
              </a:lnSpc>
              <a:spcBef>
                <a:spcPts val="0"/>
              </a:spcBef>
              <a:buFont typeface="Wingdings" panose="05000000000000000000" pitchFamily="2" charset="2"/>
              <a:buNone/>
            </a:pPr>
            <a:r>
              <a:rPr lang="zh-CN" altLang="en-US" sz="2800" dirty="0">
                <a:solidFill>
                  <a:schemeClr val="accent2"/>
                </a:solidFill>
                <a:latin typeface="+mn-ea"/>
              </a:rPr>
              <a:t>举例</a:t>
            </a:r>
            <a:r>
              <a:rPr lang="en-US" altLang="zh-CN" sz="2800" dirty="0">
                <a:solidFill>
                  <a:schemeClr val="accent2"/>
                </a:solidFill>
                <a:latin typeface="+mn-ea"/>
              </a:rPr>
              <a:t>:</a:t>
            </a:r>
            <a:endParaRPr lang="en-US" altLang="zh-CN" sz="2800" dirty="0">
              <a:solidFill>
                <a:schemeClr val="accent2"/>
              </a:solidFill>
              <a:latin typeface="+mn-ea"/>
            </a:endParaRPr>
          </a:p>
          <a:p>
            <a:pPr eaLnBrk="1" hangingPunct="1">
              <a:lnSpc>
                <a:spcPct val="150000"/>
              </a:lnSpc>
              <a:spcBef>
                <a:spcPts val="0"/>
              </a:spcBef>
              <a:buFont typeface="Wingdings" panose="05000000000000000000" pitchFamily="2" charset="2"/>
              <a:buChar char="m"/>
            </a:pPr>
            <a:r>
              <a:rPr lang="zh-CN" altLang="en-US" sz="2800" dirty="0">
                <a:latin typeface="+mn-ea"/>
              </a:rPr>
              <a:t>李四总是使用同台</a:t>
            </a:r>
            <a:r>
              <a:rPr lang="en-US" altLang="zh-CN" sz="2800" dirty="0">
                <a:latin typeface="+mn-ea"/>
              </a:rPr>
              <a:t>PC</a:t>
            </a:r>
            <a:r>
              <a:rPr lang="zh-CN" altLang="en-US" sz="2800" dirty="0">
                <a:latin typeface="+mn-ea"/>
              </a:rPr>
              <a:t>访问</a:t>
            </a:r>
            <a:r>
              <a:rPr lang="en-US" altLang="zh-CN" sz="2800" dirty="0">
                <a:latin typeface="+mn-ea"/>
              </a:rPr>
              <a:t>Internet</a:t>
            </a:r>
            <a:endParaRPr lang="en-US" altLang="zh-CN" sz="2800" dirty="0">
              <a:latin typeface="+mn-ea"/>
            </a:endParaRPr>
          </a:p>
          <a:p>
            <a:pPr eaLnBrk="1" hangingPunct="1">
              <a:lnSpc>
                <a:spcPct val="150000"/>
              </a:lnSpc>
              <a:spcBef>
                <a:spcPts val="0"/>
              </a:spcBef>
              <a:buFont typeface="Wingdings" panose="05000000000000000000" pitchFamily="2" charset="2"/>
              <a:buChar char="m"/>
            </a:pPr>
            <a:r>
              <a:rPr lang="zh-CN" altLang="en-US" sz="2800" dirty="0">
                <a:latin typeface="+mn-ea"/>
              </a:rPr>
              <a:t>他首次访问</a:t>
            </a:r>
            <a:r>
              <a:rPr lang="en-US" altLang="zh-CN" sz="2800" dirty="0">
                <a:latin typeface="+mn-ea"/>
              </a:rPr>
              <a:t>1</a:t>
            </a:r>
            <a:r>
              <a:rPr lang="zh-CN" altLang="en-US" sz="2800" dirty="0">
                <a:latin typeface="+mn-ea"/>
              </a:rPr>
              <a:t>个电子商务网站</a:t>
            </a:r>
            <a:endParaRPr lang="zh-CN" altLang="en-US" sz="2800" dirty="0">
              <a:latin typeface="+mn-ea"/>
            </a:endParaRPr>
          </a:p>
          <a:p>
            <a:pPr eaLnBrk="1" hangingPunct="1">
              <a:lnSpc>
                <a:spcPct val="150000"/>
              </a:lnSpc>
              <a:spcBef>
                <a:spcPts val="0"/>
              </a:spcBef>
              <a:buFont typeface="Wingdings" panose="05000000000000000000" pitchFamily="2" charset="2"/>
              <a:buChar char="m"/>
            </a:pPr>
            <a:r>
              <a:rPr lang="zh-CN" altLang="en-US" sz="2800" dirty="0">
                <a:latin typeface="+mn-ea"/>
              </a:rPr>
              <a:t>当他最初发出</a:t>
            </a:r>
            <a:r>
              <a:rPr lang="en-US" altLang="zh-CN" sz="2800" dirty="0">
                <a:latin typeface="+mn-ea"/>
              </a:rPr>
              <a:t>HTTP</a:t>
            </a:r>
            <a:r>
              <a:rPr lang="zh-CN" altLang="en-US" sz="2800" dirty="0">
                <a:latin typeface="+mn-ea"/>
              </a:rPr>
              <a:t>请求访问该站点时</a:t>
            </a:r>
            <a:r>
              <a:rPr lang="en-US" altLang="zh-CN" sz="2800" dirty="0">
                <a:latin typeface="+mn-ea"/>
              </a:rPr>
              <a:t>,</a:t>
            </a:r>
            <a:r>
              <a:rPr lang="zh-CN" altLang="en-US" sz="2800" dirty="0">
                <a:latin typeface="+mn-ea"/>
              </a:rPr>
              <a:t>该站点创建一个唯一的 </a:t>
            </a:r>
            <a:r>
              <a:rPr lang="en-US" altLang="zh-CN" sz="2800" dirty="0">
                <a:latin typeface="+mn-ea"/>
              </a:rPr>
              <a:t>ID,</a:t>
            </a:r>
            <a:r>
              <a:rPr lang="zh-CN" altLang="en-US" sz="2800" dirty="0">
                <a:latin typeface="+mn-ea"/>
              </a:rPr>
              <a:t>并在后端数据库创建一个对应于该</a:t>
            </a:r>
            <a:r>
              <a:rPr lang="en-US" altLang="zh-CN" sz="2800" dirty="0">
                <a:latin typeface="+mn-ea"/>
              </a:rPr>
              <a:t>ID</a:t>
            </a:r>
            <a:r>
              <a:rPr lang="zh-CN" altLang="en-US" sz="2800" dirty="0">
                <a:latin typeface="+mn-ea"/>
              </a:rPr>
              <a:t>的表项</a:t>
            </a:r>
            <a:endParaRPr lang="zh-CN" altLang="en-US" sz="2800" dirty="0">
              <a:latin typeface="+mn-ea"/>
            </a:endParaRPr>
          </a:p>
        </p:txBody>
      </p:sp>
      <p:sp>
        <p:nvSpPr>
          <p:cNvPr id="6" name="Rectangle 2"/>
          <p:cNvSpPr>
            <a:spLocks noGrp="1" noChangeArrowheads="1"/>
          </p:cNvSpPr>
          <p:nvPr>
            <p:ph type="title"/>
          </p:nvPr>
        </p:nvSpPr>
        <p:spPr>
          <a:xfrm>
            <a:off x="1981200" y="915431"/>
            <a:ext cx="8229600" cy="850900"/>
          </a:xfrm>
        </p:spPr>
        <p:txBody>
          <a:bodyPr wrap="none">
            <a:spAutoFit/>
          </a:bodyPr>
          <a:lstStyle/>
          <a:p>
            <a:pPr algn="ctr"/>
            <a:r>
              <a:rPr lang="en-US" altLang="zh-CN" sz="3600" b="1" dirty="0">
                <a:solidFill>
                  <a:schemeClr val="accent1"/>
                </a:solidFill>
                <a:cs typeface="+mn-ea"/>
              </a:rPr>
              <a:t>Cookies: </a:t>
            </a:r>
            <a:r>
              <a:rPr lang="zh-CN" altLang="en-US" sz="3600" b="1" dirty="0">
                <a:solidFill>
                  <a:schemeClr val="accent1"/>
                </a:solidFill>
                <a:cs typeface="+mn-ea"/>
              </a:rPr>
              <a:t>跟踪用户</a:t>
            </a:r>
            <a:endParaRPr lang="zh-CN" altLang="en-US" sz="3600" b="1" dirty="0">
              <a:solidFill>
                <a:schemeClr val="accent1"/>
              </a:solidFill>
              <a:latin typeface="+mn-lt"/>
              <a:ea typeface="+mn-ea"/>
              <a:cs typeface="+mn-ea"/>
            </a:endParaRPr>
          </a:p>
        </p:txBody>
      </p:sp>
      <p:sp>
        <p:nvSpPr>
          <p:cNvPr id="7"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914400" y="5746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跟踪用户</a:t>
            </a:r>
            <a:r>
              <a:rPr lang="en-US" altLang="zh-CN" sz="3600" b="1" dirty="0">
                <a:solidFill>
                  <a:schemeClr val="accent1"/>
                </a:solidFill>
                <a:latin typeface="+mn-lt"/>
                <a:ea typeface="+mn-ea"/>
                <a:cs typeface="+mn-ea"/>
              </a:rPr>
              <a:t>(</a:t>
            </a:r>
            <a:r>
              <a:rPr lang="zh-CN" altLang="en-US" sz="3600" b="1" dirty="0">
                <a:solidFill>
                  <a:schemeClr val="accent1"/>
                </a:solidFill>
                <a:latin typeface="+mn-lt"/>
                <a:ea typeface="+mn-ea"/>
                <a:cs typeface="+mn-ea"/>
              </a:rPr>
              <a:t>续</a:t>
            </a:r>
            <a:r>
              <a:rPr lang="en-US" altLang="zh-CN" sz="3600" b="1" dirty="0">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grpSp>
        <p:nvGrpSpPr>
          <p:cNvPr id="99330" name="Group 29"/>
          <p:cNvGrpSpPr/>
          <p:nvPr/>
        </p:nvGrpSpPr>
        <p:grpSpPr bwMode="auto">
          <a:xfrm>
            <a:off x="3662363" y="1408113"/>
            <a:ext cx="4911725" cy="4837112"/>
            <a:chOff x="1362" y="897"/>
            <a:chExt cx="3094" cy="3047"/>
          </a:xfrm>
        </p:grpSpPr>
        <p:sp>
          <p:nvSpPr>
            <p:cNvPr id="99358" name="Line 3"/>
            <p:cNvSpPr>
              <a:spLocks noChangeShapeType="1"/>
            </p:cNvSpPr>
            <p:nvPr/>
          </p:nvSpPr>
          <p:spPr bwMode="auto">
            <a:xfrm>
              <a:off x="1611" y="126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59" name="Rectangle 4"/>
            <p:cNvSpPr>
              <a:spLocks noChangeArrowheads="1"/>
            </p:cNvSpPr>
            <p:nvPr/>
          </p:nvSpPr>
          <p:spPr bwMode="auto">
            <a:xfrm>
              <a:off x="1362" y="897"/>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dirty="0"/>
                <a:t>client</a:t>
              </a:r>
              <a:endParaRPr lang="en-US" altLang="zh-CN" sz="2400" u="sng" dirty="0"/>
            </a:p>
          </p:txBody>
        </p:sp>
        <p:sp>
          <p:nvSpPr>
            <p:cNvPr id="99360" name="Rectangle 5"/>
            <p:cNvSpPr>
              <a:spLocks noChangeArrowheads="1"/>
            </p:cNvSpPr>
            <p:nvPr/>
          </p:nvSpPr>
          <p:spPr bwMode="auto">
            <a:xfrm>
              <a:off x="3532" y="910"/>
              <a:ext cx="7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a:t>server</a:t>
              </a:r>
              <a:endParaRPr lang="en-US" altLang="zh-CN" sz="2400" u="sng"/>
            </a:p>
          </p:txBody>
        </p:sp>
        <p:sp>
          <p:nvSpPr>
            <p:cNvPr id="99361" name="Rectangle 6"/>
            <p:cNvSpPr>
              <a:spLocks noChangeArrowheads="1"/>
            </p:cNvSpPr>
            <p:nvPr/>
          </p:nvSpPr>
          <p:spPr bwMode="auto">
            <a:xfrm>
              <a:off x="1762" y="1266"/>
              <a:ext cx="1690" cy="196"/>
            </a:xfrm>
            <a:prstGeom prst="rect">
              <a:avLst/>
            </a:prstGeom>
            <a:solidFill>
              <a:schemeClr val="accent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62" name="Rectangle 7"/>
            <p:cNvSpPr>
              <a:spLocks noChangeArrowheads="1"/>
            </p:cNvSpPr>
            <p:nvPr/>
          </p:nvSpPr>
          <p:spPr bwMode="auto">
            <a:xfrm>
              <a:off x="1766" y="1256"/>
              <a:ext cx="1687" cy="40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request msg</a:t>
              </a:r>
              <a:endParaRPr lang="en-US" altLang="zh-CN" sz="1800"/>
            </a:p>
          </p:txBody>
        </p:sp>
        <p:sp>
          <p:nvSpPr>
            <p:cNvPr id="99363" name="Line 8"/>
            <p:cNvSpPr>
              <a:spLocks noChangeShapeType="1"/>
            </p:cNvSpPr>
            <p:nvPr/>
          </p:nvSpPr>
          <p:spPr bwMode="auto">
            <a:xfrm flipH="1">
              <a:off x="1629" y="154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64" name="Rectangle 9"/>
            <p:cNvSpPr>
              <a:spLocks noChangeArrowheads="1"/>
            </p:cNvSpPr>
            <p:nvPr/>
          </p:nvSpPr>
          <p:spPr bwMode="auto">
            <a:xfrm>
              <a:off x="1840" y="1531"/>
              <a:ext cx="1576" cy="349"/>
            </a:xfrm>
            <a:prstGeom prst="rect">
              <a:avLst/>
            </a:prstGeom>
            <a:solidFill>
              <a:schemeClr val="accent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65" name="Rectangle 10"/>
            <p:cNvSpPr>
              <a:spLocks noChangeArrowheads="1"/>
            </p:cNvSpPr>
            <p:nvPr/>
          </p:nvSpPr>
          <p:spPr bwMode="auto">
            <a:xfrm>
              <a:off x="1789" y="1522"/>
              <a:ext cx="1663" cy="38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response +</a:t>
              </a:r>
              <a:endParaRPr lang="en-US" altLang="zh-CN" sz="1600"/>
            </a:p>
            <a:p>
              <a:pPr algn="ctr">
                <a:spcBef>
                  <a:spcPct val="0"/>
                </a:spcBef>
                <a:buFontTx/>
                <a:buNone/>
              </a:pPr>
              <a:r>
                <a:rPr lang="en-US" altLang="zh-CN" sz="1800" b="1"/>
                <a:t>Set-cookie: 1678 </a:t>
              </a:r>
              <a:endParaRPr lang="en-US" altLang="zh-CN" sz="1800" b="1"/>
            </a:p>
          </p:txBody>
        </p:sp>
        <p:sp>
          <p:nvSpPr>
            <p:cNvPr id="99366" name="Line 11"/>
            <p:cNvSpPr>
              <a:spLocks noChangeShapeType="1"/>
            </p:cNvSpPr>
            <p:nvPr/>
          </p:nvSpPr>
          <p:spPr bwMode="auto">
            <a:xfrm>
              <a:off x="1617" y="226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7" name="Group 14"/>
            <p:cNvGrpSpPr/>
            <p:nvPr/>
          </p:nvGrpSpPr>
          <p:grpSpPr bwMode="auto">
            <a:xfrm>
              <a:off x="1784" y="2144"/>
              <a:ext cx="1687" cy="388"/>
              <a:chOff x="1784" y="2144"/>
              <a:chExt cx="1687" cy="388"/>
            </a:xfrm>
          </p:grpSpPr>
          <p:sp>
            <p:nvSpPr>
              <p:cNvPr id="99382" name="Rectangle 12"/>
              <p:cNvSpPr>
                <a:spLocks noChangeArrowheads="1"/>
              </p:cNvSpPr>
              <p:nvPr/>
            </p:nvSpPr>
            <p:spPr bwMode="auto">
              <a:xfrm>
                <a:off x="1846" y="2173"/>
                <a:ext cx="1576" cy="349"/>
              </a:xfrm>
              <a:prstGeom prst="rect">
                <a:avLst/>
              </a:prstGeom>
              <a:solidFill>
                <a:schemeClr val="bg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83" name="Rectangle 13"/>
              <p:cNvSpPr>
                <a:spLocks noChangeArrowheads="1"/>
              </p:cNvSpPr>
              <p:nvPr/>
            </p:nvSpPr>
            <p:spPr bwMode="auto">
              <a:xfrm>
                <a:off x="1784" y="2144"/>
                <a:ext cx="1687" cy="38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endParaRPr lang="en-US" altLang="zh-CN" sz="1600"/>
              </a:p>
              <a:p>
                <a:pPr algn="ctr">
                  <a:spcBef>
                    <a:spcPct val="0"/>
                  </a:spcBef>
                  <a:buFontTx/>
                  <a:buNone/>
                </a:pPr>
                <a:r>
                  <a:rPr lang="en-US" altLang="zh-CN" sz="1800" b="1"/>
                  <a:t>cookie: 1678</a:t>
                </a:r>
                <a:endParaRPr lang="en-US" altLang="zh-CN" sz="1800" b="1"/>
              </a:p>
            </p:txBody>
          </p:sp>
        </p:grpSp>
        <p:sp>
          <p:nvSpPr>
            <p:cNvPr id="99368" name="Line 15"/>
            <p:cNvSpPr>
              <a:spLocks noChangeShapeType="1"/>
            </p:cNvSpPr>
            <p:nvPr/>
          </p:nvSpPr>
          <p:spPr bwMode="auto">
            <a:xfrm flipH="1">
              <a:off x="1611" y="257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9" name="Group 18"/>
            <p:cNvGrpSpPr/>
            <p:nvPr/>
          </p:nvGrpSpPr>
          <p:grpSpPr bwMode="auto">
            <a:xfrm>
              <a:off x="1748" y="2594"/>
              <a:ext cx="1741" cy="408"/>
              <a:chOff x="1748" y="2594"/>
              <a:chExt cx="1741" cy="408"/>
            </a:xfrm>
          </p:grpSpPr>
          <p:sp>
            <p:nvSpPr>
              <p:cNvPr id="99380" name="Rectangle 16"/>
              <p:cNvSpPr>
                <a:spLocks noChangeArrowheads="1"/>
              </p:cNvSpPr>
              <p:nvPr/>
            </p:nvSpPr>
            <p:spPr bwMode="auto">
              <a:xfrm>
                <a:off x="1762" y="2604"/>
                <a:ext cx="1690" cy="196"/>
              </a:xfrm>
              <a:prstGeom prst="rect">
                <a:avLst/>
              </a:prstGeom>
              <a:solidFill>
                <a:schemeClr val="bg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81" name="Rectangle 17"/>
              <p:cNvSpPr>
                <a:spLocks noChangeArrowheads="1"/>
              </p:cNvSpPr>
              <p:nvPr/>
            </p:nvSpPr>
            <p:spPr bwMode="auto">
              <a:xfrm>
                <a:off x="1748" y="2594"/>
                <a:ext cx="1741" cy="40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endParaRPr lang="en-US" altLang="zh-CN" sz="1800"/>
              </a:p>
            </p:txBody>
          </p:sp>
        </p:grpSp>
        <p:sp>
          <p:nvSpPr>
            <p:cNvPr id="99370" name="Line 19"/>
            <p:cNvSpPr>
              <a:spLocks noChangeShapeType="1"/>
            </p:cNvSpPr>
            <p:nvPr/>
          </p:nvSpPr>
          <p:spPr bwMode="auto">
            <a:xfrm>
              <a:off x="1599" y="320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1" name="Group 22"/>
            <p:cNvGrpSpPr/>
            <p:nvPr/>
          </p:nvGrpSpPr>
          <p:grpSpPr bwMode="auto">
            <a:xfrm>
              <a:off x="1772" y="3092"/>
              <a:ext cx="1687" cy="388"/>
              <a:chOff x="1772" y="3092"/>
              <a:chExt cx="1687" cy="388"/>
            </a:xfrm>
          </p:grpSpPr>
          <p:sp>
            <p:nvSpPr>
              <p:cNvPr id="99378" name="Rectangle 20"/>
              <p:cNvSpPr>
                <a:spLocks noChangeArrowheads="1"/>
              </p:cNvSpPr>
              <p:nvPr/>
            </p:nvSpPr>
            <p:spPr bwMode="auto">
              <a:xfrm>
                <a:off x="1834" y="3121"/>
                <a:ext cx="1576" cy="349"/>
              </a:xfrm>
              <a:prstGeom prst="rect">
                <a:avLst/>
              </a:prstGeom>
              <a:solidFill>
                <a:schemeClr val="bg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79" name="Rectangle 21"/>
              <p:cNvSpPr>
                <a:spLocks noChangeArrowheads="1"/>
              </p:cNvSpPr>
              <p:nvPr/>
            </p:nvSpPr>
            <p:spPr bwMode="auto">
              <a:xfrm>
                <a:off x="1772" y="3092"/>
                <a:ext cx="1687" cy="38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endParaRPr lang="en-US" altLang="zh-CN" sz="1600"/>
              </a:p>
              <a:p>
                <a:pPr algn="ctr">
                  <a:spcBef>
                    <a:spcPct val="0"/>
                  </a:spcBef>
                  <a:buFontTx/>
                  <a:buNone/>
                </a:pPr>
                <a:r>
                  <a:rPr lang="en-US" altLang="zh-CN" sz="1800" b="1"/>
                  <a:t>cookie: 1678</a:t>
                </a:r>
                <a:endParaRPr lang="en-US" altLang="zh-CN" sz="1800" b="1"/>
              </a:p>
            </p:txBody>
          </p:sp>
        </p:grpSp>
        <p:sp>
          <p:nvSpPr>
            <p:cNvPr id="99372" name="Line 23"/>
            <p:cNvSpPr>
              <a:spLocks noChangeShapeType="1"/>
            </p:cNvSpPr>
            <p:nvPr/>
          </p:nvSpPr>
          <p:spPr bwMode="auto">
            <a:xfrm flipH="1">
              <a:off x="1617" y="351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3" name="Group 26"/>
            <p:cNvGrpSpPr/>
            <p:nvPr/>
          </p:nvGrpSpPr>
          <p:grpSpPr bwMode="auto">
            <a:xfrm>
              <a:off x="1754" y="3536"/>
              <a:ext cx="1741" cy="408"/>
              <a:chOff x="1754" y="3536"/>
              <a:chExt cx="1741" cy="408"/>
            </a:xfrm>
          </p:grpSpPr>
          <p:sp>
            <p:nvSpPr>
              <p:cNvPr id="99376" name="Rectangle 24"/>
              <p:cNvSpPr>
                <a:spLocks noChangeArrowheads="1"/>
              </p:cNvSpPr>
              <p:nvPr/>
            </p:nvSpPr>
            <p:spPr bwMode="auto">
              <a:xfrm>
                <a:off x="1768" y="3546"/>
                <a:ext cx="1690" cy="196"/>
              </a:xfrm>
              <a:prstGeom prst="rect">
                <a:avLst/>
              </a:prstGeom>
              <a:solidFill>
                <a:schemeClr val="bg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77" name="Rectangle 25"/>
              <p:cNvSpPr>
                <a:spLocks noChangeArrowheads="1"/>
              </p:cNvSpPr>
              <p:nvPr/>
            </p:nvSpPr>
            <p:spPr bwMode="auto">
              <a:xfrm>
                <a:off x="1754" y="3536"/>
                <a:ext cx="1741" cy="408"/>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endParaRPr lang="en-US" altLang="zh-CN" sz="1800"/>
              </a:p>
            </p:txBody>
          </p:sp>
        </p:grpSp>
        <p:sp>
          <p:nvSpPr>
            <p:cNvPr id="89134" name="Rectangle 27"/>
            <p:cNvSpPr>
              <a:spLocks noChangeArrowheads="1"/>
            </p:cNvSpPr>
            <p:nvPr/>
          </p:nvSpPr>
          <p:spPr bwMode="auto">
            <a:xfrm>
              <a:off x="3723" y="2242"/>
              <a:ext cx="71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specific</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action</a:t>
              </a:r>
              <a:endParaRPr lang="en-US" altLang="zh-CN" sz="2000" dirty="0">
                <a:solidFill>
                  <a:schemeClr val="accent2">
                    <a:lumMod val="50000"/>
                  </a:schemeClr>
                </a:solidFill>
              </a:endParaRPr>
            </a:p>
          </p:txBody>
        </p:sp>
        <p:sp>
          <p:nvSpPr>
            <p:cNvPr id="89135" name="Rectangle 28"/>
            <p:cNvSpPr>
              <a:spLocks noChangeArrowheads="1"/>
            </p:cNvSpPr>
            <p:nvPr/>
          </p:nvSpPr>
          <p:spPr bwMode="auto">
            <a:xfrm>
              <a:off x="3759" y="3172"/>
              <a:ext cx="69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endParaRPr lang="en-US" altLang="zh-CN" sz="2000" dirty="0">
                <a:solidFill>
                  <a:schemeClr val="accent2">
                    <a:lumMod val="50000"/>
                  </a:schemeClr>
                </a:solidFill>
              </a:endParaRPr>
            </a:p>
            <a:p>
              <a:pPr algn="ctr">
                <a:spcBef>
                  <a:spcPct val="0"/>
                </a:spcBef>
                <a:buFontTx/>
                <a:buNone/>
                <a:defRPr/>
              </a:pPr>
              <a:r>
                <a:rPr lang="en-US" altLang="zh-CN" sz="2000">
                  <a:solidFill>
                    <a:schemeClr val="accent2">
                      <a:lumMod val="50000"/>
                    </a:schemeClr>
                  </a:solidFill>
                </a:rPr>
                <a:t>specific</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action</a:t>
              </a:r>
              <a:endParaRPr lang="en-US" altLang="zh-CN" sz="2000" dirty="0">
                <a:solidFill>
                  <a:schemeClr val="accent2">
                    <a:lumMod val="50000"/>
                  </a:schemeClr>
                </a:solidFill>
              </a:endParaRPr>
            </a:p>
          </p:txBody>
        </p:sp>
      </p:grpSp>
      <p:sp>
        <p:nvSpPr>
          <p:cNvPr id="89091" name="Rectangle 30"/>
          <p:cNvSpPr>
            <a:spLocks noChangeArrowheads="1"/>
          </p:cNvSpPr>
          <p:nvPr/>
        </p:nvSpPr>
        <p:spPr bwMode="auto">
          <a:xfrm>
            <a:off x="7126288" y="2063750"/>
            <a:ext cx="1838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server</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creates ID</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1678 for user</a:t>
            </a:r>
            <a:endParaRPr lang="en-US" altLang="zh-CN" sz="2000" dirty="0">
              <a:solidFill>
                <a:schemeClr val="accent2">
                  <a:lumMod val="50000"/>
                </a:schemeClr>
              </a:solidFill>
            </a:endParaRPr>
          </a:p>
        </p:txBody>
      </p:sp>
      <p:grpSp>
        <p:nvGrpSpPr>
          <p:cNvPr id="99332" name="Group 35"/>
          <p:cNvGrpSpPr/>
          <p:nvPr/>
        </p:nvGrpSpPr>
        <p:grpSpPr bwMode="auto">
          <a:xfrm>
            <a:off x="9912350" y="3321050"/>
            <a:ext cx="293688" cy="392113"/>
            <a:chOff x="5284" y="2092"/>
            <a:chExt cx="185" cy="247"/>
          </a:xfrm>
        </p:grpSpPr>
        <p:sp>
          <p:nvSpPr>
            <p:cNvPr id="99354" name="Oval 31"/>
            <p:cNvSpPr>
              <a:spLocks noChangeArrowheads="1"/>
            </p:cNvSpPr>
            <p:nvPr/>
          </p:nvSpPr>
          <p:spPr bwMode="auto">
            <a:xfrm>
              <a:off x="5285" y="2092"/>
              <a:ext cx="175" cy="67"/>
            </a:xfrm>
            <a:prstGeom prst="ellipse">
              <a:avLst/>
            </a:prstGeom>
            <a:solidFill>
              <a:schemeClr val="accent1"/>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55" name="Oval 32"/>
            <p:cNvSpPr>
              <a:spLocks noChangeArrowheads="1"/>
            </p:cNvSpPr>
            <p:nvPr/>
          </p:nvSpPr>
          <p:spPr bwMode="auto">
            <a:xfrm>
              <a:off x="5289" y="2272"/>
              <a:ext cx="175" cy="67"/>
            </a:xfrm>
            <a:prstGeom prst="ellipse">
              <a:avLst/>
            </a:prstGeom>
            <a:solidFill>
              <a:schemeClr val="accent1"/>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99356" name="Line 33"/>
            <p:cNvSpPr>
              <a:spLocks noChangeShapeType="1"/>
            </p:cNvSpPr>
            <p:nvPr/>
          </p:nvSpPr>
          <p:spPr bwMode="auto">
            <a:xfrm>
              <a:off x="5469" y="2114"/>
              <a:ext cx="0" cy="1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99357" name="Line 34"/>
            <p:cNvSpPr>
              <a:spLocks noChangeShapeType="1"/>
            </p:cNvSpPr>
            <p:nvPr/>
          </p:nvSpPr>
          <p:spPr bwMode="auto">
            <a:xfrm>
              <a:off x="5284" y="2130"/>
              <a:ext cx="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99333" name="Line 36"/>
          <p:cNvSpPr>
            <a:spLocks noChangeShapeType="1"/>
          </p:cNvSpPr>
          <p:nvPr/>
        </p:nvSpPr>
        <p:spPr bwMode="auto">
          <a:xfrm>
            <a:off x="9009063" y="2686050"/>
            <a:ext cx="866775" cy="57467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4" name="Rectangle 37"/>
          <p:cNvSpPr>
            <a:spLocks noChangeArrowheads="1"/>
          </p:cNvSpPr>
          <p:nvPr/>
        </p:nvSpPr>
        <p:spPr bwMode="auto">
          <a:xfrm rot="2220000">
            <a:off x="8532813" y="2389188"/>
            <a:ext cx="2205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entry in backend </a:t>
            </a:r>
            <a:endParaRPr lang="en-US" altLang="zh-CN" sz="1800" b="1"/>
          </a:p>
          <a:p>
            <a:pPr>
              <a:spcBef>
                <a:spcPct val="0"/>
              </a:spcBef>
              <a:buFontTx/>
              <a:buNone/>
            </a:pPr>
            <a:r>
              <a:rPr lang="en-US" altLang="zh-CN" sz="1800" b="1"/>
              <a:t>database</a:t>
            </a:r>
            <a:endParaRPr lang="en-US" altLang="zh-CN" sz="1800" b="1"/>
          </a:p>
        </p:txBody>
      </p:sp>
      <p:sp>
        <p:nvSpPr>
          <p:cNvPr id="99335" name="Line 38"/>
          <p:cNvSpPr>
            <a:spLocks noChangeShapeType="1"/>
          </p:cNvSpPr>
          <p:nvPr/>
        </p:nvSpPr>
        <p:spPr bwMode="auto">
          <a:xfrm flipV="1">
            <a:off x="8631238" y="3613150"/>
            <a:ext cx="1098550" cy="427038"/>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6" name="Rectangle 39"/>
          <p:cNvSpPr>
            <a:spLocks noChangeArrowheads="1"/>
          </p:cNvSpPr>
          <p:nvPr/>
        </p:nvSpPr>
        <p:spPr bwMode="auto">
          <a:xfrm rot="-1200000">
            <a:off x="8828088" y="3754438"/>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endParaRPr lang="en-US" altLang="zh-CN" sz="1800" b="1"/>
          </a:p>
        </p:txBody>
      </p:sp>
      <p:sp>
        <p:nvSpPr>
          <p:cNvPr id="99337" name="Line 40"/>
          <p:cNvSpPr>
            <a:spLocks noChangeShapeType="1"/>
          </p:cNvSpPr>
          <p:nvPr/>
        </p:nvSpPr>
        <p:spPr bwMode="auto">
          <a:xfrm flipV="1">
            <a:off x="8751888" y="3870325"/>
            <a:ext cx="1195387" cy="128270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8" name="Rectangle 41"/>
          <p:cNvSpPr>
            <a:spLocks noChangeArrowheads="1"/>
          </p:cNvSpPr>
          <p:nvPr/>
        </p:nvSpPr>
        <p:spPr bwMode="auto">
          <a:xfrm rot="-2760000">
            <a:off x="9090820" y="4437856"/>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endParaRPr lang="en-US" altLang="zh-CN" sz="1800" b="1"/>
          </a:p>
        </p:txBody>
      </p:sp>
      <p:grpSp>
        <p:nvGrpSpPr>
          <p:cNvPr id="99339" name="Group 46"/>
          <p:cNvGrpSpPr/>
          <p:nvPr/>
        </p:nvGrpSpPr>
        <p:grpSpPr bwMode="auto">
          <a:xfrm>
            <a:off x="1746250" y="3309938"/>
            <a:ext cx="1798638" cy="938212"/>
            <a:chOff x="140" y="2085"/>
            <a:chExt cx="1133" cy="591"/>
          </a:xfrm>
        </p:grpSpPr>
        <p:sp>
          <p:nvSpPr>
            <p:cNvPr id="99350" name="AutoShape 42"/>
            <p:cNvSpPr>
              <a:spLocks noChangeArrowheads="1"/>
            </p:cNvSpPr>
            <p:nvPr/>
          </p:nvSpPr>
          <p:spPr bwMode="auto">
            <a:xfrm>
              <a:off x="140" y="2093"/>
              <a:ext cx="1124" cy="574"/>
            </a:xfrm>
            <a:prstGeom prst="parallelogram">
              <a:avLst>
                <a:gd name="adj" fmla="val 48937"/>
              </a:avLst>
            </a:prstGeom>
            <a:solidFill>
              <a:srgbClr val="FFFF00"/>
            </a:solidFill>
            <a:ln w="12700">
              <a:solidFill>
                <a:schemeClr val="tx1"/>
              </a:solid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51" name="Group 45"/>
            <p:cNvGrpSpPr/>
            <p:nvPr/>
          </p:nvGrpSpPr>
          <p:grpSpPr bwMode="auto">
            <a:xfrm>
              <a:off x="250" y="2085"/>
              <a:ext cx="1023" cy="591"/>
              <a:chOff x="250" y="2085"/>
              <a:chExt cx="1023" cy="591"/>
            </a:xfrm>
          </p:grpSpPr>
          <p:sp>
            <p:nvSpPr>
              <p:cNvPr id="99352" name="Rectangle 43"/>
              <p:cNvSpPr>
                <a:spLocks noChangeArrowheads="1"/>
              </p:cNvSpPr>
              <p:nvPr/>
            </p:nvSpPr>
            <p:spPr bwMode="auto">
              <a:xfrm>
                <a:off x="465" y="2085"/>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endParaRPr lang="en-US" altLang="zh-CN" sz="1600" b="1"/>
              </a:p>
            </p:txBody>
          </p:sp>
          <p:sp>
            <p:nvSpPr>
              <p:cNvPr id="99353" name="Rectangle 44"/>
              <p:cNvSpPr>
                <a:spLocks noChangeArrowheads="1"/>
              </p:cNvSpPr>
              <p:nvPr/>
            </p:nvSpPr>
            <p:spPr bwMode="auto">
              <a:xfrm>
                <a:off x="250" y="2307"/>
                <a:ext cx="77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600" b="1"/>
                  <a:t>李四</a:t>
                </a:r>
                <a:r>
                  <a:rPr lang="en-US" altLang="zh-CN" sz="1600" b="1"/>
                  <a:t>: 1678</a:t>
                </a:r>
                <a:endParaRPr lang="en-US" altLang="zh-CN" sz="1600" b="1"/>
              </a:p>
              <a:p>
                <a:pPr>
                  <a:spcBef>
                    <a:spcPct val="0"/>
                  </a:spcBef>
                  <a:buFontTx/>
                  <a:buNone/>
                </a:pPr>
                <a:endParaRPr lang="en-US" altLang="zh-CN" sz="1600" b="1"/>
              </a:p>
            </p:txBody>
          </p:sp>
        </p:grpSp>
      </p:grpSp>
      <p:sp>
        <p:nvSpPr>
          <p:cNvPr id="99340" name="AutoShape 47"/>
          <p:cNvSpPr>
            <a:spLocks noChangeArrowheads="1"/>
          </p:cNvSpPr>
          <p:nvPr/>
        </p:nvSpPr>
        <p:spPr bwMode="auto">
          <a:xfrm>
            <a:off x="1812925" y="2058988"/>
            <a:ext cx="1784350" cy="911225"/>
          </a:xfrm>
          <a:prstGeom prst="parallelogram">
            <a:avLst>
              <a:gd name="adj" fmla="val 48937"/>
            </a:avLst>
          </a:prstGeom>
          <a:solidFill>
            <a:srgbClr val="FFFF00"/>
          </a:solidFill>
          <a:ln w="12700">
            <a:solidFill>
              <a:schemeClr val="tx1"/>
            </a:solid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1" name="Group 50"/>
          <p:cNvGrpSpPr/>
          <p:nvPr/>
        </p:nvGrpSpPr>
        <p:grpSpPr bwMode="auto">
          <a:xfrm>
            <a:off x="1987550" y="2327275"/>
            <a:ext cx="1441450" cy="644525"/>
            <a:chOff x="292" y="1466"/>
            <a:chExt cx="908" cy="406"/>
          </a:xfrm>
        </p:grpSpPr>
        <p:sp>
          <p:nvSpPr>
            <p:cNvPr id="99348" name="Rectangle 48"/>
            <p:cNvSpPr>
              <a:spLocks noChangeArrowheads="1"/>
            </p:cNvSpPr>
            <p:nvPr/>
          </p:nvSpPr>
          <p:spPr bwMode="auto">
            <a:xfrm>
              <a:off x="392" y="1466"/>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endParaRPr lang="en-US" altLang="zh-CN" sz="1600" b="1"/>
            </a:p>
          </p:txBody>
        </p:sp>
        <p:sp>
          <p:nvSpPr>
            <p:cNvPr id="99349" name="Rectangle 49"/>
            <p:cNvSpPr>
              <a:spLocks noChangeArrowheads="1"/>
            </p:cNvSpPr>
            <p:nvPr/>
          </p:nvSpPr>
          <p:spPr bwMode="auto">
            <a:xfrm>
              <a:off x="292" y="1503"/>
              <a:ext cx="1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1600"/>
            </a:p>
            <a:p>
              <a:pPr>
                <a:spcBef>
                  <a:spcPct val="0"/>
                </a:spcBef>
                <a:buFontTx/>
                <a:buNone/>
              </a:pPr>
              <a:endParaRPr lang="en-US" altLang="zh-CN" sz="1600"/>
            </a:p>
          </p:txBody>
        </p:sp>
      </p:grpSp>
      <p:grpSp>
        <p:nvGrpSpPr>
          <p:cNvPr id="99342" name="Group 55"/>
          <p:cNvGrpSpPr/>
          <p:nvPr/>
        </p:nvGrpSpPr>
        <p:grpSpPr bwMode="auto">
          <a:xfrm>
            <a:off x="1787525" y="4989513"/>
            <a:ext cx="1798638" cy="938212"/>
            <a:chOff x="166" y="3143"/>
            <a:chExt cx="1133" cy="591"/>
          </a:xfrm>
        </p:grpSpPr>
        <p:sp>
          <p:nvSpPr>
            <p:cNvPr id="99344" name="AutoShape 51"/>
            <p:cNvSpPr>
              <a:spLocks noChangeArrowheads="1"/>
            </p:cNvSpPr>
            <p:nvPr/>
          </p:nvSpPr>
          <p:spPr bwMode="auto">
            <a:xfrm>
              <a:off x="166" y="3151"/>
              <a:ext cx="1124" cy="574"/>
            </a:xfrm>
            <a:prstGeom prst="parallelogram">
              <a:avLst>
                <a:gd name="adj" fmla="val 48937"/>
              </a:avLst>
            </a:prstGeom>
            <a:solidFill>
              <a:srgbClr val="FFFF00"/>
            </a:solidFill>
            <a:ln w="12700">
              <a:solidFill>
                <a:schemeClr val="tx1"/>
              </a:solid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5" name="Group 54"/>
            <p:cNvGrpSpPr/>
            <p:nvPr/>
          </p:nvGrpSpPr>
          <p:grpSpPr bwMode="auto">
            <a:xfrm>
              <a:off x="276" y="3143"/>
              <a:ext cx="1023" cy="591"/>
              <a:chOff x="276" y="3143"/>
              <a:chExt cx="1023" cy="591"/>
            </a:xfrm>
          </p:grpSpPr>
          <p:sp>
            <p:nvSpPr>
              <p:cNvPr id="99346" name="Rectangle 52"/>
              <p:cNvSpPr>
                <a:spLocks noChangeArrowheads="1"/>
              </p:cNvSpPr>
              <p:nvPr/>
            </p:nvSpPr>
            <p:spPr bwMode="auto">
              <a:xfrm>
                <a:off x="491" y="3143"/>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endParaRPr lang="en-US" altLang="zh-CN" sz="1600" b="1"/>
              </a:p>
            </p:txBody>
          </p:sp>
          <p:sp>
            <p:nvSpPr>
              <p:cNvPr id="99347" name="Rectangle 53"/>
              <p:cNvSpPr>
                <a:spLocks noChangeArrowheads="1"/>
              </p:cNvSpPr>
              <p:nvPr/>
            </p:nvSpPr>
            <p:spPr bwMode="auto">
              <a:xfrm>
                <a:off x="276" y="3365"/>
                <a:ext cx="77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600" b="1"/>
                  <a:t>李四</a:t>
                </a:r>
                <a:r>
                  <a:rPr lang="en-US" altLang="zh-CN" sz="1600" b="1"/>
                  <a:t>: 1678</a:t>
                </a:r>
                <a:endParaRPr lang="en-US" altLang="zh-CN" sz="1600" b="1"/>
              </a:p>
              <a:p>
                <a:pPr>
                  <a:spcBef>
                    <a:spcPct val="0"/>
                  </a:spcBef>
                  <a:buFontTx/>
                  <a:buNone/>
                </a:pPr>
                <a:endParaRPr lang="en-US" altLang="zh-CN" sz="1600" b="1"/>
              </a:p>
            </p:txBody>
          </p:sp>
        </p:grpSp>
      </p:grpSp>
      <p:sp>
        <p:nvSpPr>
          <p:cNvPr id="99343" name="Rectangle 56"/>
          <p:cNvSpPr>
            <a:spLocks noChangeArrowheads="1"/>
          </p:cNvSpPr>
          <p:nvPr/>
        </p:nvSpPr>
        <p:spPr bwMode="auto">
          <a:xfrm>
            <a:off x="2057400" y="4484688"/>
            <a:ext cx="94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a:t>一周后</a:t>
            </a:r>
            <a:r>
              <a:rPr lang="en-US" altLang="zh-CN" sz="1800" b="1"/>
              <a:t>:</a:t>
            </a:r>
            <a:endParaRPr lang="en-US" altLang="zh-CN" sz="1800" b="1"/>
          </a:p>
        </p:txBody>
      </p:sp>
      <p:sp>
        <p:nvSpPr>
          <p:cNvPr id="57"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flipH="1">
            <a:off x="3651613" y="4275477"/>
            <a:ext cx="5017599" cy="2226399"/>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bg1">
              <a:lumMod val="65000"/>
            </a:schemeClr>
          </a:solidFill>
          <a:ln>
            <a:noFill/>
          </a:ln>
        </p:spPr>
        <p:txBody>
          <a:bodyPr vert="horz" wrap="square" lIns="91440" tIns="45720" rIns="91440" bIns="45720" numCol="1" anchor="t" anchorCtr="0" compatLnSpc="1">
            <a:noAutofit/>
          </a:bodyPr>
          <a:lstStyle/>
          <a:p>
            <a:endParaRPr lang="zh-CN" altLang="en-US" sz="2400">
              <a:solidFill>
                <a:schemeClr val="bg1"/>
              </a:solidFill>
              <a:cs typeface="+mn-ea"/>
              <a:sym typeface="+mn-lt"/>
            </a:endParaRPr>
          </a:p>
        </p:txBody>
      </p:sp>
      <p:grpSp>
        <p:nvGrpSpPr>
          <p:cNvPr id="2" name="组合 33"/>
          <p:cNvGrpSpPr/>
          <p:nvPr/>
        </p:nvGrpSpPr>
        <p:grpSpPr>
          <a:xfrm>
            <a:off x="4374934" y="2427389"/>
            <a:ext cx="1278621" cy="1278621"/>
            <a:chOff x="4359833" y="2713220"/>
            <a:chExt cx="1278621" cy="1278621"/>
          </a:xfrm>
        </p:grpSpPr>
        <p:sp>
          <p:nvSpPr>
            <p:cNvPr id="35" name="椭圆 34"/>
            <p:cNvSpPr/>
            <p:nvPr/>
          </p:nvSpPr>
          <p:spPr>
            <a:xfrm>
              <a:off x="4359833" y="2713220"/>
              <a:ext cx="1278621" cy="12786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36" name="矩形 35"/>
            <p:cNvSpPr/>
            <p:nvPr/>
          </p:nvSpPr>
          <p:spPr>
            <a:xfrm>
              <a:off x="4569664" y="2883379"/>
              <a:ext cx="858958" cy="769441"/>
            </a:xfrm>
            <a:prstGeom prst="rect">
              <a:avLst/>
            </a:prstGeom>
          </p:spPr>
          <p:txBody>
            <a:bodyPr wrap="square">
              <a:spAutoFit/>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grpSp>
      <p:grpSp>
        <p:nvGrpSpPr>
          <p:cNvPr id="3" name="组合 36"/>
          <p:cNvGrpSpPr/>
          <p:nvPr/>
        </p:nvGrpSpPr>
        <p:grpSpPr>
          <a:xfrm>
            <a:off x="3325871" y="3797406"/>
            <a:ext cx="1278621" cy="1278621"/>
            <a:chOff x="3310770" y="4083237"/>
            <a:chExt cx="1278621" cy="1278621"/>
          </a:xfrm>
        </p:grpSpPr>
        <p:sp>
          <p:nvSpPr>
            <p:cNvPr id="65" name="椭圆 64"/>
            <p:cNvSpPr/>
            <p:nvPr/>
          </p:nvSpPr>
          <p:spPr>
            <a:xfrm>
              <a:off x="3310770" y="4083237"/>
              <a:ext cx="1278621" cy="12786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66" name="矩形 65"/>
            <p:cNvSpPr/>
            <p:nvPr/>
          </p:nvSpPr>
          <p:spPr>
            <a:xfrm>
              <a:off x="3490799" y="4281516"/>
              <a:ext cx="858958" cy="769441"/>
            </a:xfrm>
            <a:prstGeom prst="rect">
              <a:avLst/>
            </a:prstGeom>
          </p:spPr>
          <p:txBody>
            <a:bodyPr wrap="square">
              <a:spAutoFit/>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grpSp>
      <p:grpSp>
        <p:nvGrpSpPr>
          <p:cNvPr id="4" name="组合 66"/>
          <p:cNvGrpSpPr/>
          <p:nvPr/>
        </p:nvGrpSpPr>
        <p:grpSpPr>
          <a:xfrm>
            <a:off x="6557603" y="2427389"/>
            <a:ext cx="1278621" cy="1278621"/>
            <a:chOff x="6542502" y="2713220"/>
            <a:chExt cx="1278621" cy="1278621"/>
          </a:xfrm>
        </p:grpSpPr>
        <p:sp>
          <p:nvSpPr>
            <p:cNvPr id="68" name="椭圆 67"/>
            <p:cNvSpPr/>
            <p:nvPr/>
          </p:nvSpPr>
          <p:spPr>
            <a:xfrm>
              <a:off x="6542502" y="2713220"/>
              <a:ext cx="1278621" cy="12786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69" name="矩形 68"/>
            <p:cNvSpPr/>
            <p:nvPr/>
          </p:nvSpPr>
          <p:spPr>
            <a:xfrm>
              <a:off x="6734069" y="2883379"/>
              <a:ext cx="858958" cy="769441"/>
            </a:xfrm>
            <a:prstGeom prst="rect">
              <a:avLst/>
            </a:prstGeom>
          </p:spPr>
          <p:txBody>
            <a:bodyPr wrap="square">
              <a:spAutoFit/>
            </a:bodyPr>
            <a:lstStyle/>
            <a:p>
              <a:pPr algn="ctr"/>
              <a:r>
                <a:rPr lang="en-US" altLang="zh-CN" sz="4400" dirty="0">
                  <a:solidFill>
                    <a:schemeClr val="bg1"/>
                  </a:solidFill>
                  <a:cs typeface="+mn-ea"/>
                  <a:sym typeface="+mn-lt"/>
                </a:rPr>
                <a:t>03</a:t>
              </a:r>
              <a:endParaRPr lang="zh-CN" altLang="en-US" sz="4400" dirty="0">
                <a:solidFill>
                  <a:schemeClr val="bg1"/>
                </a:solidFill>
                <a:cs typeface="+mn-ea"/>
                <a:sym typeface="+mn-lt"/>
              </a:endParaRPr>
            </a:p>
          </p:txBody>
        </p:sp>
      </p:grpSp>
      <p:grpSp>
        <p:nvGrpSpPr>
          <p:cNvPr id="5" name="组合 69"/>
          <p:cNvGrpSpPr/>
          <p:nvPr/>
        </p:nvGrpSpPr>
        <p:grpSpPr>
          <a:xfrm>
            <a:off x="7685992" y="3797406"/>
            <a:ext cx="1278621" cy="1278621"/>
            <a:chOff x="7670891" y="4083237"/>
            <a:chExt cx="1278621" cy="1278621"/>
          </a:xfrm>
        </p:grpSpPr>
        <p:sp>
          <p:nvSpPr>
            <p:cNvPr id="71" name="椭圆 70"/>
            <p:cNvSpPr/>
            <p:nvPr/>
          </p:nvSpPr>
          <p:spPr>
            <a:xfrm>
              <a:off x="7670891" y="4083237"/>
              <a:ext cx="1278621" cy="12786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72" name="矩形 71"/>
            <p:cNvSpPr/>
            <p:nvPr/>
          </p:nvSpPr>
          <p:spPr>
            <a:xfrm>
              <a:off x="7880722" y="4281516"/>
              <a:ext cx="858958" cy="769441"/>
            </a:xfrm>
            <a:prstGeom prst="rect">
              <a:avLst/>
            </a:prstGeom>
          </p:spPr>
          <p:txBody>
            <a:bodyPr wrap="square">
              <a:spAutoFit/>
            </a:bodyPr>
            <a:lstStyle/>
            <a:p>
              <a:pPr algn="ctr"/>
              <a:r>
                <a:rPr lang="en-US" altLang="zh-CN" sz="4400" dirty="0">
                  <a:solidFill>
                    <a:schemeClr val="bg1"/>
                  </a:solidFill>
                  <a:cs typeface="+mn-ea"/>
                  <a:sym typeface="+mn-lt"/>
                </a:rPr>
                <a:t>04</a:t>
              </a:r>
              <a:endParaRPr lang="zh-CN" altLang="en-US" sz="4400" dirty="0">
                <a:solidFill>
                  <a:schemeClr val="bg1"/>
                </a:solidFill>
                <a:cs typeface="+mn-ea"/>
                <a:sym typeface="+mn-lt"/>
              </a:endParaRPr>
            </a:p>
          </p:txBody>
        </p:sp>
      </p:grpSp>
      <p:sp>
        <p:nvSpPr>
          <p:cNvPr id="73" name="矩形 47"/>
          <p:cNvSpPr>
            <a:spLocks noChangeArrowheads="1"/>
          </p:cNvSpPr>
          <p:nvPr/>
        </p:nvSpPr>
        <p:spPr bwMode="auto">
          <a:xfrm>
            <a:off x="641828" y="4015067"/>
            <a:ext cx="2684043" cy="95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90000"/>
              </a:lnSpc>
              <a:buNone/>
            </a:pPr>
            <a:r>
              <a:rPr lang="en-US" altLang="zh-CN" sz="2400" dirty="0"/>
              <a:t>cookie</a:t>
            </a:r>
            <a:r>
              <a:rPr lang="zh-CN" altLang="en-US" sz="2400" dirty="0"/>
              <a:t>头部行在</a:t>
            </a:r>
            <a:r>
              <a:rPr lang="en-US" altLang="zh-CN" sz="2400" dirty="0"/>
              <a:t>HTTP</a:t>
            </a:r>
            <a:r>
              <a:rPr lang="zh-CN" altLang="en-US" sz="2400" dirty="0"/>
              <a:t>响应消息中</a:t>
            </a:r>
            <a:endParaRPr lang="zh-CN" altLang="en-US" sz="2400" dirty="0"/>
          </a:p>
          <a:p>
            <a:pPr>
              <a:buNone/>
            </a:pPr>
            <a:endParaRPr lang="en-US" altLang="zh-CN" sz="1065" dirty="0">
              <a:solidFill>
                <a:schemeClr val="bg1">
                  <a:lumMod val="50000"/>
                </a:schemeClr>
              </a:solidFill>
              <a:latin typeface="+mn-lt"/>
              <a:ea typeface="+mn-ea"/>
              <a:cs typeface="+mn-ea"/>
              <a:sym typeface="+mn-lt"/>
            </a:endParaRPr>
          </a:p>
        </p:txBody>
      </p:sp>
      <p:sp>
        <p:nvSpPr>
          <p:cNvPr id="74" name="矩形 73"/>
          <p:cNvSpPr>
            <a:spLocks noChangeArrowheads="1"/>
          </p:cNvSpPr>
          <p:nvPr/>
        </p:nvSpPr>
        <p:spPr bwMode="auto">
          <a:xfrm>
            <a:off x="1745720" y="2276872"/>
            <a:ext cx="2684043"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90000"/>
              </a:lnSpc>
              <a:buNone/>
            </a:pPr>
            <a:r>
              <a:rPr lang="en-US" altLang="zh-CN" sz="2400" dirty="0"/>
              <a:t>cookie</a:t>
            </a:r>
            <a:r>
              <a:rPr lang="zh-CN" altLang="en-US" sz="2400" dirty="0"/>
              <a:t>头部行在</a:t>
            </a:r>
            <a:r>
              <a:rPr lang="en-US" altLang="zh-CN" sz="2400" dirty="0"/>
              <a:t>HTTP</a:t>
            </a:r>
            <a:r>
              <a:rPr lang="zh-CN" altLang="en-US" sz="2400" dirty="0"/>
              <a:t>请求消息中</a:t>
            </a:r>
            <a:endParaRPr lang="zh-CN" altLang="en-US" sz="2400" dirty="0"/>
          </a:p>
        </p:txBody>
      </p:sp>
      <p:sp>
        <p:nvSpPr>
          <p:cNvPr id="75" name="矩形 47"/>
          <p:cNvSpPr>
            <a:spLocks noChangeArrowheads="1"/>
          </p:cNvSpPr>
          <p:nvPr/>
        </p:nvSpPr>
        <p:spPr bwMode="auto">
          <a:xfrm>
            <a:off x="8154397" y="2276872"/>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dirty="0"/>
              <a:t>cookie</a:t>
            </a:r>
            <a:r>
              <a:rPr lang="zh-CN" altLang="en-US" sz="2400" dirty="0"/>
              <a:t>文件 保存在用户主机中并被用户浏览器管理</a:t>
            </a:r>
            <a:endParaRPr lang="en-US" altLang="zh-CN" sz="1100" dirty="0">
              <a:solidFill>
                <a:schemeClr val="bg1">
                  <a:lumMod val="50000"/>
                </a:schemeClr>
              </a:solidFill>
              <a:latin typeface="+mn-lt"/>
              <a:ea typeface="+mn-ea"/>
              <a:cs typeface="+mn-ea"/>
              <a:sym typeface="+mn-lt"/>
            </a:endParaRPr>
          </a:p>
        </p:txBody>
      </p:sp>
      <p:sp>
        <p:nvSpPr>
          <p:cNvPr id="76" name="矩形 47"/>
          <p:cNvSpPr>
            <a:spLocks noChangeArrowheads="1"/>
          </p:cNvSpPr>
          <p:nvPr/>
        </p:nvSpPr>
        <p:spPr bwMode="auto">
          <a:xfrm>
            <a:off x="9268608" y="4016332"/>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dirty="0"/>
              <a:t>cookie</a:t>
            </a:r>
            <a:r>
              <a:rPr lang="zh-CN" altLang="en-US" sz="2400" dirty="0"/>
              <a:t>也保存在</a:t>
            </a:r>
            <a:r>
              <a:rPr lang="en-US" altLang="zh-CN" sz="2400" dirty="0"/>
              <a:t>Web</a:t>
            </a:r>
            <a:r>
              <a:rPr lang="zh-CN" altLang="en-US" sz="2400" dirty="0"/>
              <a:t>站点的后端数据库</a:t>
            </a:r>
            <a:endParaRPr lang="en-US" altLang="zh-CN" sz="1100" dirty="0">
              <a:solidFill>
                <a:schemeClr val="bg1">
                  <a:lumMod val="50000"/>
                </a:schemeClr>
              </a:solidFill>
              <a:latin typeface="+mn-lt"/>
              <a:ea typeface="+mn-ea"/>
              <a:cs typeface="+mn-ea"/>
              <a:sym typeface="+mn-lt"/>
            </a:endParaRPr>
          </a:p>
        </p:txBody>
      </p:sp>
      <p:sp>
        <p:nvSpPr>
          <p:cNvPr id="19" name="Rectangle 2"/>
          <p:cNvSpPr txBox="1">
            <a:spLocks noChangeArrowheads="1"/>
          </p:cNvSpPr>
          <p:nvPr/>
        </p:nvSpPr>
        <p:spPr>
          <a:xfrm>
            <a:off x="685800" y="875805"/>
            <a:ext cx="10363200" cy="6858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chemeClr val="accent1"/>
                </a:solidFill>
                <a:latin typeface="+mn-lt"/>
                <a:ea typeface="+mn-ea"/>
                <a:cs typeface="+mn-ea"/>
              </a:rPr>
              <a:t>Cookies</a:t>
            </a:r>
            <a:r>
              <a:rPr lang="zh-CN" altLang="en-US" sz="3600" b="1" dirty="0">
                <a:solidFill>
                  <a:schemeClr val="accent1"/>
                </a:solidFill>
                <a:latin typeface="+mn-lt"/>
                <a:ea typeface="+mn-ea"/>
                <a:cs typeface="+mn-ea"/>
              </a:rPr>
              <a:t>的 </a:t>
            </a:r>
            <a:r>
              <a:rPr lang="en-US" altLang="zh-CN" sz="3600" b="1" dirty="0">
                <a:solidFill>
                  <a:schemeClr val="accent1"/>
                </a:solidFill>
                <a:latin typeface="+mn-lt"/>
                <a:ea typeface="+mn-ea"/>
                <a:cs typeface="+mn-ea"/>
              </a:rPr>
              <a:t>4</a:t>
            </a:r>
            <a:r>
              <a:rPr lang="zh-CN" altLang="en-US" sz="3600" b="1" dirty="0">
                <a:solidFill>
                  <a:schemeClr val="accent1"/>
                </a:solidFill>
                <a:latin typeface="+mn-lt"/>
                <a:ea typeface="+mn-ea"/>
                <a:cs typeface="+mn-ea"/>
              </a:rPr>
              <a:t> 个重要方面</a:t>
            </a:r>
            <a:endParaRPr lang="en-US" altLang="zh-CN" sz="3600" b="1" dirty="0">
              <a:solidFill>
                <a:schemeClr val="accent1"/>
              </a:solidFill>
              <a:latin typeface="+mn-lt"/>
              <a:ea typeface="+mn-ea"/>
              <a:cs typeface="+mn-ea"/>
            </a:endParaRPr>
          </a:p>
        </p:txBody>
      </p:sp>
      <p:sp>
        <p:nvSpPr>
          <p:cNvPr id="20"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strVal val="4*#ppt_w"/>
                                          </p:val>
                                        </p:tav>
                                        <p:tav tm="100000">
                                          <p:val>
                                            <p:strVal val="#ppt_w"/>
                                          </p:val>
                                        </p:tav>
                                      </p:tavLst>
                                    </p:anim>
                                    <p:anim calcmode="lin" valueType="num">
                                      <p:cBhvr>
                                        <p:cTn id="14" dur="75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strVal val="4*#ppt_w"/>
                                          </p:val>
                                        </p:tav>
                                        <p:tav tm="100000">
                                          <p:val>
                                            <p:strVal val="#ppt_w"/>
                                          </p:val>
                                        </p:tav>
                                      </p:tavLst>
                                    </p:anim>
                                    <p:anim calcmode="lin" valueType="num">
                                      <p:cBhvr>
                                        <p:cTn id="18" dur="750" fill="hold"/>
                                        <p:tgtEl>
                                          <p:spTgt spid="2"/>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strVal val="4*#ppt_w"/>
                                          </p:val>
                                        </p:tav>
                                        <p:tav tm="100000">
                                          <p:val>
                                            <p:strVal val="#ppt_w"/>
                                          </p:val>
                                        </p:tav>
                                      </p:tavLst>
                                    </p:anim>
                                    <p:anim calcmode="lin" valueType="num">
                                      <p:cBhvr>
                                        <p:cTn id="22" dur="750" fill="hold"/>
                                        <p:tgtEl>
                                          <p:spTgt spid="4"/>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750" fill="hold"/>
                                        <p:tgtEl>
                                          <p:spTgt spid="5"/>
                                        </p:tgtEl>
                                        <p:attrNameLst>
                                          <p:attrName>ppt_w</p:attrName>
                                        </p:attrNameLst>
                                      </p:cBhvr>
                                      <p:tavLst>
                                        <p:tav tm="0">
                                          <p:val>
                                            <p:strVal val="4*#ppt_w"/>
                                          </p:val>
                                        </p:tav>
                                        <p:tav tm="100000">
                                          <p:val>
                                            <p:strVal val="#ppt_w"/>
                                          </p:val>
                                        </p:tav>
                                      </p:tavLst>
                                    </p:anim>
                                    <p:anim calcmode="lin" valueType="num">
                                      <p:cBhvr>
                                        <p:cTn id="26" dur="750" fill="hold"/>
                                        <p:tgtEl>
                                          <p:spTgt spid="5"/>
                                        </p:tgtEl>
                                        <p:attrNameLst>
                                          <p:attrName>ppt_h</p:attrName>
                                        </p:attrNameLst>
                                      </p:cBhvr>
                                      <p:tavLst>
                                        <p:tav tm="0">
                                          <p:val>
                                            <p:strVal val="4*#ppt_h"/>
                                          </p:val>
                                        </p:tav>
                                        <p:tav tm="100000">
                                          <p:val>
                                            <p:strVal val="#ppt_h"/>
                                          </p:val>
                                        </p:tav>
                                      </p:tavLst>
                                    </p:anim>
                                  </p:childTnLst>
                                </p:cTn>
                              </p:par>
                            </p:childTnLst>
                          </p:cTn>
                        </p:par>
                        <p:par>
                          <p:cTn id="27" fill="hold">
                            <p:stCondLst>
                              <p:cond delay="2000"/>
                            </p:stCondLst>
                            <p:childTnLst>
                              <p:par>
                                <p:cTn id="28" presetID="26" presetClass="emph" presetSubtype="0" fill="hold" nodeType="after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par>
                                <p:cTn id="31" presetID="26" presetClass="emph" presetSubtype="0" fill="hold" nodeType="withEffect">
                                  <p:stCondLst>
                                    <p:cond delay="250"/>
                                  </p:stCondLst>
                                  <p:childTnLst>
                                    <p:animEffect transition="out" filter="fade">
                                      <p:cBhvr>
                                        <p:cTn id="32" dur="500" tmFilter="0, 0; .2, .5; .8, .5; 1, 0"/>
                                        <p:tgtEl>
                                          <p:spTgt spid="2"/>
                                        </p:tgtEl>
                                      </p:cBhvr>
                                    </p:animEffect>
                                    <p:animScale>
                                      <p:cBhvr>
                                        <p:cTn id="33" dur="250" autoRev="1" fill="hold"/>
                                        <p:tgtEl>
                                          <p:spTgt spid="2"/>
                                        </p:tgtEl>
                                      </p:cBhvr>
                                      <p:by x="105000" y="105000"/>
                                    </p:animScale>
                                  </p:childTnLst>
                                </p:cTn>
                              </p:par>
                              <p:par>
                                <p:cTn id="34" presetID="26" presetClass="emph" presetSubtype="0" fill="hold" nodeType="withEffect">
                                  <p:stCondLst>
                                    <p:cond delay="500"/>
                                  </p:stCondLst>
                                  <p:childTnLst>
                                    <p:animEffect transition="out" filter="fade">
                                      <p:cBhvr>
                                        <p:cTn id="35" dur="500" tmFilter="0, 0; .2, .5; .8, .5; 1, 0"/>
                                        <p:tgtEl>
                                          <p:spTgt spid="4"/>
                                        </p:tgtEl>
                                      </p:cBhvr>
                                    </p:animEffect>
                                    <p:animScale>
                                      <p:cBhvr>
                                        <p:cTn id="36" dur="250" autoRev="1" fill="hold"/>
                                        <p:tgtEl>
                                          <p:spTgt spid="4"/>
                                        </p:tgtEl>
                                      </p:cBhvr>
                                      <p:by x="105000" y="105000"/>
                                    </p:animScale>
                                  </p:childTnLst>
                                </p:cTn>
                              </p:par>
                              <p:par>
                                <p:cTn id="37" presetID="26" presetClass="emph" presetSubtype="0" fill="hold" nodeType="withEffect">
                                  <p:stCondLst>
                                    <p:cond delay="750"/>
                                  </p:stCondLst>
                                  <p:childTnLst>
                                    <p:animEffect transition="out" filter="fade">
                                      <p:cBhvr>
                                        <p:cTn id="38" dur="500" tmFilter="0, 0; .2, .5; .8, .5; 1, 0"/>
                                        <p:tgtEl>
                                          <p:spTgt spid="5"/>
                                        </p:tgtEl>
                                      </p:cBhvr>
                                    </p:animEffect>
                                    <p:animScale>
                                      <p:cBhvr>
                                        <p:cTn id="39" dur="250" autoRev="1" fill="hold"/>
                                        <p:tgtEl>
                                          <p:spTgt spid="5"/>
                                        </p:tgtEl>
                                      </p:cBhvr>
                                      <p:by x="105000" y="105000"/>
                                    </p:animScale>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500"/>
                                        <p:tgtEl>
                                          <p:spTgt spid="74"/>
                                        </p:tgtEl>
                                      </p:cBhvr>
                                    </p:animEffect>
                                  </p:childTnLst>
                                </p:cTn>
                              </p:par>
                              <p:par>
                                <p:cTn id="47" presetID="22" presetClass="entr" presetSubtype="8" fill="hold" grpId="0" nodeType="withEffect">
                                  <p:stCondLst>
                                    <p:cond delay="50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par>
                                <p:cTn id="50" presetID="22" presetClass="entr" presetSubtype="8" fill="hold" grpId="0" nodeType="withEffect">
                                  <p:stCondLst>
                                    <p:cond delay="75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0-#ppt_w/2"/>
                                          </p:val>
                                        </p:tav>
                                        <p:tav tm="100000">
                                          <p:val>
                                            <p:strVal val="#ppt_x"/>
                                          </p:val>
                                        </p:tav>
                                      </p:tavLst>
                                    </p:anim>
                                    <p:anim calcmode="lin" valueType="num">
                                      <p:cBhvr additive="base">
                                        <p:cTn id="5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3" grpId="0"/>
      <p:bldP spid="74" grpId="0"/>
      <p:bldP spid="75" grpId="0"/>
      <p:bldP spid="76"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3"/>
          <p:cNvSpPr>
            <a:spLocks noEditPoints="1"/>
          </p:cNvSpPr>
          <p:nvPr/>
        </p:nvSpPr>
        <p:spPr bwMode="black">
          <a:xfrm>
            <a:off x="5449221" y="5026635"/>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lumMod val="75000"/>
            </a:schemeClr>
          </a:solidFill>
          <a:ln>
            <a:noFill/>
          </a:ln>
        </p:spPr>
        <p:txBody>
          <a:bodyPr vert="horz" wrap="square" lIns="71639" tIns="35823" rIns="71639" bIns="35823" numCol="1" anchor="t" anchorCtr="0" compatLnSpc="1"/>
          <a:lstStyle/>
          <a:p>
            <a:endParaRPr lang="en-US" sz="2265" dirty="0">
              <a:cs typeface="+mn-ea"/>
              <a:sym typeface="+mn-lt"/>
            </a:endParaRPr>
          </a:p>
        </p:txBody>
      </p:sp>
      <p:grpSp>
        <p:nvGrpSpPr>
          <p:cNvPr id="2" name="组合 9"/>
          <p:cNvGrpSpPr/>
          <p:nvPr/>
        </p:nvGrpSpPr>
        <p:grpSpPr>
          <a:xfrm>
            <a:off x="3445399" y="2479564"/>
            <a:ext cx="2499327" cy="1393387"/>
            <a:chOff x="3445399" y="2111430"/>
            <a:chExt cx="2499326" cy="1393386"/>
          </a:xfrm>
        </p:grpSpPr>
        <p:sp>
          <p:nvSpPr>
            <p:cNvPr id="11" name="Cloud Callout 12"/>
            <p:cNvSpPr/>
            <p:nvPr/>
          </p:nvSpPr>
          <p:spPr bwMode="auto">
            <a:xfrm>
              <a:off x="3445399" y="2111430"/>
              <a:ext cx="2499326" cy="1393386"/>
            </a:xfrm>
            <a:prstGeom prst="cloudCallout">
              <a:avLst>
                <a:gd name="adj1" fmla="val 44578"/>
                <a:gd name="adj2" fmla="val 1175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7764" rIns="47764" bIns="95519" numCol="1" spcCol="0" rtlCol="0" fromWordArt="0" anchor="b" anchorCtr="0" forceAA="0" compatLnSpc="1">
              <a:noAutofit/>
            </a:bodyPr>
            <a:lstStyle/>
            <a:p>
              <a:endParaRPr lang="en-US" altLang="zh-CN" sz="2135" dirty="0">
                <a:gradFill>
                  <a:gsLst>
                    <a:gs pos="0">
                      <a:srgbClr val="FFFFFF"/>
                    </a:gs>
                    <a:gs pos="100000">
                      <a:srgbClr val="FFFFFF"/>
                    </a:gs>
                  </a:gsLst>
                  <a:lin ang="5400000" scaled="0"/>
                </a:gradFill>
                <a:cs typeface="+mn-ea"/>
                <a:sym typeface="+mn-lt"/>
              </a:endParaRPr>
            </a:p>
          </p:txBody>
        </p:sp>
        <p:sp>
          <p:nvSpPr>
            <p:cNvPr id="12" name="文本框 11"/>
            <p:cNvSpPr txBox="1"/>
            <p:nvPr/>
          </p:nvSpPr>
          <p:spPr>
            <a:xfrm>
              <a:off x="3679308" y="2458477"/>
              <a:ext cx="2236509" cy="584775"/>
            </a:xfrm>
            <a:prstGeom prst="rect">
              <a:avLst/>
            </a:prstGeom>
            <a:noFill/>
            <a:effectLst/>
          </p:spPr>
          <p:txBody>
            <a:bodyPr wrap="none" rtlCol="0">
              <a:spAutoFit/>
            </a:bodyPr>
            <a:lstStyle/>
            <a:p>
              <a:r>
                <a:rPr lang="zh-CN" altLang="en-US" sz="3200" dirty="0">
                  <a:solidFill>
                    <a:srgbClr val="FFFFFF"/>
                  </a:solidFill>
                  <a:cs typeface="+mn-ea"/>
                  <a:sym typeface="+mn-lt"/>
                </a:rPr>
                <a:t>虚拟购物车</a:t>
              </a:r>
              <a:endParaRPr lang="en-US" altLang="zh-CN" sz="3200" dirty="0">
                <a:solidFill>
                  <a:srgbClr val="FFFFFF"/>
                </a:solidFill>
                <a:cs typeface="+mn-ea"/>
                <a:sym typeface="+mn-lt"/>
              </a:endParaRPr>
            </a:p>
          </p:txBody>
        </p:sp>
      </p:grpSp>
      <p:grpSp>
        <p:nvGrpSpPr>
          <p:cNvPr id="3" name="组合 12"/>
          <p:cNvGrpSpPr/>
          <p:nvPr/>
        </p:nvGrpSpPr>
        <p:grpSpPr>
          <a:xfrm>
            <a:off x="2430050" y="4123093"/>
            <a:ext cx="2566235" cy="1394517"/>
            <a:chOff x="2430049" y="3754957"/>
            <a:chExt cx="2566235" cy="1394517"/>
          </a:xfrm>
        </p:grpSpPr>
        <p:sp>
          <p:nvSpPr>
            <p:cNvPr id="14" name="Cloud Callout 9"/>
            <p:cNvSpPr/>
            <p:nvPr/>
          </p:nvSpPr>
          <p:spPr bwMode="auto">
            <a:xfrm>
              <a:off x="2430049" y="3754957"/>
              <a:ext cx="2566235" cy="1394517"/>
            </a:xfrm>
            <a:prstGeom prst="cloudCallout">
              <a:avLst>
                <a:gd name="adj1" fmla="val 68799"/>
                <a:gd name="adj2" fmla="val 1719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noAutofit/>
            </a:bodyPr>
            <a:lstStyle/>
            <a:p>
              <a:endParaRPr lang="en-US" sz="2135" dirty="0">
                <a:gradFill>
                  <a:gsLst>
                    <a:gs pos="0">
                      <a:srgbClr val="FFFFFF"/>
                    </a:gs>
                    <a:gs pos="100000">
                      <a:srgbClr val="FFFFFF"/>
                    </a:gs>
                  </a:gsLst>
                  <a:lin ang="5400000" scaled="0"/>
                </a:gradFill>
                <a:cs typeface="+mn-ea"/>
                <a:sym typeface="+mn-lt"/>
              </a:endParaRPr>
            </a:p>
          </p:txBody>
        </p:sp>
        <p:sp>
          <p:nvSpPr>
            <p:cNvPr id="15" name="文本框 14"/>
            <p:cNvSpPr txBox="1"/>
            <p:nvPr/>
          </p:nvSpPr>
          <p:spPr>
            <a:xfrm>
              <a:off x="2800094" y="4159828"/>
              <a:ext cx="1826141" cy="584775"/>
            </a:xfrm>
            <a:prstGeom prst="rect">
              <a:avLst/>
            </a:prstGeom>
            <a:noFill/>
            <a:effectLst/>
          </p:spPr>
          <p:txBody>
            <a:bodyPr wrap="none" rtlCol="0">
              <a:spAutoFit/>
            </a:bodyPr>
            <a:lstStyle/>
            <a:p>
              <a:r>
                <a:rPr lang="zh-CN" altLang="en-US" sz="3200" dirty="0">
                  <a:solidFill>
                    <a:srgbClr val="FFFFFF"/>
                  </a:solidFill>
                  <a:cs typeface="+mn-ea"/>
                  <a:sym typeface="+mn-lt"/>
                </a:rPr>
                <a:t>身份认证</a:t>
              </a:r>
              <a:endParaRPr lang="en-US" altLang="zh-CN" sz="3200" dirty="0">
                <a:solidFill>
                  <a:srgbClr val="FFFFFF"/>
                </a:solidFill>
                <a:cs typeface="+mn-ea"/>
                <a:sym typeface="+mn-lt"/>
              </a:endParaRPr>
            </a:p>
          </p:txBody>
        </p:sp>
      </p:grpSp>
      <p:grpSp>
        <p:nvGrpSpPr>
          <p:cNvPr id="4" name="组合 15"/>
          <p:cNvGrpSpPr/>
          <p:nvPr/>
        </p:nvGrpSpPr>
        <p:grpSpPr>
          <a:xfrm>
            <a:off x="6335243" y="2427321"/>
            <a:ext cx="2254621" cy="1383356"/>
            <a:chOff x="6335243" y="2059185"/>
            <a:chExt cx="2254621" cy="1383356"/>
          </a:xfrm>
        </p:grpSpPr>
        <p:sp>
          <p:nvSpPr>
            <p:cNvPr id="17" name="Cloud Callout 8"/>
            <p:cNvSpPr/>
            <p:nvPr/>
          </p:nvSpPr>
          <p:spPr bwMode="auto">
            <a:xfrm>
              <a:off x="6335243" y="2059185"/>
              <a:ext cx="2254621" cy="1383356"/>
            </a:xfrm>
            <a:prstGeom prst="cloudCallout">
              <a:avLst>
                <a:gd name="adj1" fmla="val -66639"/>
                <a:gd name="adj2" fmla="val 1170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noAutofit/>
            </a:bodyPr>
            <a:lstStyle/>
            <a:p>
              <a:endParaRPr lang="en-US" altLang="zh-CN" sz="2135" dirty="0">
                <a:gradFill>
                  <a:gsLst>
                    <a:gs pos="0">
                      <a:srgbClr val="FFFFFF"/>
                    </a:gs>
                    <a:gs pos="100000">
                      <a:srgbClr val="FFFFFF"/>
                    </a:gs>
                  </a:gsLst>
                  <a:lin ang="5400000" scaled="0"/>
                </a:gradFill>
                <a:cs typeface="+mn-ea"/>
                <a:sym typeface="+mn-lt"/>
              </a:endParaRPr>
            </a:p>
          </p:txBody>
        </p:sp>
        <p:sp>
          <p:nvSpPr>
            <p:cNvPr id="18" name="文本框 17"/>
            <p:cNvSpPr txBox="1"/>
            <p:nvPr/>
          </p:nvSpPr>
          <p:spPr>
            <a:xfrm>
              <a:off x="6654987" y="2425528"/>
              <a:ext cx="1826141" cy="584775"/>
            </a:xfrm>
            <a:prstGeom prst="rect">
              <a:avLst/>
            </a:prstGeom>
            <a:noFill/>
            <a:effectLst/>
          </p:spPr>
          <p:txBody>
            <a:bodyPr wrap="none" rtlCol="0">
              <a:spAutoFit/>
            </a:bodyPr>
            <a:lstStyle/>
            <a:p>
              <a:r>
                <a:rPr lang="zh-CN" altLang="en-US" sz="3200" dirty="0">
                  <a:solidFill>
                    <a:srgbClr val="FFFFFF"/>
                  </a:solidFill>
                  <a:cs typeface="+mn-ea"/>
                  <a:sym typeface="+mn-lt"/>
                </a:rPr>
                <a:t>推荐广告</a:t>
              </a:r>
              <a:endParaRPr lang="en-US" altLang="zh-CN" sz="3200" dirty="0">
                <a:solidFill>
                  <a:srgbClr val="FFFFFF"/>
                </a:solidFill>
                <a:cs typeface="+mn-ea"/>
                <a:sym typeface="+mn-lt"/>
              </a:endParaRPr>
            </a:p>
          </p:txBody>
        </p:sp>
      </p:grpSp>
      <p:grpSp>
        <p:nvGrpSpPr>
          <p:cNvPr id="5" name="组合 18"/>
          <p:cNvGrpSpPr/>
          <p:nvPr/>
        </p:nvGrpSpPr>
        <p:grpSpPr>
          <a:xfrm>
            <a:off x="7069264" y="3966891"/>
            <a:ext cx="3286872" cy="1550719"/>
            <a:chOff x="7069263" y="3598756"/>
            <a:chExt cx="3286871" cy="1550718"/>
          </a:xfrm>
        </p:grpSpPr>
        <p:sp>
          <p:nvSpPr>
            <p:cNvPr id="20" name="Cloud Callout 11"/>
            <p:cNvSpPr/>
            <p:nvPr/>
          </p:nvSpPr>
          <p:spPr bwMode="auto">
            <a:xfrm>
              <a:off x="7069263" y="3598756"/>
              <a:ext cx="3286871" cy="1550718"/>
            </a:xfrm>
            <a:prstGeom prst="cloudCallout">
              <a:avLst>
                <a:gd name="adj1" fmla="val -90339"/>
                <a:gd name="adj2" fmla="val 1822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noAutofit/>
            </a:bodyPr>
            <a:lstStyle/>
            <a:p>
              <a:endParaRPr lang="en-US" altLang="zh-CN" sz="2135" dirty="0">
                <a:gradFill>
                  <a:gsLst>
                    <a:gs pos="0">
                      <a:srgbClr val="FFFFFF"/>
                    </a:gs>
                    <a:gs pos="100000">
                      <a:srgbClr val="FFFFFF"/>
                    </a:gs>
                  </a:gsLst>
                  <a:lin ang="5400000" scaled="0"/>
                </a:gradFill>
                <a:cs typeface="+mn-ea"/>
                <a:sym typeface="+mn-lt"/>
              </a:endParaRPr>
            </a:p>
          </p:txBody>
        </p:sp>
        <p:sp>
          <p:nvSpPr>
            <p:cNvPr id="21" name="文本框 20"/>
            <p:cNvSpPr txBox="1"/>
            <p:nvPr/>
          </p:nvSpPr>
          <p:spPr>
            <a:xfrm>
              <a:off x="7389260" y="4073725"/>
              <a:ext cx="2646877" cy="584775"/>
            </a:xfrm>
            <a:prstGeom prst="rect">
              <a:avLst/>
            </a:prstGeom>
            <a:noFill/>
            <a:effectLst/>
          </p:spPr>
          <p:txBody>
            <a:bodyPr wrap="none" rtlCol="0">
              <a:spAutoFit/>
            </a:bodyPr>
            <a:lstStyle/>
            <a:p>
              <a:r>
                <a:rPr lang="zh-CN" altLang="en-US" sz="3200" dirty="0">
                  <a:solidFill>
                    <a:srgbClr val="FFFFFF"/>
                  </a:solidFill>
                  <a:cs typeface="+mn-ea"/>
                  <a:sym typeface="+mn-lt"/>
                </a:rPr>
                <a:t>用户会话状态</a:t>
              </a:r>
              <a:endParaRPr lang="en-US" altLang="zh-CN" sz="3200" dirty="0">
                <a:solidFill>
                  <a:srgbClr val="FFFFFF"/>
                </a:solidFill>
                <a:cs typeface="+mn-ea"/>
                <a:sym typeface="+mn-lt"/>
              </a:endParaRPr>
            </a:p>
          </p:txBody>
        </p:sp>
      </p:grpSp>
      <p:sp>
        <p:nvSpPr>
          <p:cNvPr id="19" name="Rectangle 2"/>
          <p:cNvSpPr txBox="1">
            <a:spLocks noChangeArrowheads="1"/>
          </p:cNvSpPr>
          <p:nvPr/>
        </p:nvSpPr>
        <p:spPr>
          <a:xfrm>
            <a:off x="897577" y="422507"/>
            <a:ext cx="10363200" cy="6858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a:solidFill>
                  <a:schemeClr val="accent1"/>
                </a:solidFill>
                <a:latin typeface="+mn-lt"/>
                <a:ea typeface="+mn-ea"/>
                <a:cs typeface="+mn-ea"/>
              </a:rPr>
              <a:t>Cookies: </a:t>
            </a:r>
            <a:r>
              <a:rPr lang="zh-CN" altLang="en-US" sz="3600" b="1">
                <a:solidFill>
                  <a:schemeClr val="accent1"/>
                </a:solidFill>
                <a:latin typeface="+mn-lt"/>
                <a:ea typeface="+mn-ea"/>
                <a:cs typeface="+mn-ea"/>
              </a:rPr>
              <a:t>跟踪用户</a:t>
            </a:r>
            <a:r>
              <a:rPr lang="en-US" altLang="zh-CN" sz="3600" b="1">
                <a:solidFill>
                  <a:schemeClr val="accent1"/>
                </a:solidFill>
                <a:latin typeface="+mn-lt"/>
                <a:ea typeface="+mn-ea"/>
                <a:cs typeface="+mn-ea"/>
              </a:rPr>
              <a:t>(</a:t>
            </a:r>
            <a:r>
              <a:rPr lang="zh-CN" altLang="en-US" sz="3600" b="1">
                <a:solidFill>
                  <a:schemeClr val="accent1"/>
                </a:solidFill>
                <a:latin typeface="+mn-lt"/>
                <a:ea typeface="+mn-ea"/>
                <a:cs typeface="+mn-ea"/>
              </a:rPr>
              <a:t>续</a:t>
            </a:r>
            <a:r>
              <a:rPr lang="en-US" altLang="zh-CN" sz="3600" b="1">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6" name="Rectangle 5"/>
          <p:cNvSpPr/>
          <p:nvPr/>
        </p:nvSpPr>
        <p:spPr>
          <a:xfrm>
            <a:off x="565348" y="1513178"/>
            <a:ext cx="4469493" cy="584775"/>
          </a:xfrm>
          <a:prstGeom prst="rect">
            <a:avLst/>
          </a:prstGeom>
        </p:spPr>
        <p:txBody>
          <a:bodyPr wrap="none">
            <a:spAutoFit/>
          </a:bodyPr>
          <a:lstStyle/>
          <a:p>
            <a:r>
              <a:rPr lang="en-US" altLang="zh-CN" sz="3200" dirty="0">
                <a:solidFill>
                  <a:schemeClr val="accent2"/>
                </a:solidFill>
              </a:rPr>
              <a:t>Cookies</a:t>
            </a:r>
            <a:r>
              <a:rPr lang="zh-CN" altLang="en-US" sz="3200" dirty="0">
                <a:solidFill>
                  <a:schemeClr val="accent2"/>
                </a:solidFill>
              </a:rPr>
              <a:t>可以带来什么 </a:t>
            </a:r>
            <a:r>
              <a:rPr lang="en-US" altLang="zh-CN" sz="3200" dirty="0">
                <a:solidFill>
                  <a:schemeClr val="accent2"/>
                </a:solidFill>
              </a:rPr>
              <a:t>?</a:t>
            </a:r>
            <a:endParaRPr lang="en-US" altLang="zh-CN" sz="32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8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1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2500"/>
                            </p:stCondLst>
                            <p:childTnLst>
                              <p:par>
                                <p:cTn id="22" presetID="9"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a:xfrm>
            <a:off x="838200" y="7143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跟踪用户</a:t>
            </a:r>
            <a:r>
              <a:rPr lang="en-US" altLang="zh-CN" sz="3600" b="1" dirty="0">
                <a:solidFill>
                  <a:schemeClr val="accent1"/>
                </a:solidFill>
                <a:latin typeface="+mn-lt"/>
                <a:ea typeface="+mn-ea"/>
                <a:cs typeface="+mn-ea"/>
              </a:rPr>
              <a:t>(</a:t>
            </a:r>
            <a:r>
              <a:rPr lang="zh-CN" altLang="en-US" sz="3600" b="1" dirty="0">
                <a:solidFill>
                  <a:schemeClr val="accent1"/>
                </a:solidFill>
                <a:latin typeface="+mn-lt"/>
                <a:ea typeface="+mn-ea"/>
                <a:cs typeface="+mn-ea"/>
              </a:rPr>
              <a:t>续</a:t>
            </a:r>
            <a:r>
              <a:rPr lang="en-US" altLang="zh-CN" sz="3600" b="1" dirty="0">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103427" name="Rectangle 4"/>
          <p:cNvSpPr>
            <a:spLocks noChangeArrowheads="1"/>
          </p:cNvSpPr>
          <p:nvPr/>
        </p:nvSpPr>
        <p:spPr bwMode="auto">
          <a:xfrm>
            <a:off x="2425873" y="2202154"/>
            <a:ext cx="7576458" cy="3944958"/>
          </a:xfrm>
          <a:prstGeom prst="rect">
            <a:avLst/>
          </a:prstGeom>
          <a:noFill/>
          <a:ln w="12700">
            <a:solidFill>
              <a:schemeClr val="accent2"/>
            </a:solidFill>
            <a:miter lim="800000"/>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Tx/>
              <a:buNone/>
            </a:pPr>
            <a:r>
              <a:rPr lang="en-US" altLang="zh-CN" sz="3200" dirty="0">
                <a:solidFill>
                  <a:schemeClr val="accent2"/>
                </a:solidFill>
              </a:rPr>
              <a:t>Cookies </a:t>
            </a:r>
            <a:r>
              <a:rPr lang="zh-CN" altLang="en-US" sz="3200" dirty="0">
                <a:solidFill>
                  <a:schemeClr val="accent2"/>
                </a:solidFill>
              </a:rPr>
              <a:t>和隐私</a:t>
            </a:r>
            <a:r>
              <a:rPr lang="en-US" altLang="zh-CN" sz="3200" dirty="0">
                <a:solidFill>
                  <a:schemeClr val="accent2"/>
                </a:solidFill>
              </a:rPr>
              <a:t>:</a:t>
            </a:r>
            <a:endParaRPr lang="en-US" altLang="zh-CN" sz="3200" dirty="0">
              <a:solidFill>
                <a:schemeClr val="accent2"/>
              </a:solidFill>
            </a:endParaRPr>
          </a:p>
          <a:p>
            <a:pPr eaLnBrk="1" hangingPunct="1">
              <a:lnSpc>
                <a:spcPct val="150000"/>
              </a:lnSpc>
              <a:buClr>
                <a:srgbClr val="3333CC"/>
              </a:buClr>
              <a:buSzPct val="85000"/>
              <a:buFont typeface="Wingdings" panose="05000000000000000000" pitchFamily="2" charset="2"/>
              <a:buChar char="r"/>
            </a:pPr>
            <a:r>
              <a:rPr lang="en-US" altLang="zh-CN" sz="2800" dirty="0"/>
              <a:t>cookies</a:t>
            </a:r>
            <a:r>
              <a:rPr lang="zh-CN" altLang="en-US" sz="2800" dirty="0"/>
              <a:t>允许网站更加了解你</a:t>
            </a:r>
            <a:endParaRPr lang="zh-CN" altLang="en-US" sz="2800" dirty="0"/>
          </a:p>
          <a:p>
            <a:pPr eaLnBrk="1" hangingPunct="1">
              <a:lnSpc>
                <a:spcPct val="150000"/>
              </a:lnSpc>
              <a:buClr>
                <a:srgbClr val="3333CC"/>
              </a:buClr>
              <a:buSzPct val="85000"/>
              <a:buFont typeface="Wingdings" panose="05000000000000000000" pitchFamily="2" charset="2"/>
              <a:buChar char="r"/>
            </a:pPr>
            <a:r>
              <a:rPr lang="zh-CN" altLang="en-US" sz="2800" dirty="0"/>
              <a:t>你可以提供名字和</a:t>
            </a:r>
            <a:r>
              <a:rPr lang="en-US" altLang="zh-CN" sz="2800" dirty="0"/>
              <a:t>e-mail</a:t>
            </a:r>
            <a:r>
              <a:rPr lang="zh-CN" altLang="en-US" sz="2800" dirty="0"/>
              <a:t>给网站</a:t>
            </a:r>
            <a:endParaRPr lang="zh-CN" altLang="en-US" sz="2800" dirty="0"/>
          </a:p>
          <a:p>
            <a:pPr eaLnBrk="1" hangingPunct="1">
              <a:lnSpc>
                <a:spcPct val="150000"/>
              </a:lnSpc>
              <a:buClr>
                <a:srgbClr val="3333CC"/>
              </a:buClr>
              <a:buSzPct val="85000"/>
              <a:buFont typeface="Wingdings" panose="05000000000000000000" pitchFamily="2" charset="2"/>
              <a:buChar char="r"/>
            </a:pPr>
            <a:r>
              <a:rPr lang="zh-CN" altLang="en-US" sz="2800" dirty="0"/>
              <a:t>广告公司通过网站获得信息</a:t>
            </a:r>
            <a:endParaRPr lang="zh-CN" altLang="en-US" sz="2800" dirty="0"/>
          </a:p>
          <a:p>
            <a:pPr eaLnBrk="1" hangingPunct="1">
              <a:lnSpc>
                <a:spcPct val="150000"/>
              </a:lnSpc>
              <a:buClr>
                <a:srgbClr val="3333CC"/>
              </a:buClr>
              <a:buSzPct val="85000"/>
              <a:buFont typeface="Wingdings" panose="05000000000000000000" pitchFamily="2" charset="2"/>
              <a:buChar char="r"/>
            </a:pPr>
            <a:r>
              <a:rPr lang="en-US" altLang="zh-CN" sz="2800" dirty="0"/>
              <a:t>Cookies</a:t>
            </a:r>
            <a:r>
              <a:rPr lang="zh-CN" altLang="en-US" sz="2800" dirty="0"/>
              <a:t>不适合游动用户</a:t>
            </a:r>
            <a:endParaRPr lang="zh-CN" altLang="en-US" sz="2800" dirty="0"/>
          </a:p>
        </p:txBody>
      </p:sp>
      <p:sp>
        <p:nvSpPr>
          <p:cNvPr id="103428" name="Rectangle 5"/>
          <p:cNvSpPr>
            <a:spLocks noChangeArrowheads="1"/>
          </p:cNvSpPr>
          <p:nvPr/>
        </p:nvSpPr>
        <p:spPr bwMode="auto">
          <a:xfrm>
            <a:off x="8882166" y="1944522"/>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dirty="0">
                <a:solidFill>
                  <a:schemeClr val="accent2"/>
                </a:solidFill>
                <a:latin typeface="Comic Sans MS" panose="030F0702030302020204" pitchFamily="66" charset="0"/>
                <a:ea typeface="宋体" panose="02010600030101010101" pitchFamily="2" charset="-122"/>
              </a:rPr>
              <a:t>补充</a:t>
            </a:r>
            <a:endParaRPr lang="zh-CN" altLang="en-US" sz="2800" b="1" dirty="0">
              <a:solidFill>
                <a:schemeClr val="accent2"/>
              </a:solidFill>
              <a:latin typeface="Comic Sans MS" panose="030F0702030302020204" pitchFamily="66" charset="0"/>
              <a:ea typeface="宋体" panose="02010600030101010101" pitchFamily="2" charset="-122"/>
            </a:endParaRPr>
          </a:p>
        </p:txBody>
      </p:sp>
      <p:sp>
        <p:nvSpPr>
          <p:cNvPr id="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324247" y="492753"/>
            <a:ext cx="55435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000" b="1" dirty="0">
                <a:solidFill>
                  <a:schemeClr val="accent1"/>
                </a:solidFill>
                <a:latin typeface="+mn-lt"/>
                <a:ea typeface="+mn-ea"/>
                <a:cs typeface="+mn-ea"/>
              </a:rPr>
              <a:t>Cookies: </a:t>
            </a:r>
            <a:r>
              <a:rPr lang="zh-CN" altLang="en-US" sz="4000" b="1" dirty="0">
                <a:solidFill>
                  <a:schemeClr val="accent1"/>
                </a:solidFill>
                <a:latin typeface="+mn-lt"/>
                <a:ea typeface="+mn-ea"/>
                <a:cs typeface="+mn-ea"/>
              </a:rPr>
              <a:t>跟踪用户</a:t>
            </a:r>
            <a:r>
              <a:rPr lang="en-US" altLang="zh-CN" sz="4000" b="1" dirty="0">
                <a:solidFill>
                  <a:schemeClr val="accent1"/>
                </a:solidFill>
                <a:latin typeface="+mn-lt"/>
                <a:ea typeface="+mn-ea"/>
                <a:cs typeface="+mn-ea"/>
              </a:rPr>
              <a:t>(</a:t>
            </a:r>
            <a:r>
              <a:rPr lang="zh-CN" altLang="en-US" sz="4000" b="1" dirty="0">
                <a:solidFill>
                  <a:schemeClr val="accent1"/>
                </a:solidFill>
                <a:latin typeface="+mn-lt"/>
                <a:ea typeface="+mn-ea"/>
                <a:cs typeface="+mn-ea"/>
              </a:rPr>
              <a:t>续</a:t>
            </a:r>
            <a:r>
              <a:rPr lang="en-US" altLang="zh-CN" sz="4000" b="1" dirty="0">
                <a:solidFill>
                  <a:schemeClr val="accent1"/>
                </a:solidFill>
                <a:latin typeface="+mn-lt"/>
                <a:ea typeface="+mn-ea"/>
                <a:cs typeface="+mn-ea"/>
              </a:rPr>
              <a:t>.)</a:t>
            </a:r>
            <a:endParaRPr kumimoji="0" lang="en-US" sz="32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p:cNvSpPr>
            <a:spLocks noGrp="1"/>
          </p:cNvSpPr>
          <p:nvPr>
            <p:ph idx="1"/>
          </p:nvPr>
        </p:nvSpPr>
        <p:spPr>
          <a:xfrm>
            <a:off x="613541" y="1386556"/>
            <a:ext cx="10515600" cy="5071394"/>
          </a:xfrm>
        </p:spPr>
        <p:txBody>
          <a:bodyPr>
            <a:normAutofit/>
          </a:bodyPr>
          <a:lstStyle/>
          <a:p>
            <a:pPr marL="807720" indent="-457200">
              <a:lnSpc>
                <a:spcPct val="150000"/>
              </a:lnSpc>
              <a:buClr>
                <a:srgbClr val="0A14A3"/>
              </a:buClr>
            </a:pPr>
            <a:r>
              <a:rPr lang="en-US" altLang="zh-CN" dirty="0"/>
              <a:t>Cookie</a:t>
            </a:r>
            <a:r>
              <a:rPr lang="zh-CN" altLang="en-US" dirty="0"/>
              <a:t>可用于：</a:t>
            </a:r>
            <a:endParaRPr lang="en-US" altLang="zh-CN" dirty="0"/>
          </a:p>
          <a:p>
            <a:pPr marL="1149350" lvl="1" indent="-341630">
              <a:lnSpc>
                <a:spcPct val="150000"/>
              </a:lnSpc>
              <a:buClr>
                <a:srgbClr val="0A14A3"/>
              </a:buClr>
              <a:buFont typeface="Wingdings" panose="05000000000000000000" pitchFamily="2" charset="2"/>
              <a:buChar char="§"/>
            </a:pPr>
            <a:r>
              <a:rPr lang="zh-CN" altLang="en-US" dirty="0"/>
              <a:t>跟踪用户在给定网站上的行为（第一方</a:t>
            </a:r>
            <a:r>
              <a:rPr lang="en-US" altLang="zh-CN" dirty="0"/>
              <a:t>cookie</a:t>
            </a:r>
            <a:r>
              <a:rPr lang="zh-CN" altLang="en-US" dirty="0"/>
              <a:t>）</a:t>
            </a:r>
            <a:endParaRPr lang="en-US" altLang="zh-CN" dirty="0"/>
          </a:p>
          <a:p>
            <a:pPr marL="1149350" lvl="1" indent="-341630">
              <a:lnSpc>
                <a:spcPct val="150000"/>
              </a:lnSpc>
              <a:buClr>
                <a:srgbClr val="0A14A3"/>
              </a:buClr>
              <a:buFont typeface="Wingdings" panose="05000000000000000000" pitchFamily="2" charset="2"/>
              <a:buChar char="§"/>
            </a:pPr>
            <a:r>
              <a:rPr lang="zh-CN" altLang="en-US" dirty="0"/>
              <a:t>在多个网站上跟踪用户行为（第三方</a:t>
            </a:r>
            <a:r>
              <a:rPr lang="en-US" altLang="zh-CN" dirty="0"/>
              <a:t>cookie</a:t>
            </a:r>
            <a:r>
              <a:rPr lang="zh-CN" altLang="en-US" dirty="0"/>
              <a:t>），而无需用户选择访问跟踪器网站！</a:t>
            </a:r>
            <a:endParaRPr lang="en-US" altLang="zh-CN" dirty="0"/>
          </a:p>
          <a:p>
            <a:pPr marL="1149350" lvl="1" indent="-341630">
              <a:lnSpc>
                <a:spcPct val="150000"/>
              </a:lnSpc>
              <a:buClr>
                <a:srgbClr val="0A14A3"/>
              </a:buClr>
              <a:buFont typeface="Wingdings" panose="05000000000000000000" pitchFamily="2" charset="2"/>
              <a:buChar char="§"/>
            </a:pPr>
            <a:r>
              <a:rPr lang="zh-CN" altLang="en-US" dirty="0"/>
              <a:t>跟踪可能对用户不可见：可能是一个不可见的链接</a:t>
            </a:r>
            <a:endParaRPr lang="en-US" altLang="zh-CN" dirty="0"/>
          </a:p>
          <a:p>
            <a:pPr marL="692150" indent="-341630">
              <a:lnSpc>
                <a:spcPct val="150000"/>
              </a:lnSpc>
              <a:buClr>
                <a:srgbClr val="0A14A3"/>
              </a:buClr>
              <a:buFont typeface="Wingdings" panose="05000000000000000000" pitchFamily="2" charset="2"/>
              <a:buChar char="§"/>
            </a:pPr>
            <a:r>
              <a:rPr lang="zh-CN" altLang="en-US" dirty="0"/>
              <a:t>通过</a:t>
            </a:r>
            <a:r>
              <a:rPr lang="en-US" altLang="zh-CN" dirty="0"/>
              <a:t>Cookie</a:t>
            </a:r>
            <a:r>
              <a:rPr lang="zh-CN" altLang="en-US" dirty="0"/>
              <a:t>进行的第三方跟踪：在</a:t>
            </a:r>
            <a:r>
              <a:rPr lang="en-US" altLang="zh-CN" dirty="0"/>
              <a:t>Firefox</a:t>
            </a:r>
            <a:r>
              <a:rPr lang="zh-CN" altLang="en-US" dirty="0"/>
              <a:t>、</a:t>
            </a:r>
            <a:r>
              <a:rPr lang="en-US" altLang="zh-CN" dirty="0"/>
              <a:t>Safari</a:t>
            </a:r>
            <a:r>
              <a:rPr lang="zh-CN" altLang="en-US" dirty="0"/>
              <a:t>浏览器中默认禁用，将于</a:t>
            </a:r>
            <a:r>
              <a:rPr lang="en-US" altLang="zh-CN" dirty="0"/>
              <a:t>2023</a:t>
            </a:r>
            <a:r>
              <a:rPr lang="zh-CN" altLang="en-US" dirty="0"/>
              <a:t>年在</a:t>
            </a:r>
            <a:r>
              <a:rPr lang="en-US" altLang="zh-CN" dirty="0"/>
              <a:t>Chrome</a:t>
            </a:r>
            <a:r>
              <a:rPr lang="zh-CN" altLang="en-US" dirty="0"/>
              <a:t>浏览器中禁用</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dissolve">
                                      <p:cBhvr>
                                        <p:cTn id="13" dur="500"/>
                                        <p:tgtEl>
                                          <p:spTgt spid="11">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dissolve">
                                      <p:cBhvr>
                                        <p:cTn id="16" dur="500"/>
                                        <p:tgtEl>
                                          <p:spTgt spid="11">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dissolv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8896" y="365433"/>
            <a:ext cx="11898775" cy="1077218"/>
          </a:xfrm>
          <a:prstGeom prst="rect">
            <a:avLst/>
          </a:prstGeom>
          <a:noFill/>
        </p:spPr>
        <p:txBody>
          <a:bodyPr wrap="square" rtlCol="0">
            <a:spAutoFit/>
          </a:bodyPr>
          <a:lstStyle/>
          <a:p>
            <a:pPr algn="ctr">
              <a:defRPr/>
            </a:pPr>
            <a:r>
              <a:rPr lang="en-US" sz="3200" b="1" dirty="0">
                <a:solidFill>
                  <a:schemeClr val="accent1"/>
                </a:solidFill>
                <a:cs typeface="+mn-ea"/>
              </a:rPr>
              <a:t> GDPR (EU General Data Protection </a:t>
            </a:r>
            <a:r>
              <a:rPr lang="en-US" sz="3200" b="1">
                <a:solidFill>
                  <a:schemeClr val="accent1"/>
                </a:solidFill>
                <a:cs typeface="+mn-ea"/>
              </a:rPr>
              <a:t>Regulation, </a:t>
            </a:r>
            <a:r>
              <a:rPr lang="zh-CN" altLang="en-US" sz="3200" b="1">
                <a:solidFill>
                  <a:schemeClr val="accent1"/>
                </a:solidFill>
                <a:cs typeface="+mn-ea"/>
              </a:rPr>
              <a:t>欧盟</a:t>
            </a:r>
            <a:r>
              <a:rPr lang="zh-CN" altLang="en-US" sz="3200" b="1" dirty="0">
                <a:solidFill>
                  <a:schemeClr val="accent1"/>
                </a:solidFill>
                <a:cs typeface="+mn-ea"/>
              </a:rPr>
              <a:t>通用数据保护条例</a:t>
            </a:r>
            <a:r>
              <a:rPr lang="en-US" sz="3200" b="1" dirty="0">
                <a:solidFill>
                  <a:schemeClr val="accent1"/>
                </a:solidFill>
                <a:cs typeface="+mn-ea"/>
              </a:rPr>
              <a:t>) and cookies</a:t>
            </a:r>
            <a:endParaRPr lang="en-US" sz="3200" b="1" dirty="0">
              <a:solidFill>
                <a:schemeClr val="accent1"/>
              </a:solidFill>
              <a:cs typeface="+mn-ea"/>
            </a:endParaRPr>
          </a:p>
        </p:txBody>
      </p:sp>
      <p:sp>
        <p:nvSpPr>
          <p:cNvPr id="11" name="Content Placeholder 10"/>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endParaRPr lang="en-US" sz="2000" dirty="0"/>
          </a:p>
          <a:p>
            <a:pPr marL="0" indent="0">
              <a:buNone/>
            </a:pPr>
            <a:r>
              <a:rPr lang="en-US" sz="2000" dirty="0"/>
              <a:t>This may leave traces which, in particular when combined with unique identifiers and other information received by the servers, may be used to create profiles of the natural persons and identify them.”</a:t>
            </a:r>
            <a:endParaRPr lang="en-US" sz="2000" dirty="0"/>
          </a:p>
          <a:p>
            <a:pPr marL="0" indent="0">
              <a:buNone/>
            </a:pPr>
            <a:endParaRPr lang="en-US" dirty="0"/>
          </a:p>
        </p:txBody>
      </p:sp>
      <p:sp>
        <p:nvSpPr>
          <p:cNvPr id="53" name="Rectangle 52"/>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7162802" y="1510696"/>
            <a:ext cx="5029198" cy="5182043"/>
            <a:chOff x="6810703" y="931954"/>
            <a:chExt cx="5675585" cy="6142268"/>
          </a:xfrm>
        </p:grpSpPr>
        <p:pic>
          <p:nvPicPr>
            <p:cNvPr id="173" name="Picture 2" descr="17 19 21.5 23.6&amp;#39;&amp;#39; Inch 60HZ IPS lcd Monitor display for desktop computer  pc|LCD Monitors| - AliExpres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2"/>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p:cNvSpPr txBox="1"/>
            <p:nvPr/>
          </p:nvSpPr>
          <p:spPr>
            <a:xfrm>
              <a:off x="8071943" y="6308127"/>
              <a:ext cx="3263462" cy="766095"/>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rgbClr val="C00000"/>
                  </a:solidFill>
                  <a:effectLst/>
                  <a:uLnTx/>
                  <a:uFillTx/>
                  <a:latin typeface="Calibri" panose="020F0502020204030204"/>
                  <a:ea typeface="+mn-ea"/>
                  <a:cs typeface="+mn-cs"/>
                </a:rPr>
                <a:t>用户可以明确控制是否允许</a:t>
              </a:r>
              <a:r>
                <a:rPr kumimoji="0" lang="en-US" sz="1800" b="0" u="none" strike="noStrike" kern="1200" cap="none" spc="0" normalizeH="0" baseline="0" noProof="0" dirty="0">
                  <a:ln>
                    <a:noFill/>
                  </a:ln>
                  <a:solidFill>
                    <a:srgbClr val="C00000"/>
                  </a:solidFill>
                  <a:effectLst/>
                  <a:uLnTx/>
                  <a:uFillTx/>
                  <a:latin typeface="Calibri" panose="020F0502020204030204"/>
                  <a:ea typeface="+mn-ea"/>
                  <a:cs typeface="+mn-cs"/>
                </a:rPr>
                <a:t>cookie</a:t>
              </a:r>
              <a:endParaRPr kumimoji="0" lang="en-US" sz="1800" b="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grpSp>
        <p:nvGrpSpPr>
          <p:cNvPr id="60" name="Group 59"/>
          <p:cNvGrpSpPr/>
          <p:nvPr/>
        </p:nvGrpSpPr>
        <p:grpSpPr>
          <a:xfrm>
            <a:off x="504498" y="4461641"/>
            <a:ext cx="6274676" cy="1619273"/>
            <a:chOff x="504498" y="4461641"/>
            <a:chExt cx="6274676" cy="1619273"/>
          </a:xfrm>
        </p:grpSpPr>
        <p:sp>
          <p:nvSpPr>
            <p:cNvPr id="54" name="TextBox 53"/>
            <p:cNvSpPr txBox="1"/>
            <p:nvPr/>
          </p:nvSpPr>
          <p:spPr>
            <a:xfrm>
              <a:off x="504498" y="5249917"/>
              <a:ext cx="627467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当</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cookie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可以识别个人时，</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cookie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被视为个人数据，受</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GDPR</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个人数据法规的约束</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Down Arrow 58"/>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ChangeArrowheads="1"/>
          </p:cNvSpPr>
          <p:nvPr/>
        </p:nvSpPr>
        <p:spPr bwMode="auto">
          <a:xfrm>
            <a:off x="3499505" y="938976"/>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endParaRPr lang="en-US" altLang="zh-CN" sz="3600" dirty="0">
              <a:solidFill>
                <a:schemeClr val="accent1"/>
              </a:solidFill>
              <a:latin typeface="+mn-lt"/>
              <a:ea typeface="+mn-ea"/>
              <a:cs typeface="+mn-ea"/>
            </a:endParaRPr>
          </a:p>
        </p:txBody>
      </p:sp>
      <p:sp>
        <p:nvSpPr>
          <p:cNvPr id="95234" name="Rectangle 3"/>
          <p:cNvSpPr>
            <a:spLocks noChangeArrowheads="1"/>
          </p:cNvSpPr>
          <p:nvPr/>
        </p:nvSpPr>
        <p:spPr bwMode="auto">
          <a:xfrm>
            <a:off x="1059084" y="1852550"/>
            <a:ext cx="72009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endParaRPr lang="zh-CN" altLang="en-US" sz="2800" dirty="0"/>
          </a:p>
        </p:txBody>
      </p:sp>
      <p:sp>
        <p:nvSpPr>
          <p:cNvPr id="105475" name="Rectangle 4"/>
          <p:cNvSpPr>
            <a:spLocks noChangeArrowheads="1"/>
          </p:cNvSpPr>
          <p:nvPr/>
        </p:nvSpPr>
        <p:spPr bwMode="auto">
          <a:xfrm>
            <a:off x="1059084" y="1683514"/>
            <a:ext cx="91916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buClr>
                <a:srgbClr val="3333CC"/>
              </a:buClr>
              <a:buSzPct val="85000"/>
              <a:buFont typeface="Wingdings" panose="05000000000000000000" pitchFamily="2" charset="2"/>
              <a:buChar char="l"/>
            </a:pPr>
            <a:r>
              <a:rPr lang="zh-CN" altLang="en-US" sz="2800" dirty="0">
                <a:solidFill>
                  <a:schemeClr val="accent2">
                    <a:lumMod val="75000"/>
                  </a:schemeClr>
                </a:solidFill>
              </a:rPr>
              <a:t>目标</a:t>
            </a:r>
            <a:r>
              <a:rPr lang="en-US" altLang="zh-CN" sz="2800" dirty="0">
                <a:solidFill>
                  <a:schemeClr val="accent2">
                    <a:lumMod val="75000"/>
                  </a:schemeClr>
                </a:solidFill>
              </a:rPr>
              <a:t>: </a:t>
            </a:r>
            <a:r>
              <a:rPr lang="zh-CN" altLang="en-US" sz="2800" dirty="0"/>
              <a:t>代表起始服务器满足</a:t>
            </a:r>
            <a:r>
              <a:rPr lang="en-US" altLang="zh-CN" sz="2800" dirty="0"/>
              <a:t>HTTP</a:t>
            </a:r>
            <a:r>
              <a:rPr lang="zh-CN" altLang="en-US" sz="2800" dirty="0"/>
              <a:t>请求</a:t>
            </a:r>
            <a:endParaRPr lang="zh-CN" altLang="en-US" sz="2800" dirty="0"/>
          </a:p>
          <a:p>
            <a:pPr>
              <a:lnSpc>
                <a:spcPct val="150000"/>
              </a:lnSpc>
              <a:buClr>
                <a:srgbClr val="3333CC"/>
              </a:buClr>
              <a:buSzPct val="85000"/>
              <a:buFont typeface="Wingdings" panose="05000000000000000000" pitchFamily="2" charset="2"/>
              <a:buChar char="l"/>
            </a:pPr>
            <a:r>
              <a:rPr lang="zh-CN" altLang="en-US" sz="2800" dirty="0"/>
              <a:t>用户配置浏览器</a:t>
            </a:r>
            <a:r>
              <a:rPr lang="en-US" altLang="zh-CN" sz="2800" dirty="0"/>
              <a:t>: Web </a:t>
            </a:r>
            <a:r>
              <a:rPr lang="zh-CN" altLang="en-US" sz="2800" dirty="0"/>
              <a:t>访问经由缓存</a:t>
            </a:r>
            <a:endParaRPr lang="zh-CN" altLang="en-US" sz="2800" dirty="0"/>
          </a:p>
          <a:p>
            <a:pPr>
              <a:lnSpc>
                <a:spcPct val="150000"/>
              </a:lnSpc>
              <a:buClr>
                <a:srgbClr val="3333CC"/>
              </a:buClr>
              <a:buSzPct val="85000"/>
              <a:buFont typeface="Wingdings" panose="05000000000000000000" pitchFamily="2" charset="2"/>
              <a:buChar char="l"/>
            </a:pPr>
            <a:r>
              <a:rPr lang="zh-CN" altLang="en-US" sz="2800" dirty="0"/>
              <a:t>所有</a:t>
            </a:r>
            <a:r>
              <a:rPr lang="en-US" altLang="zh-CN" sz="2800" dirty="0"/>
              <a:t>HTTP</a:t>
            </a:r>
            <a:r>
              <a:rPr lang="zh-CN" altLang="en-US" sz="2800" dirty="0"/>
              <a:t>请求指向缓存</a:t>
            </a:r>
            <a:endParaRPr lang="zh-CN" altLang="en-US" sz="2800" dirty="0"/>
          </a:p>
          <a:p>
            <a:pPr lvl="1" eaLnBrk="1" hangingPunct="1">
              <a:lnSpc>
                <a:spcPct val="150000"/>
              </a:lnSpc>
              <a:buClr>
                <a:srgbClr val="3333CC"/>
              </a:buClr>
              <a:buSzPct val="85000"/>
              <a:buFont typeface="Wingdings" panose="05000000000000000000" pitchFamily="2" charset="2"/>
              <a:buChar char="m"/>
            </a:pPr>
            <a:r>
              <a:rPr lang="zh-CN" altLang="en-US" sz="2400" dirty="0"/>
              <a:t>对象在缓存中：缓存器返回对象</a:t>
            </a:r>
            <a:endParaRPr lang="zh-CN" altLang="en-US" sz="2400" dirty="0"/>
          </a:p>
          <a:p>
            <a:pPr lvl="1" eaLnBrk="1" hangingPunct="1">
              <a:lnSpc>
                <a:spcPct val="150000"/>
              </a:lnSpc>
              <a:buClr>
                <a:srgbClr val="3333CC"/>
              </a:buClr>
              <a:buSzPct val="85000"/>
              <a:buFont typeface="Wingdings" panose="05000000000000000000" pitchFamily="2" charset="2"/>
              <a:buChar char="m"/>
            </a:pPr>
            <a:r>
              <a:rPr lang="zh-CN" altLang="en-US" sz="2400" dirty="0"/>
              <a:t>否则缓存器向起始服务器发出请求，接收对象后转发给客户机</a:t>
            </a:r>
            <a:endParaRPr lang="zh-CN" altLang="en-US" sz="2400" dirty="0"/>
          </a:p>
        </p:txBody>
      </p:sp>
      <p:sp>
        <p:nvSpPr>
          <p:cNvPr id="5"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ChangeArrowheads="1"/>
          </p:cNvSpPr>
          <p:nvPr/>
        </p:nvSpPr>
        <p:spPr bwMode="auto">
          <a:xfrm>
            <a:off x="3487629" y="446088"/>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endParaRPr lang="en-US" altLang="zh-CN" sz="3600" dirty="0">
              <a:solidFill>
                <a:schemeClr val="accent1"/>
              </a:solidFill>
              <a:latin typeface="+mn-lt"/>
              <a:ea typeface="+mn-ea"/>
              <a:cs typeface="+mn-ea"/>
            </a:endParaRPr>
          </a:p>
        </p:txBody>
      </p:sp>
      <p:sp>
        <p:nvSpPr>
          <p:cNvPr id="95234" name="Rectangle 3"/>
          <p:cNvSpPr>
            <a:spLocks noChangeArrowheads="1"/>
          </p:cNvSpPr>
          <p:nvPr/>
        </p:nvSpPr>
        <p:spPr bwMode="auto">
          <a:xfrm>
            <a:off x="3200400" y="1611313"/>
            <a:ext cx="72009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r>
              <a:rPr lang="zh-CN" altLang="en-US" sz="2800" dirty="0">
                <a:solidFill>
                  <a:schemeClr val="accent2">
                    <a:lumMod val="50000"/>
                  </a:schemeClr>
                </a:solidFill>
              </a:rPr>
              <a:t>目标</a:t>
            </a:r>
            <a:r>
              <a:rPr lang="en-US" altLang="zh-CN" sz="2800" dirty="0">
                <a:solidFill>
                  <a:schemeClr val="accent2">
                    <a:lumMod val="50000"/>
                  </a:schemeClr>
                </a:solidFill>
              </a:rPr>
              <a:t>:</a:t>
            </a:r>
            <a:r>
              <a:rPr lang="en-US" altLang="zh-CN" sz="2400" dirty="0">
                <a:solidFill>
                  <a:srgbClr val="7030A0"/>
                </a:solidFill>
              </a:rPr>
              <a:t> </a:t>
            </a:r>
            <a:r>
              <a:rPr lang="zh-CN" altLang="en-US" sz="2400" dirty="0"/>
              <a:t>代表起始服务器满足</a:t>
            </a:r>
            <a:r>
              <a:rPr lang="en-US" altLang="zh-CN" sz="2400" dirty="0"/>
              <a:t>HTTP</a:t>
            </a:r>
            <a:r>
              <a:rPr lang="zh-CN" altLang="en-US" sz="2400" dirty="0"/>
              <a:t>请求。</a:t>
            </a:r>
            <a:endParaRPr lang="zh-CN" altLang="en-US" sz="2400" dirty="0"/>
          </a:p>
        </p:txBody>
      </p:sp>
      <p:graphicFrame>
        <p:nvGraphicFramePr>
          <p:cNvPr id="107523" name="Object 5"/>
          <p:cNvGraphicFramePr/>
          <p:nvPr/>
        </p:nvGraphicFramePr>
        <p:xfrm>
          <a:off x="3124200" y="2611438"/>
          <a:ext cx="528638" cy="427037"/>
        </p:xfrm>
        <a:graphic>
          <a:graphicData uri="http://schemas.openxmlformats.org/presentationml/2006/ole">
            <mc:AlternateContent xmlns:mc="http://schemas.openxmlformats.org/markup-compatibility/2006">
              <mc:Choice xmlns:v="urn:schemas-microsoft-com:vml" Requires="v">
                <p:oleObj spid="_x0000_s0" name="Clip" r:id="rId1" imgW="3181350" imgH="2571750" progId="MS_ClipArt_Gallery.2">
                  <p:embed/>
                </p:oleObj>
              </mc:Choice>
              <mc:Fallback>
                <p:oleObj name="Clip" r:id="rId1" imgW="3181350" imgH="257175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611438"/>
                        <a:ext cx="528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4" name="Rectangle 6"/>
          <p:cNvSpPr>
            <a:spLocks noChangeArrowheads="1"/>
          </p:cNvSpPr>
          <p:nvPr/>
        </p:nvSpPr>
        <p:spPr bwMode="auto">
          <a:xfrm>
            <a:off x="2809875" y="3079750"/>
            <a:ext cx="1108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客户机</a:t>
            </a:r>
            <a:endParaRPr lang="zh-CN" altLang="en-US" sz="2400" b="1"/>
          </a:p>
        </p:txBody>
      </p:sp>
      <p:graphicFrame>
        <p:nvGraphicFramePr>
          <p:cNvPr id="107525" name="Object 7"/>
          <p:cNvGraphicFramePr/>
          <p:nvPr/>
        </p:nvGraphicFramePr>
        <p:xfrm>
          <a:off x="2967038" y="5165725"/>
          <a:ext cx="528637" cy="425450"/>
        </p:xfrm>
        <a:graphic>
          <a:graphicData uri="http://schemas.openxmlformats.org/presentationml/2006/ole">
            <mc:AlternateContent xmlns:mc="http://schemas.openxmlformats.org/markup-compatibility/2006">
              <mc:Choice xmlns:v="urn:schemas-microsoft-com:vml" Requires="v">
                <p:oleObj spid="_x0000_s2" name="Clip" r:id="rId3" imgW="3181350" imgH="2562225" progId="MS_ClipArt_Gallery.2">
                  <p:embed/>
                </p:oleObj>
              </mc:Choice>
              <mc:Fallback>
                <p:oleObj name="Clip" r:id="rId3" imgW="3181350" imgH="2562225" progId="MS_ClipArt_Gallery.2">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038" y="5165725"/>
                        <a:ext cx="52863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6" name="Rectangle 8"/>
          <p:cNvSpPr>
            <a:spLocks noChangeArrowheads="1"/>
          </p:cNvSpPr>
          <p:nvPr/>
        </p:nvSpPr>
        <p:spPr bwMode="auto">
          <a:xfrm>
            <a:off x="5127625" y="2546350"/>
            <a:ext cx="1109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代理</a:t>
            </a:r>
            <a:endParaRPr lang="zh-CN" altLang="en-US" sz="2400"/>
          </a:p>
          <a:p>
            <a:pPr algn="ctr">
              <a:spcBef>
                <a:spcPct val="0"/>
              </a:spcBef>
              <a:buFontTx/>
              <a:buNone/>
            </a:pPr>
            <a:r>
              <a:rPr lang="zh-CN" altLang="en-US" sz="2400"/>
              <a:t>服务器</a:t>
            </a:r>
            <a:endParaRPr lang="zh-CN" altLang="en-US" sz="2400"/>
          </a:p>
        </p:txBody>
      </p:sp>
      <p:grpSp>
        <p:nvGrpSpPr>
          <p:cNvPr id="107527" name="Group 17"/>
          <p:cNvGrpSpPr/>
          <p:nvPr/>
        </p:nvGrpSpPr>
        <p:grpSpPr bwMode="auto">
          <a:xfrm>
            <a:off x="5537200" y="3824288"/>
            <a:ext cx="346075" cy="741362"/>
            <a:chOff x="3935" y="2196"/>
            <a:chExt cx="218" cy="467"/>
          </a:xfrm>
        </p:grpSpPr>
        <p:sp>
          <p:nvSpPr>
            <p:cNvPr id="107563" name="AutoShape 9"/>
            <p:cNvSpPr>
              <a:spLocks noChangeArrowheads="1"/>
            </p:cNvSpPr>
            <p:nvPr/>
          </p:nvSpPr>
          <p:spPr bwMode="auto">
            <a:xfrm>
              <a:off x="3935" y="2555"/>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sp>
          <p:nvSpPr>
            <p:cNvPr id="107564" name="Rectangle 10"/>
            <p:cNvSpPr>
              <a:spLocks noChangeArrowheads="1"/>
            </p:cNvSpPr>
            <p:nvPr/>
          </p:nvSpPr>
          <p:spPr bwMode="auto">
            <a:xfrm>
              <a:off x="4045" y="2198"/>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sp>
          <p:nvSpPr>
            <p:cNvPr id="107565" name="Rectangle 11"/>
            <p:cNvSpPr>
              <a:spLocks noChangeArrowheads="1"/>
            </p:cNvSpPr>
            <p:nvPr/>
          </p:nvSpPr>
          <p:spPr bwMode="auto">
            <a:xfrm>
              <a:off x="3937" y="2301"/>
              <a:ext cx="137" cy="358"/>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sp>
          <p:nvSpPr>
            <p:cNvPr id="107566" name="AutoShape 12"/>
            <p:cNvSpPr>
              <a:spLocks noChangeArrowheads="1"/>
            </p:cNvSpPr>
            <p:nvPr/>
          </p:nvSpPr>
          <p:spPr bwMode="auto">
            <a:xfrm>
              <a:off x="3936" y="2196"/>
              <a:ext cx="216" cy="106"/>
            </a:xfrm>
            <a:prstGeom prst="parallelogram">
              <a:avLst>
                <a:gd name="adj" fmla="val 7848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sp>
          <p:nvSpPr>
            <p:cNvPr id="107567" name="Line 13"/>
            <p:cNvSpPr>
              <a:spLocks noChangeShapeType="1"/>
            </p:cNvSpPr>
            <p:nvPr/>
          </p:nvSpPr>
          <p:spPr bwMode="auto">
            <a:xfrm>
              <a:off x="4153" y="2203"/>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8" name="Line 14"/>
            <p:cNvSpPr>
              <a:spLocks noChangeShapeType="1"/>
            </p:cNvSpPr>
            <p:nvPr/>
          </p:nvSpPr>
          <p:spPr bwMode="auto">
            <a:xfrm flipH="1">
              <a:off x="4075" y="2555"/>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9" name="Rectangle 15"/>
            <p:cNvSpPr>
              <a:spLocks noChangeArrowheads="1"/>
            </p:cNvSpPr>
            <p:nvPr/>
          </p:nvSpPr>
          <p:spPr bwMode="auto">
            <a:xfrm>
              <a:off x="3955" y="2348"/>
              <a:ext cx="89" cy="206"/>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sp>
          <p:nvSpPr>
            <p:cNvPr id="107570" name="Rectangle 16"/>
            <p:cNvSpPr>
              <a:spLocks noChangeArrowheads="1"/>
            </p:cNvSpPr>
            <p:nvPr/>
          </p:nvSpPr>
          <p:spPr bwMode="auto">
            <a:xfrm>
              <a:off x="3967" y="2410"/>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accent2"/>
                </a:solidFill>
              </a:endParaRPr>
            </a:p>
          </p:txBody>
        </p:sp>
      </p:grpSp>
      <p:sp>
        <p:nvSpPr>
          <p:cNvPr id="107528" name="Freeform 18"/>
          <p:cNvSpPr/>
          <p:nvPr/>
        </p:nvSpPr>
        <p:spPr bwMode="auto">
          <a:xfrm>
            <a:off x="4100513" y="3313113"/>
            <a:ext cx="3252787" cy="733425"/>
          </a:xfrm>
          <a:custGeom>
            <a:avLst/>
            <a:gdLst>
              <a:gd name="T0" fmla="*/ 0 w 2049"/>
              <a:gd name="T1" fmla="*/ 2147483646 h 461"/>
              <a:gd name="T2" fmla="*/ 2147483646 w 2049"/>
              <a:gd name="T3" fmla="*/ 2147483646 h 461"/>
              <a:gd name="T4" fmla="*/ 2147483646 w 2049"/>
              <a:gd name="T5" fmla="*/ 0 h 461"/>
              <a:gd name="T6" fmla="*/ 0 60000 65536"/>
              <a:gd name="T7" fmla="*/ 0 60000 65536"/>
              <a:gd name="T8" fmla="*/ 0 60000 65536"/>
              <a:gd name="T9" fmla="*/ 0 w 2049"/>
              <a:gd name="T10" fmla="*/ 0 h 461"/>
              <a:gd name="T11" fmla="*/ 2049 w 2049"/>
              <a:gd name="T12" fmla="*/ 461 h 461"/>
            </a:gdLst>
            <a:ahLst/>
            <a:cxnLst>
              <a:cxn ang="T6">
                <a:pos x="T0" y="T1"/>
              </a:cxn>
              <a:cxn ang="T7">
                <a:pos x="T2" y="T3"/>
              </a:cxn>
              <a:cxn ang="T8">
                <a:pos x="T4" y="T5"/>
              </a:cxn>
            </a:cxnLst>
            <a:rect l="T9" t="T10" r="T11" b="T12"/>
            <a:pathLst>
              <a:path w="2049" h="461">
                <a:moveTo>
                  <a:pt x="0" y="2"/>
                </a:moveTo>
                <a:lnTo>
                  <a:pt x="1011" y="460"/>
                </a:lnTo>
                <a:lnTo>
                  <a:pt x="2048"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29" name="Line 19"/>
          <p:cNvSpPr>
            <a:spLocks noChangeShapeType="1"/>
          </p:cNvSpPr>
          <p:nvPr/>
        </p:nvSpPr>
        <p:spPr bwMode="auto">
          <a:xfrm flipV="1">
            <a:off x="3884613" y="4656138"/>
            <a:ext cx="1401762" cy="7604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0" name="Line 20"/>
          <p:cNvSpPr>
            <a:spLocks noChangeShapeType="1"/>
          </p:cNvSpPr>
          <p:nvPr/>
        </p:nvSpPr>
        <p:spPr bwMode="auto">
          <a:xfrm flipH="1">
            <a:off x="3937000" y="4745038"/>
            <a:ext cx="1403350" cy="7858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1" name="Rectangle 21"/>
          <p:cNvSpPr>
            <a:spLocks noChangeArrowheads="1"/>
          </p:cNvSpPr>
          <p:nvPr/>
        </p:nvSpPr>
        <p:spPr bwMode="auto">
          <a:xfrm>
            <a:off x="2660650" y="570388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客户机</a:t>
            </a:r>
            <a:endParaRPr lang="zh-CN" altLang="en-US" sz="2400"/>
          </a:p>
        </p:txBody>
      </p:sp>
      <p:sp>
        <p:nvSpPr>
          <p:cNvPr id="107532" name="Rectangle 22"/>
          <p:cNvSpPr>
            <a:spLocks noChangeArrowheads="1"/>
          </p:cNvSpPr>
          <p:nvPr/>
        </p:nvSpPr>
        <p:spPr bwMode="auto">
          <a:xfrm rot="1380000">
            <a:off x="3997325" y="318770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请求</a:t>
            </a:r>
            <a:endParaRPr lang="zh-CN" altLang="en-US" sz="2400" dirty="0">
              <a:solidFill>
                <a:schemeClr val="accent2"/>
              </a:solidFill>
            </a:endParaRPr>
          </a:p>
        </p:txBody>
      </p:sp>
      <p:sp>
        <p:nvSpPr>
          <p:cNvPr id="107533" name="Rectangle 23"/>
          <p:cNvSpPr>
            <a:spLocks noChangeArrowheads="1"/>
          </p:cNvSpPr>
          <p:nvPr/>
        </p:nvSpPr>
        <p:spPr bwMode="auto">
          <a:xfrm rot="-1740000">
            <a:off x="3609975" y="4700588"/>
            <a:ext cx="167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请求</a:t>
            </a:r>
            <a:endParaRPr lang="zh-CN" altLang="en-US" sz="2400" dirty="0">
              <a:solidFill>
                <a:schemeClr val="accent2"/>
              </a:solidFill>
            </a:endParaRPr>
          </a:p>
        </p:txBody>
      </p:sp>
      <p:sp>
        <p:nvSpPr>
          <p:cNvPr id="107534" name="Rectangle 24"/>
          <p:cNvSpPr>
            <a:spLocks noChangeArrowheads="1"/>
          </p:cNvSpPr>
          <p:nvPr/>
        </p:nvSpPr>
        <p:spPr bwMode="auto">
          <a:xfrm rot="1380000">
            <a:off x="3762375" y="3762375"/>
            <a:ext cx="16779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endParaRPr lang="zh-CN" altLang="en-US" sz="2400">
              <a:solidFill>
                <a:schemeClr val="accent2"/>
              </a:solidFill>
            </a:endParaRPr>
          </a:p>
        </p:txBody>
      </p:sp>
      <p:sp>
        <p:nvSpPr>
          <p:cNvPr id="107535" name="Rectangle 25"/>
          <p:cNvSpPr>
            <a:spLocks noChangeArrowheads="1"/>
          </p:cNvSpPr>
          <p:nvPr/>
        </p:nvSpPr>
        <p:spPr bwMode="auto">
          <a:xfrm rot="-1740000">
            <a:off x="3871913" y="5019675"/>
            <a:ext cx="1677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endParaRPr lang="zh-CN" altLang="en-US" sz="2400">
              <a:solidFill>
                <a:schemeClr val="accent2"/>
              </a:solidFill>
            </a:endParaRPr>
          </a:p>
        </p:txBody>
      </p:sp>
      <p:grpSp>
        <p:nvGrpSpPr>
          <p:cNvPr id="107536" name="Group 34"/>
          <p:cNvGrpSpPr/>
          <p:nvPr/>
        </p:nvGrpSpPr>
        <p:grpSpPr bwMode="auto">
          <a:xfrm>
            <a:off x="8285163" y="3122613"/>
            <a:ext cx="346075" cy="741362"/>
            <a:chOff x="5147" y="1698"/>
            <a:chExt cx="218" cy="467"/>
          </a:xfrm>
        </p:grpSpPr>
        <p:sp>
          <p:nvSpPr>
            <p:cNvPr id="107555" name="AutoShape 26"/>
            <p:cNvSpPr>
              <a:spLocks noChangeArrowheads="1"/>
            </p:cNvSpPr>
            <p:nvPr/>
          </p:nvSpPr>
          <p:spPr bwMode="auto">
            <a:xfrm>
              <a:off x="5147" y="20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6" name="Rectangle 27"/>
            <p:cNvSpPr>
              <a:spLocks noChangeArrowheads="1"/>
            </p:cNvSpPr>
            <p:nvPr/>
          </p:nvSpPr>
          <p:spPr bwMode="auto">
            <a:xfrm>
              <a:off x="5257" y="17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7" name="Rectangle 28"/>
            <p:cNvSpPr>
              <a:spLocks noChangeArrowheads="1"/>
            </p:cNvSpPr>
            <p:nvPr/>
          </p:nvSpPr>
          <p:spPr bwMode="auto">
            <a:xfrm>
              <a:off x="5149" y="1803"/>
              <a:ext cx="137" cy="358"/>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8" name="AutoShape 29"/>
            <p:cNvSpPr>
              <a:spLocks noChangeArrowheads="1"/>
            </p:cNvSpPr>
            <p:nvPr/>
          </p:nvSpPr>
          <p:spPr bwMode="auto">
            <a:xfrm>
              <a:off x="5148" y="1698"/>
              <a:ext cx="216" cy="106"/>
            </a:xfrm>
            <a:prstGeom prst="parallelogram">
              <a:avLst>
                <a:gd name="adj" fmla="val 7848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9" name="Line 30"/>
            <p:cNvSpPr>
              <a:spLocks noChangeShapeType="1"/>
            </p:cNvSpPr>
            <p:nvPr/>
          </p:nvSpPr>
          <p:spPr bwMode="auto">
            <a:xfrm>
              <a:off x="5365" y="17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0" name="Line 31"/>
            <p:cNvSpPr>
              <a:spLocks noChangeShapeType="1"/>
            </p:cNvSpPr>
            <p:nvPr/>
          </p:nvSpPr>
          <p:spPr bwMode="auto">
            <a:xfrm flipH="1">
              <a:off x="5287" y="20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1" name="Rectangle 32"/>
            <p:cNvSpPr>
              <a:spLocks noChangeArrowheads="1"/>
            </p:cNvSpPr>
            <p:nvPr/>
          </p:nvSpPr>
          <p:spPr bwMode="auto">
            <a:xfrm>
              <a:off x="5167" y="1850"/>
              <a:ext cx="89" cy="206"/>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62" name="Rectangle 33"/>
            <p:cNvSpPr>
              <a:spLocks noChangeArrowheads="1"/>
            </p:cNvSpPr>
            <p:nvPr/>
          </p:nvSpPr>
          <p:spPr bwMode="auto">
            <a:xfrm>
              <a:off x="5179" y="19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07537" name="Group 43"/>
          <p:cNvGrpSpPr/>
          <p:nvPr/>
        </p:nvGrpSpPr>
        <p:grpSpPr bwMode="auto">
          <a:xfrm>
            <a:off x="8112125" y="4681538"/>
            <a:ext cx="346075" cy="741362"/>
            <a:chOff x="5147" y="2898"/>
            <a:chExt cx="218" cy="467"/>
          </a:xfrm>
        </p:grpSpPr>
        <p:sp>
          <p:nvSpPr>
            <p:cNvPr id="107547" name="AutoShape 35"/>
            <p:cNvSpPr>
              <a:spLocks noChangeArrowheads="1"/>
            </p:cNvSpPr>
            <p:nvPr/>
          </p:nvSpPr>
          <p:spPr bwMode="auto">
            <a:xfrm>
              <a:off x="5147" y="32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48" name="Rectangle 36"/>
            <p:cNvSpPr>
              <a:spLocks noChangeArrowheads="1"/>
            </p:cNvSpPr>
            <p:nvPr/>
          </p:nvSpPr>
          <p:spPr bwMode="auto">
            <a:xfrm>
              <a:off x="5257" y="29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49" name="Rectangle 37"/>
            <p:cNvSpPr>
              <a:spLocks noChangeArrowheads="1"/>
            </p:cNvSpPr>
            <p:nvPr/>
          </p:nvSpPr>
          <p:spPr bwMode="auto">
            <a:xfrm>
              <a:off x="5149" y="3003"/>
              <a:ext cx="137" cy="358"/>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0" name="AutoShape 38"/>
            <p:cNvSpPr>
              <a:spLocks noChangeArrowheads="1"/>
            </p:cNvSpPr>
            <p:nvPr/>
          </p:nvSpPr>
          <p:spPr bwMode="auto">
            <a:xfrm>
              <a:off x="5148" y="2898"/>
              <a:ext cx="216" cy="106"/>
            </a:xfrm>
            <a:prstGeom prst="parallelogram">
              <a:avLst>
                <a:gd name="adj" fmla="val 7848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1" name="Line 39"/>
            <p:cNvSpPr>
              <a:spLocks noChangeShapeType="1"/>
            </p:cNvSpPr>
            <p:nvPr/>
          </p:nvSpPr>
          <p:spPr bwMode="auto">
            <a:xfrm>
              <a:off x="5365" y="29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2" name="Line 40"/>
            <p:cNvSpPr>
              <a:spLocks noChangeShapeType="1"/>
            </p:cNvSpPr>
            <p:nvPr/>
          </p:nvSpPr>
          <p:spPr bwMode="auto">
            <a:xfrm flipH="1">
              <a:off x="5287" y="32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3" name="Rectangle 41"/>
            <p:cNvSpPr>
              <a:spLocks noChangeArrowheads="1"/>
            </p:cNvSpPr>
            <p:nvPr/>
          </p:nvSpPr>
          <p:spPr bwMode="auto">
            <a:xfrm>
              <a:off x="5167" y="3050"/>
              <a:ext cx="89" cy="206"/>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07554" name="Rectangle 42"/>
            <p:cNvSpPr>
              <a:spLocks noChangeArrowheads="1"/>
            </p:cNvSpPr>
            <p:nvPr/>
          </p:nvSpPr>
          <p:spPr bwMode="auto">
            <a:xfrm>
              <a:off x="5179" y="31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sp>
        <p:nvSpPr>
          <p:cNvPr id="107538" name="Freeform 44"/>
          <p:cNvSpPr/>
          <p:nvPr/>
        </p:nvSpPr>
        <p:spPr bwMode="auto">
          <a:xfrm>
            <a:off x="4078288" y="3436938"/>
            <a:ext cx="3365500" cy="757237"/>
          </a:xfrm>
          <a:custGeom>
            <a:avLst/>
            <a:gdLst>
              <a:gd name="T0" fmla="*/ 2147483646 w 2120"/>
              <a:gd name="T1" fmla="*/ 0 h 477"/>
              <a:gd name="T2" fmla="*/ 2147483646 w 2120"/>
              <a:gd name="T3" fmla="*/ 2147483646 h 477"/>
              <a:gd name="T4" fmla="*/ 0 w 2120"/>
              <a:gd name="T5" fmla="*/ 2147483646 h 477"/>
              <a:gd name="T6" fmla="*/ 0 60000 65536"/>
              <a:gd name="T7" fmla="*/ 0 60000 65536"/>
              <a:gd name="T8" fmla="*/ 0 60000 65536"/>
              <a:gd name="T9" fmla="*/ 0 w 2120"/>
              <a:gd name="T10" fmla="*/ 0 h 477"/>
              <a:gd name="T11" fmla="*/ 2120 w 2120"/>
              <a:gd name="T12" fmla="*/ 477 h 477"/>
            </a:gdLst>
            <a:ahLst/>
            <a:cxnLst>
              <a:cxn ang="T6">
                <a:pos x="T0" y="T1"/>
              </a:cxn>
              <a:cxn ang="T7">
                <a:pos x="T2" y="T3"/>
              </a:cxn>
              <a:cxn ang="T8">
                <a:pos x="T4" y="T5"/>
              </a:cxn>
            </a:cxnLst>
            <a:rect l="T9" t="T10" r="T11" b="T12"/>
            <a:pathLst>
              <a:path w="2120" h="477">
                <a:moveTo>
                  <a:pt x="2119" y="0"/>
                </a:moveTo>
                <a:lnTo>
                  <a:pt x="1020" y="476"/>
                </a:lnTo>
                <a:lnTo>
                  <a:pt x="0" y="8"/>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39" name="Rectangle 45"/>
          <p:cNvSpPr>
            <a:spLocks noChangeArrowheads="1"/>
          </p:cNvSpPr>
          <p:nvPr/>
        </p:nvSpPr>
        <p:spPr bwMode="auto">
          <a:xfrm rot="-1560000">
            <a:off x="5811838" y="3179763"/>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请求</a:t>
            </a:r>
            <a:endParaRPr lang="zh-CN" altLang="en-US" sz="2400">
              <a:solidFill>
                <a:schemeClr val="accent2"/>
              </a:solidFill>
            </a:endParaRPr>
          </a:p>
        </p:txBody>
      </p:sp>
      <p:sp>
        <p:nvSpPr>
          <p:cNvPr id="107540" name="Rectangle 46"/>
          <p:cNvSpPr>
            <a:spLocks noChangeArrowheads="1"/>
          </p:cNvSpPr>
          <p:nvPr/>
        </p:nvSpPr>
        <p:spPr bwMode="auto">
          <a:xfrm rot="-1440000">
            <a:off x="6229350" y="3654425"/>
            <a:ext cx="167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响应</a:t>
            </a:r>
            <a:endParaRPr lang="zh-CN" altLang="en-US" sz="2400" dirty="0">
              <a:solidFill>
                <a:schemeClr val="accent2"/>
              </a:solidFill>
            </a:endParaRPr>
          </a:p>
        </p:txBody>
      </p:sp>
      <p:sp>
        <p:nvSpPr>
          <p:cNvPr id="107541" name="Rectangle 47"/>
          <p:cNvSpPr>
            <a:spLocks noChangeArrowheads="1"/>
          </p:cNvSpPr>
          <p:nvPr/>
        </p:nvSpPr>
        <p:spPr bwMode="auto">
          <a:xfrm>
            <a:off x="7720013" y="5483225"/>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起始</a:t>
            </a:r>
            <a:endParaRPr lang="zh-CN" altLang="en-US" sz="2400"/>
          </a:p>
          <a:p>
            <a:pPr algn="ctr">
              <a:spcBef>
                <a:spcPct val="0"/>
              </a:spcBef>
              <a:buFontTx/>
              <a:buNone/>
            </a:pPr>
            <a:r>
              <a:rPr lang="zh-CN" altLang="en-US" sz="2400"/>
              <a:t>服务器</a:t>
            </a:r>
            <a:endParaRPr lang="zh-CN" altLang="en-US" sz="2400"/>
          </a:p>
        </p:txBody>
      </p:sp>
      <p:sp>
        <p:nvSpPr>
          <p:cNvPr id="107542" name="Rectangle 48"/>
          <p:cNvSpPr>
            <a:spLocks noChangeArrowheads="1"/>
          </p:cNvSpPr>
          <p:nvPr/>
        </p:nvSpPr>
        <p:spPr bwMode="auto">
          <a:xfrm>
            <a:off x="8077200" y="2305050"/>
            <a:ext cx="1109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起始</a:t>
            </a:r>
            <a:endParaRPr lang="zh-CN" altLang="en-US" sz="2400"/>
          </a:p>
          <a:p>
            <a:pPr algn="ctr">
              <a:spcBef>
                <a:spcPct val="0"/>
              </a:spcBef>
              <a:buFontTx/>
              <a:buNone/>
            </a:pPr>
            <a:r>
              <a:rPr lang="zh-CN" altLang="en-US" sz="2400"/>
              <a:t>服务器</a:t>
            </a:r>
            <a:endParaRPr lang="zh-CN" altLang="en-US" sz="2400"/>
          </a:p>
        </p:txBody>
      </p:sp>
      <p:sp>
        <p:nvSpPr>
          <p:cNvPr id="107543" name="Rectangle 49"/>
          <p:cNvSpPr>
            <a:spLocks noChangeArrowheads="1"/>
          </p:cNvSpPr>
          <p:nvPr/>
        </p:nvSpPr>
        <p:spPr bwMode="auto">
          <a:xfrm rot="1380000">
            <a:off x="6089650" y="4584700"/>
            <a:ext cx="167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请求</a:t>
            </a:r>
            <a:endParaRPr lang="zh-CN" altLang="en-US" sz="2400">
              <a:solidFill>
                <a:schemeClr val="accent2"/>
              </a:solidFill>
            </a:endParaRPr>
          </a:p>
        </p:txBody>
      </p:sp>
      <p:sp>
        <p:nvSpPr>
          <p:cNvPr id="107544" name="Rectangle 50"/>
          <p:cNvSpPr>
            <a:spLocks noChangeArrowheads="1"/>
          </p:cNvSpPr>
          <p:nvPr/>
        </p:nvSpPr>
        <p:spPr bwMode="auto">
          <a:xfrm rot="1380000">
            <a:off x="6035675" y="5040313"/>
            <a:ext cx="167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endParaRPr lang="zh-CN" altLang="en-US" sz="2400">
              <a:solidFill>
                <a:schemeClr val="accent2"/>
              </a:solidFill>
            </a:endParaRPr>
          </a:p>
        </p:txBody>
      </p:sp>
      <p:sp>
        <p:nvSpPr>
          <p:cNvPr id="107545" name="Line 51"/>
          <p:cNvSpPr>
            <a:spLocks noChangeShapeType="1"/>
          </p:cNvSpPr>
          <p:nvPr/>
        </p:nvSpPr>
        <p:spPr bwMode="auto">
          <a:xfrm>
            <a:off x="6100763" y="4575175"/>
            <a:ext cx="1441450" cy="7207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46" name="Line 52"/>
          <p:cNvSpPr>
            <a:spLocks noChangeShapeType="1"/>
          </p:cNvSpPr>
          <p:nvPr/>
        </p:nvSpPr>
        <p:spPr bwMode="auto">
          <a:xfrm flipH="1" flipV="1">
            <a:off x="6027738" y="4648200"/>
            <a:ext cx="1439862" cy="7207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52"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871663" y="371475"/>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4000" u="sng" dirty="0">
              <a:solidFill>
                <a:srgbClr val="00007F"/>
              </a:solidFill>
              <a:latin typeface="+mn-lt"/>
              <a:ea typeface="+mn-ea"/>
              <a:cs typeface="+mn-ea"/>
              <a:sym typeface="+mn-lt"/>
            </a:endParaRPr>
          </a:p>
        </p:txBody>
      </p:sp>
      <p:sp>
        <p:nvSpPr>
          <p:cNvPr id="24579" name="Rectangle 3"/>
          <p:cNvSpPr>
            <a:spLocks noChangeArrowheads="1"/>
          </p:cNvSpPr>
          <p:nvPr/>
        </p:nvSpPr>
        <p:spPr bwMode="auto">
          <a:xfrm>
            <a:off x="446088" y="1681163"/>
            <a:ext cx="59753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endParaRPr lang="zh-CN" altLang="en-US" sz="2400" dirty="0">
              <a:latin typeface="+mn-lt"/>
              <a:ea typeface="+mn-ea"/>
              <a:cs typeface="+mn-ea"/>
              <a:sym typeface="+mn-lt"/>
            </a:endParaRPr>
          </a:p>
        </p:txBody>
      </p:sp>
      <p:grpSp>
        <p:nvGrpSpPr>
          <p:cNvPr id="24580" name="Group 224"/>
          <p:cNvGrpSpPr/>
          <p:nvPr/>
        </p:nvGrpSpPr>
        <p:grpSpPr bwMode="auto">
          <a:xfrm>
            <a:off x="6873554" y="2432050"/>
            <a:ext cx="3276600" cy="3300413"/>
            <a:chOff x="3115" y="1194"/>
            <a:chExt cx="2279" cy="2267"/>
          </a:xfrm>
        </p:grpSpPr>
        <p:sp>
          <p:nvSpPr>
            <p:cNvPr id="24602" name="Freeform 4"/>
            <p:cNvSpPr/>
            <p:nvPr/>
          </p:nvSpPr>
          <p:spPr bwMode="auto">
            <a:xfrm>
              <a:off x="4291" y="1278"/>
              <a:ext cx="1103" cy="1037"/>
            </a:xfrm>
            <a:custGeom>
              <a:avLst/>
              <a:gdLst>
                <a:gd name="T0" fmla="*/ 159 w 1103"/>
                <a:gd name="T1" fmla="*/ 4 h 1037"/>
                <a:gd name="T2" fmla="*/ 101 w 1103"/>
                <a:gd name="T3" fmla="*/ 24 h 1037"/>
                <a:gd name="T4" fmla="*/ 58 w 1103"/>
                <a:gd name="T5" fmla="*/ 56 h 1037"/>
                <a:gd name="T6" fmla="*/ 16 w 1103"/>
                <a:gd name="T7" fmla="*/ 126 h 1037"/>
                <a:gd name="T8" fmla="*/ 2 w 1103"/>
                <a:gd name="T9" fmla="*/ 191 h 1037"/>
                <a:gd name="T10" fmla="*/ 1 w 1103"/>
                <a:gd name="T11" fmla="*/ 272 h 1037"/>
                <a:gd name="T12" fmla="*/ 9 w 1103"/>
                <a:gd name="T13" fmla="*/ 397 h 1037"/>
                <a:gd name="T14" fmla="*/ 11 w 1103"/>
                <a:gd name="T15" fmla="*/ 507 h 1037"/>
                <a:gd name="T16" fmla="*/ 12 w 1103"/>
                <a:gd name="T17" fmla="*/ 613 h 1037"/>
                <a:gd name="T18" fmla="*/ 22 w 1103"/>
                <a:gd name="T19" fmla="*/ 670 h 1037"/>
                <a:gd name="T20" fmla="*/ 44 w 1103"/>
                <a:gd name="T21" fmla="*/ 705 h 1037"/>
                <a:gd name="T22" fmla="*/ 76 w 1103"/>
                <a:gd name="T23" fmla="*/ 712 h 1037"/>
                <a:gd name="T24" fmla="*/ 117 w 1103"/>
                <a:gd name="T25" fmla="*/ 710 h 1037"/>
                <a:gd name="T26" fmla="*/ 169 w 1103"/>
                <a:gd name="T27" fmla="*/ 715 h 1037"/>
                <a:gd name="T28" fmla="*/ 236 w 1103"/>
                <a:gd name="T29" fmla="*/ 746 h 1037"/>
                <a:gd name="T30" fmla="*/ 321 w 1103"/>
                <a:gd name="T31" fmla="*/ 800 h 1037"/>
                <a:gd name="T32" fmla="*/ 416 w 1103"/>
                <a:gd name="T33" fmla="*/ 863 h 1037"/>
                <a:gd name="T34" fmla="*/ 510 w 1103"/>
                <a:gd name="T35" fmla="*/ 921 h 1037"/>
                <a:gd name="T36" fmla="*/ 635 w 1103"/>
                <a:gd name="T37" fmla="*/ 981 h 1037"/>
                <a:gd name="T38" fmla="*/ 716 w 1103"/>
                <a:gd name="T39" fmla="*/ 1013 h 1037"/>
                <a:gd name="T40" fmla="*/ 792 w 1103"/>
                <a:gd name="T41" fmla="*/ 1033 h 1037"/>
                <a:gd name="T42" fmla="*/ 858 w 1103"/>
                <a:gd name="T43" fmla="*/ 1034 h 1037"/>
                <a:gd name="T44" fmla="*/ 914 w 1103"/>
                <a:gd name="T45" fmla="*/ 1015 h 1037"/>
                <a:gd name="T46" fmla="*/ 962 w 1103"/>
                <a:gd name="T47" fmla="*/ 979 h 1037"/>
                <a:gd name="T48" fmla="*/ 1003 w 1103"/>
                <a:gd name="T49" fmla="*/ 925 h 1037"/>
                <a:gd name="T50" fmla="*/ 1037 w 1103"/>
                <a:gd name="T51" fmla="*/ 852 h 1037"/>
                <a:gd name="T52" fmla="*/ 1051 w 1103"/>
                <a:gd name="T53" fmla="*/ 804 h 1037"/>
                <a:gd name="T54" fmla="*/ 1074 w 1103"/>
                <a:gd name="T55" fmla="*/ 680 h 1037"/>
                <a:gd name="T56" fmla="*/ 1090 w 1103"/>
                <a:gd name="T57" fmla="*/ 542 h 1037"/>
                <a:gd name="T58" fmla="*/ 1098 w 1103"/>
                <a:gd name="T59" fmla="*/ 417 h 1037"/>
                <a:gd name="T60" fmla="*/ 1100 w 1103"/>
                <a:gd name="T61" fmla="*/ 368 h 1037"/>
                <a:gd name="T62" fmla="*/ 1102 w 1103"/>
                <a:gd name="T63" fmla="*/ 296 h 1037"/>
                <a:gd name="T64" fmla="*/ 1100 w 1103"/>
                <a:gd name="T65" fmla="*/ 245 h 1037"/>
                <a:gd name="T66" fmla="*/ 1083 w 1103"/>
                <a:gd name="T67" fmla="*/ 206 h 1037"/>
                <a:gd name="T68" fmla="*/ 1042 w 1103"/>
                <a:gd name="T69" fmla="*/ 172 h 1037"/>
                <a:gd name="T70" fmla="*/ 967 w 1103"/>
                <a:gd name="T71" fmla="*/ 144 h 1037"/>
                <a:gd name="T72" fmla="*/ 866 w 1103"/>
                <a:gd name="T73" fmla="*/ 125 h 1037"/>
                <a:gd name="T74" fmla="*/ 753 w 1103"/>
                <a:gd name="T75" fmla="*/ 109 h 1037"/>
                <a:gd name="T76" fmla="*/ 642 w 1103"/>
                <a:gd name="T77" fmla="*/ 91 h 1037"/>
                <a:gd name="T78" fmla="*/ 528 w 1103"/>
                <a:gd name="T79" fmla="*/ 63 h 1037"/>
                <a:gd name="T80" fmla="*/ 345 w 1103"/>
                <a:gd name="T81" fmla="*/ 19 h 1037"/>
                <a:gd name="T82" fmla="*/ 238 w 1103"/>
                <a:gd name="T83" fmla="*/ 1 h 10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03"/>
                <a:gd name="T127" fmla="*/ 0 h 1037"/>
                <a:gd name="T128" fmla="*/ 1103 w 1103"/>
                <a:gd name="T129" fmla="*/ 1037 h 10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03" h="1037">
                  <a:moveTo>
                    <a:pt x="195" y="0"/>
                  </a:moveTo>
                  <a:lnTo>
                    <a:pt x="159" y="4"/>
                  </a:lnTo>
                  <a:lnTo>
                    <a:pt x="127" y="12"/>
                  </a:lnTo>
                  <a:lnTo>
                    <a:pt x="101" y="24"/>
                  </a:lnTo>
                  <a:lnTo>
                    <a:pt x="78" y="38"/>
                  </a:lnTo>
                  <a:lnTo>
                    <a:pt x="58" y="56"/>
                  </a:lnTo>
                  <a:lnTo>
                    <a:pt x="42" y="77"/>
                  </a:lnTo>
                  <a:lnTo>
                    <a:pt x="16" y="126"/>
                  </a:lnTo>
                  <a:lnTo>
                    <a:pt x="7" y="156"/>
                  </a:lnTo>
                  <a:lnTo>
                    <a:pt x="2" y="191"/>
                  </a:lnTo>
                  <a:lnTo>
                    <a:pt x="0" y="231"/>
                  </a:lnTo>
                  <a:lnTo>
                    <a:pt x="1" y="272"/>
                  </a:lnTo>
                  <a:lnTo>
                    <a:pt x="6" y="356"/>
                  </a:lnTo>
                  <a:lnTo>
                    <a:pt x="9" y="397"/>
                  </a:lnTo>
                  <a:lnTo>
                    <a:pt x="11" y="434"/>
                  </a:lnTo>
                  <a:lnTo>
                    <a:pt x="11" y="507"/>
                  </a:lnTo>
                  <a:lnTo>
                    <a:pt x="10" y="580"/>
                  </a:lnTo>
                  <a:lnTo>
                    <a:pt x="12" y="613"/>
                  </a:lnTo>
                  <a:lnTo>
                    <a:pt x="15" y="644"/>
                  </a:lnTo>
                  <a:lnTo>
                    <a:pt x="22" y="670"/>
                  </a:lnTo>
                  <a:lnTo>
                    <a:pt x="32" y="691"/>
                  </a:lnTo>
                  <a:lnTo>
                    <a:pt x="44" y="705"/>
                  </a:lnTo>
                  <a:lnTo>
                    <a:pt x="59" y="711"/>
                  </a:lnTo>
                  <a:lnTo>
                    <a:pt x="76" y="712"/>
                  </a:lnTo>
                  <a:lnTo>
                    <a:pt x="95" y="711"/>
                  </a:lnTo>
                  <a:lnTo>
                    <a:pt x="117" y="710"/>
                  </a:lnTo>
                  <a:lnTo>
                    <a:pt x="142" y="710"/>
                  </a:lnTo>
                  <a:lnTo>
                    <a:pt x="169" y="715"/>
                  </a:lnTo>
                  <a:lnTo>
                    <a:pt x="200" y="727"/>
                  </a:lnTo>
                  <a:lnTo>
                    <a:pt x="236" y="746"/>
                  </a:lnTo>
                  <a:lnTo>
                    <a:pt x="276" y="771"/>
                  </a:lnTo>
                  <a:lnTo>
                    <a:pt x="321" y="800"/>
                  </a:lnTo>
                  <a:lnTo>
                    <a:pt x="368" y="832"/>
                  </a:lnTo>
                  <a:lnTo>
                    <a:pt x="416" y="863"/>
                  </a:lnTo>
                  <a:lnTo>
                    <a:pt x="464" y="894"/>
                  </a:lnTo>
                  <a:lnTo>
                    <a:pt x="510" y="921"/>
                  </a:lnTo>
                  <a:lnTo>
                    <a:pt x="553" y="943"/>
                  </a:lnTo>
                  <a:lnTo>
                    <a:pt x="635" y="981"/>
                  </a:lnTo>
                  <a:lnTo>
                    <a:pt x="676" y="998"/>
                  </a:lnTo>
                  <a:lnTo>
                    <a:pt x="716" y="1013"/>
                  </a:lnTo>
                  <a:lnTo>
                    <a:pt x="754" y="1026"/>
                  </a:lnTo>
                  <a:lnTo>
                    <a:pt x="792" y="1033"/>
                  </a:lnTo>
                  <a:lnTo>
                    <a:pt x="826" y="1036"/>
                  </a:lnTo>
                  <a:lnTo>
                    <a:pt x="858" y="1034"/>
                  </a:lnTo>
                  <a:lnTo>
                    <a:pt x="887" y="1027"/>
                  </a:lnTo>
                  <a:lnTo>
                    <a:pt x="914" y="1015"/>
                  </a:lnTo>
                  <a:lnTo>
                    <a:pt x="939" y="999"/>
                  </a:lnTo>
                  <a:lnTo>
                    <a:pt x="962" y="979"/>
                  </a:lnTo>
                  <a:lnTo>
                    <a:pt x="984" y="955"/>
                  </a:lnTo>
                  <a:lnTo>
                    <a:pt x="1003" y="925"/>
                  </a:lnTo>
                  <a:lnTo>
                    <a:pt x="1021" y="891"/>
                  </a:lnTo>
                  <a:lnTo>
                    <a:pt x="1037" y="852"/>
                  </a:lnTo>
                  <a:lnTo>
                    <a:pt x="1044" y="830"/>
                  </a:lnTo>
                  <a:lnTo>
                    <a:pt x="1051" y="804"/>
                  </a:lnTo>
                  <a:lnTo>
                    <a:pt x="1064" y="746"/>
                  </a:lnTo>
                  <a:lnTo>
                    <a:pt x="1074" y="680"/>
                  </a:lnTo>
                  <a:lnTo>
                    <a:pt x="1083" y="611"/>
                  </a:lnTo>
                  <a:lnTo>
                    <a:pt x="1090" y="542"/>
                  </a:lnTo>
                  <a:lnTo>
                    <a:pt x="1095" y="476"/>
                  </a:lnTo>
                  <a:lnTo>
                    <a:pt x="1098" y="417"/>
                  </a:lnTo>
                  <a:lnTo>
                    <a:pt x="1099" y="392"/>
                  </a:lnTo>
                  <a:lnTo>
                    <a:pt x="1100" y="368"/>
                  </a:lnTo>
                  <a:lnTo>
                    <a:pt x="1101" y="329"/>
                  </a:lnTo>
                  <a:lnTo>
                    <a:pt x="1102" y="296"/>
                  </a:lnTo>
                  <a:lnTo>
                    <a:pt x="1102" y="268"/>
                  </a:lnTo>
                  <a:lnTo>
                    <a:pt x="1100" y="245"/>
                  </a:lnTo>
                  <a:lnTo>
                    <a:pt x="1094" y="224"/>
                  </a:lnTo>
                  <a:lnTo>
                    <a:pt x="1083" y="206"/>
                  </a:lnTo>
                  <a:lnTo>
                    <a:pt x="1066" y="189"/>
                  </a:lnTo>
                  <a:lnTo>
                    <a:pt x="1042" y="172"/>
                  </a:lnTo>
                  <a:lnTo>
                    <a:pt x="1009" y="156"/>
                  </a:lnTo>
                  <a:lnTo>
                    <a:pt x="967" y="144"/>
                  </a:lnTo>
                  <a:lnTo>
                    <a:pt x="919" y="134"/>
                  </a:lnTo>
                  <a:lnTo>
                    <a:pt x="866" y="125"/>
                  </a:lnTo>
                  <a:lnTo>
                    <a:pt x="810" y="117"/>
                  </a:lnTo>
                  <a:lnTo>
                    <a:pt x="753" y="109"/>
                  </a:lnTo>
                  <a:lnTo>
                    <a:pt x="696" y="101"/>
                  </a:lnTo>
                  <a:lnTo>
                    <a:pt x="642" y="91"/>
                  </a:lnTo>
                  <a:lnTo>
                    <a:pt x="587" y="78"/>
                  </a:lnTo>
                  <a:lnTo>
                    <a:pt x="528" y="63"/>
                  </a:lnTo>
                  <a:lnTo>
                    <a:pt x="405" y="32"/>
                  </a:lnTo>
                  <a:lnTo>
                    <a:pt x="345" y="19"/>
                  </a:lnTo>
                  <a:lnTo>
                    <a:pt x="289" y="8"/>
                  </a:lnTo>
                  <a:lnTo>
                    <a:pt x="238" y="1"/>
                  </a:lnTo>
                  <a:lnTo>
                    <a:pt x="195" y="0"/>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24603" name="Freeform 5"/>
            <p:cNvSpPr/>
            <p:nvPr/>
          </p:nvSpPr>
          <p:spPr bwMode="auto">
            <a:xfrm>
              <a:off x="3115" y="1194"/>
              <a:ext cx="1116" cy="966"/>
            </a:xfrm>
            <a:custGeom>
              <a:avLst/>
              <a:gdLst>
                <a:gd name="T0" fmla="*/ 440 w 1116"/>
                <a:gd name="T1" fmla="*/ 18 h 966"/>
                <a:gd name="T2" fmla="*/ 364 w 1116"/>
                <a:gd name="T3" fmla="*/ 5 h 966"/>
                <a:gd name="T4" fmla="*/ 245 w 1116"/>
                <a:gd name="T5" fmla="*/ 0 h 966"/>
                <a:gd name="T6" fmla="*/ 130 w 1116"/>
                <a:gd name="T7" fmla="*/ 10 h 966"/>
                <a:gd name="T8" fmla="*/ 84 w 1116"/>
                <a:gd name="T9" fmla="*/ 22 h 966"/>
                <a:gd name="T10" fmla="*/ 49 w 1116"/>
                <a:gd name="T11" fmla="*/ 38 h 966"/>
                <a:gd name="T12" fmla="*/ 28 w 1116"/>
                <a:gd name="T13" fmla="*/ 61 h 966"/>
                <a:gd name="T14" fmla="*/ 13 w 1116"/>
                <a:gd name="T15" fmla="*/ 127 h 966"/>
                <a:gd name="T16" fmla="*/ 19 w 1116"/>
                <a:gd name="T17" fmla="*/ 208 h 966"/>
                <a:gd name="T18" fmla="*/ 29 w 1116"/>
                <a:gd name="T19" fmla="*/ 289 h 966"/>
                <a:gd name="T20" fmla="*/ 20 w 1116"/>
                <a:gd name="T21" fmla="*/ 397 h 966"/>
                <a:gd name="T22" fmla="*/ 1 w 1116"/>
                <a:gd name="T23" fmla="*/ 537 h 966"/>
                <a:gd name="T24" fmla="*/ 2 w 1116"/>
                <a:gd name="T25" fmla="*/ 594 h 966"/>
                <a:gd name="T26" fmla="*/ 9 w 1116"/>
                <a:gd name="T27" fmla="*/ 656 h 966"/>
                <a:gd name="T28" fmla="*/ 22 w 1116"/>
                <a:gd name="T29" fmla="*/ 687 h 966"/>
                <a:gd name="T30" fmla="*/ 51 w 1116"/>
                <a:gd name="T31" fmla="*/ 711 h 966"/>
                <a:gd name="T32" fmla="*/ 91 w 1116"/>
                <a:gd name="T33" fmla="*/ 723 h 966"/>
                <a:gd name="T34" fmla="*/ 155 w 1116"/>
                <a:gd name="T35" fmla="*/ 724 h 966"/>
                <a:gd name="T36" fmla="*/ 262 w 1116"/>
                <a:gd name="T37" fmla="*/ 717 h 966"/>
                <a:gd name="T38" fmla="*/ 369 w 1116"/>
                <a:gd name="T39" fmla="*/ 712 h 966"/>
                <a:gd name="T40" fmla="*/ 433 w 1116"/>
                <a:gd name="T41" fmla="*/ 719 h 966"/>
                <a:gd name="T42" fmla="*/ 462 w 1116"/>
                <a:gd name="T43" fmla="*/ 732 h 966"/>
                <a:gd name="T44" fmla="*/ 477 w 1116"/>
                <a:gd name="T45" fmla="*/ 755 h 966"/>
                <a:gd name="T46" fmla="*/ 485 w 1116"/>
                <a:gd name="T47" fmla="*/ 799 h 966"/>
                <a:gd name="T48" fmla="*/ 486 w 1116"/>
                <a:gd name="T49" fmla="*/ 865 h 966"/>
                <a:gd name="T50" fmla="*/ 500 w 1116"/>
                <a:gd name="T51" fmla="*/ 908 h 966"/>
                <a:gd name="T52" fmla="*/ 522 w 1116"/>
                <a:gd name="T53" fmla="*/ 929 h 966"/>
                <a:gd name="T54" fmla="*/ 561 w 1116"/>
                <a:gd name="T55" fmla="*/ 942 h 966"/>
                <a:gd name="T56" fmla="*/ 617 w 1116"/>
                <a:gd name="T57" fmla="*/ 952 h 966"/>
                <a:gd name="T58" fmla="*/ 724 w 1116"/>
                <a:gd name="T59" fmla="*/ 963 h 966"/>
                <a:gd name="T60" fmla="*/ 881 w 1116"/>
                <a:gd name="T61" fmla="*/ 961 h 966"/>
                <a:gd name="T62" fmla="*/ 986 w 1116"/>
                <a:gd name="T63" fmla="*/ 945 h 966"/>
                <a:gd name="T64" fmla="*/ 1040 w 1116"/>
                <a:gd name="T65" fmla="*/ 925 h 966"/>
                <a:gd name="T66" fmla="*/ 1076 w 1116"/>
                <a:gd name="T67" fmla="*/ 895 h 966"/>
                <a:gd name="T68" fmla="*/ 1099 w 1116"/>
                <a:gd name="T69" fmla="*/ 850 h 966"/>
                <a:gd name="T70" fmla="*/ 1114 w 1116"/>
                <a:gd name="T71" fmla="*/ 764 h 966"/>
                <a:gd name="T72" fmla="*/ 1112 w 1116"/>
                <a:gd name="T73" fmla="*/ 634 h 966"/>
                <a:gd name="T74" fmla="*/ 1101 w 1116"/>
                <a:gd name="T75" fmla="*/ 514 h 966"/>
                <a:gd name="T76" fmla="*/ 1097 w 1116"/>
                <a:gd name="T77" fmla="*/ 467 h 966"/>
                <a:gd name="T78" fmla="*/ 1096 w 1116"/>
                <a:gd name="T79" fmla="*/ 398 h 966"/>
                <a:gd name="T80" fmla="*/ 1092 w 1116"/>
                <a:gd name="T81" fmla="*/ 347 h 966"/>
                <a:gd name="T82" fmla="*/ 1075 w 1116"/>
                <a:gd name="T83" fmla="*/ 308 h 966"/>
                <a:gd name="T84" fmla="*/ 1034 w 1116"/>
                <a:gd name="T85" fmla="*/ 276 h 966"/>
                <a:gd name="T86" fmla="*/ 999 w 1116"/>
                <a:gd name="T87" fmla="*/ 264 h 966"/>
                <a:gd name="T88" fmla="*/ 902 w 1116"/>
                <a:gd name="T89" fmla="*/ 255 h 966"/>
                <a:gd name="T90" fmla="*/ 789 w 1116"/>
                <a:gd name="T91" fmla="*/ 252 h 966"/>
                <a:gd name="T92" fmla="*/ 685 w 1116"/>
                <a:gd name="T93" fmla="*/ 243 h 966"/>
                <a:gd name="T94" fmla="*/ 644 w 1116"/>
                <a:gd name="T95" fmla="*/ 230 h 966"/>
                <a:gd name="T96" fmla="*/ 589 w 1116"/>
                <a:gd name="T97" fmla="*/ 185 h 966"/>
                <a:gd name="T98" fmla="*/ 554 w 1116"/>
                <a:gd name="T99" fmla="*/ 123 h 966"/>
                <a:gd name="T100" fmla="*/ 517 w 1116"/>
                <a:gd name="T101" fmla="*/ 63 h 966"/>
                <a:gd name="T102" fmla="*/ 460 w 1116"/>
                <a:gd name="T103" fmla="*/ 23 h 9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6"/>
                <a:gd name="T157" fmla="*/ 0 h 966"/>
                <a:gd name="T158" fmla="*/ 1116 w 1116"/>
                <a:gd name="T159" fmla="*/ 966 h 96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6" h="966">
                  <a:moveTo>
                    <a:pt x="460" y="23"/>
                  </a:moveTo>
                  <a:lnTo>
                    <a:pt x="440" y="18"/>
                  </a:lnTo>
                  <a:lnTo>
                    <a:pt x="417" y="13"/>
                  </a:lnTo>
                  <a:lnTo>
                    <a:pt x="364" y="5"/>
                  </a:lnTo>
                  <a:lnTo>
                    <a:pt x="305" y="1"/>
                  </a:lnTo>
                  <a:lnTo>
                    <a:pt x="245" y="0"/>
                  </a:lnTo>
                  <a:lnTo>
                    <a:pt x="185" y="3"/>
                  </a:lnTo>
                  <a:lnTo>
                    <a:pt x="130" y="10"/>
                  </a:lnTo>
                  <a:lnTo>
                    <a:pt x="105" y="15"/>
                  </a:lnTo>
                  <a:lnTo>
                    <a:pt x="84" y="22"/>
                  </a:lnTo>
                  <a:lnTo>
                    <a:pt x="65" y="30"/>
                  </a:lnTo>
                  <a:lnTo>
                    <a:pt x="49" y="38"/>
                  </a:lnTo>
                  <a:lnTo>
                    <a:pt x="37" y="49"/>
                  </a:lnTo>
                  <a:lnTo>
                    <a:pt x="28" y="61"/>
                  </a:lnTo>
                  <a:lnTo>
                    <a:pt x="17" y="92"/>
                  </a:lnTo>
                  <a:lnTo>
                    <a:pt x="13" y="127"/>
                  </a:lnTo>
                  <a:lnTo>
                    <a:pt x="15" y="166"/>
                  </a:lnTo>
                  <a:lnTo>
                    <a:pt x="19" y="208"/>
                  </a:lnTo>
                  <a:lnTo>
                    <a:pt x="25" y="249"/>
                  </a:lnTo>
                  <a:lnTo>
                    <a:pt x="29" y="289"/>
                  </a:lnTo>
                  <a:lnTo>
                    <a:pt x="28" y="326"/>
                  </a:lnTo>
                  <a:lnTo>
                    <a:pt x="20" y="397"/>
                  </a:lnTo>
                  <a:lnTo>
                    <a:pt x="9" y="470"/>
                  </a:lnTo>
                  <a:lnTo>
                    <a:pt x="1" y="537"/>
                  </a:lnTo>
                  <a:lnTo>
                    <a:pt x="0" y="567"/>
                  </a:lnTo>
                  <a:lnTo>
                    <a:pt x="2" y="594"/>
                  </a:lnTo>
                  <a:lnTo>
                    <a:pt x="6" y="638"/>
                  </a:lnTo>
                  <a:lnTo>
                    <a:pt x="9" y="656"/>
                  </a:lnTo>
                  <a:lnTo>
                    <a:pt x="14" y="673"/>
                  </a:lnTo>
                  <a:lnTo>
                    <a:pt x="22" y="687"/>
                  </a:lnTo>
                  <a:lnTo>
                    <a:pt x="34" y="700"/>
                  </a:lnTo>
                  <a:lnTo>
                    <a:pt x="51" y="711"/>
                  </a:lnTo>
                  <a:lnTo>
                    <a:pt x="76" y="720"/>
                  </a:lnTo>
                  <a:lnTo>
                    <a:pt x="91" y="723"/>
                  </a:lnTo>
                  <a:lnTo>
                    <a:pt x="110" y="725"/>
                  </a:lnTo>
                  <a:lnTo>
                    <a:pt x="155" y="724"/>
                  </a:lnTo>
                  <a:lnTo>
                    <a:pt x="206" y="721"/>
                  </a:lnTo>
                  <a:lnTo>
                    <a:pt x="262" y="717"/>
                  </a:lnTo>
                  <a:lnTo>
                    <a:pt x="317" y="713"/>
                  </a:lnTo>
                  <a:lnTo>
                    <a:pt x="369" y="712"/>
                  </a:lnTo>
                  <a:lnTo>
                    <a:pt x="414" y="715"/>
                  </a:lnTo>
                  <a:lnTo>
                    <a:pt x="433" y="719"/>
                  </a:lnTo>
                  <a:lnTo>
                    <a:pt x="449" y="724"/>
                  </a:lnTo>
                  <a:lnTo>
                    <a:pt x="462" y="732"/>
                  </a:lnTo>
                  <a:lnTo>
                    <a:pt x="471" y="743"/>
                  </a:lnTo>
                  <a:lnTo>
                    <a:pt x="477" y="755"/>
                  </a:lnTo>
                  <a:lnTo>
                    <a:pt x="482" y="769"/>
                  </a:lnTo>
                  <a:lnTo>
                    <a:pt x="485" y="799"/>
                  </a:lnTo>
                  <a:lnTo>
                    <a:pt x="485" y="832"/>
                  </a:lnTo>
                  <a:lnTo>
                    <a:pt x="486" y="865"/>
                  </a:lnTo>
                  <a:lnTo>
                    <a:pt x="493" y="896"/>
                  </a:lnTo>
                  <a:lnTo>
                    <a:pt x="500" y="908"/>
                  </a:lnTo>
                  <a:lnTo>
                    <a:pt x="509" y="920"/>
                  </a:lnTo>
                  <a:lnTo>
                    <a:pt x="522" y="929"/>
                  </a:lnTo>
                  <a:lnTo>
                    <a:pt x="539" y="936"/>
                  </a:lnTo>
                  <a:lnTo>
                    <a:pt x="561" y="942"/>
                  </a:lnTo>
                  <a:lnTo>
                    <a:pt x="587" y="947"/>
                  </a:lnTo>
                  <a:lnTo>
                    <a:pt x="617" y="952"/>
                  </a:lnTo>
                  <a:lnTo>
                    <a:pt x="650" y="957"/>
                  </a:lnTo>
                  <a:lnTo>
                    <a:pt x="724" y="963"/>
                  </a:lnTo>
                  <a:lnTo>
                    <a:pt x="803" y="965"/>
                  </a:lnTo>
                  <a:lnTo>
                    <a:pt x="881" y="961"/>
                  </a:lnTo>
                  <a:lnTo>
                    <a:pt x="954" y="952"/>
                  </a:lnTo>
                  <a:lnTo>
                    <a:pt x="986" y="945"/>
                  </a:lnTo>
                  <a:lnTo>
                    <a:pt x="1015" y="936"/>
                  </a:lnTo>
                  <a:lnTo>
                    <a:pt x="1040" y="925"/>
                  </a:lnTo>
                  <a:lnTo>
                    <a:pt x="1060" y="911"/>
                  </a:lnTo>
                  <a:lnTo>
                    <a:pt x="1076" y="895"/>
                  </a:lnTo>
                  <a:lnTo>
                    <a:pt x="1089" y="874"/>
                  </a:lnTo>
                  <a:lnTo>
                    <a:pt x="1099" y="850"/>
                  </a:lnTo>
                  <a:lnTo>
                    <a:pt x="1106" y="824"/>
                  </a:lnTo>
                  <a:lnTo>
                    <a:pt x="1114" y="764"/>
                  </a:lnTo>
                  <a:lnTo>
                    <a:pt x="1115" y="700"/>
                  </a:lnTo>
                  <a:lnTo>
                    <a:pt x="1112" y="634"/>
                  </a:lnTo>
                  <a:lnTo>
                    <a:pt x="1106" y="570"/>
                  </a:lnTo>
                  <a:lnTo>
                    <a:pt x="1101" y="514"/>
                  </a:lnTo>
                  <a:lnTo>
                    <a:pt x="1098" y="489"/>
                  </a:lnTo>
                  <a:lnTo>
                    <a:pt x="1097" y="467"/>
                  </a:lnTo>
                  <a:lnTo>
                    <a:pt x="1096" y="430"/>
                  </a:lnTo>
                  <a:lnTo>
                    <a:pt x="1096" y="398"/>
                  </a:lnTo>
                  <a:lnTo>
                    <a:pt x="1095" y="371"/>
                  </a:lnTo>
                  <a:lnTo>
                    <a:pt x="1092" y="347"/>
                  </a:lnTo>
                  <a:lnTo>
                    <a:pt x="1086" y="326"/>
                  </a:lnTo>
                  <a:lnTo>
                    <a:pt x="1075" y="308"/>
                  </a:lnTo>
                  <a:lnTo>
                    <a:pt x="1058" y="291"/>
                  </a:lnTo>
                  <a:lnTo>
                    <a:pt x="1034" y="276"/>
                  </a:lnTo>
                  <a:lnTo>
                    <a:pt x="1018" y="269"/>
                  </a:lnTo>
                  <a:lnTo>
                    <a:pt x="999" y="264"/>
                  </a:lnTo>
                  <a:lnTo>
                    <a:pt x="954" y="258"/>
                  </a:lnTo>
                  <a:lnTo>
                    <a:pt x="902" y="255"/>
                  </a:lnTo>
                  <a:lnTo>
                    <a:pt x="846" y="254"/>
                  </a:lnTo>
                  <a:lnTo>
                    <a:pt x="789" y="252"/>
                  </a:lnTo>
                  <a:lnTo>
                    <a:pt x="735" y="250"/>
                  </a:lnTo>
                  <a:lnTo>
                    <a:pt x="685" y="243"/>
                  </a:lnTo>
                  <a:lnTo>
                    <a:pt x="664" y="237"/>
                  </a:lnTo>
                  <a:lnTo>
                    <a:pt x="644" y="230"/>
                  </a:lnTo>
                  <a:lnTo>
                    <a:pt x="613" y="211"/>
                  </a:lnTo>
                  <a:lnTo>
                    <a:pt x="589" y="185"/>
                  </a:lnTo>
                  <a:lnTo>
                    <a:pt x="571" y="155"/>
                  </a:lnTo>
                  <a:lnTo>
                    <a:pt x="554" y="123"/>
                  </a:lnTo>
                  <a:lnTo>
                    <a:pt x="537" y="92"/>
                  </a:lnTo>
                  <a:lnTo>
                    <a:pt x="517" y="63"/>
                  </a:lnTo>
                  <a:lnTo>
                    <a:pt x="492" y="40"/>
                  </a:lnTo>
                  <a:lnTo>
                    <a:pt x="460" y="23"/>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24604" name="Freeform 6"/>
            <p:cNvSpPr/>
            <p:nvPr/>
          </p:nvSpPr>
          <p:spPr bwMode="auto">
            <a:xfrm>
              <a:off x="3340" y="2146"/>
              <a:ext cx="1814" cy="1315"/>
            </a:xfrm>
            <a:custGeom>
              <a:avLst/>
              <a:gdLst>
                <a:gd name="T0" fmla="*/ 4 w 1814"/>
                <a:gd name="T1" fmla="*/ 441 h 1315"/>
                <a:gd name="T2" fmla="*/ 0 w 1814"/>
                <a:gd name="T3" fmla="*/ 301 h 1315"/>
                <a:gd name="T4" fmla="*/ 11 w 1814"/>
                <a:gd name="T5" fmla="*/ 159 h 1315"/>
                <a:gd name="T6" fmla="*/ 47 w 1814"/>
                <a:gd name="T7" fmla="*/ 48 h 1315"/>
                <a:gd name="T8" fmla="*/ 77 w 1814"/>
                <a:gd name="T9" fmla="*/ 14 h 1315"/>
                <a:gd name="T10" fmla="*/ 117 w 1814"/>
                <a:gd name="T11" fmla="*/ 0 h 1315"/>
                <a:gd name="T12" fmla="*/ 228 w 1814"/>
                <a:gd name="T13" fmla="*/ 17 h 1315"/>
                <a:gd name="T14" fmla="*/ 362 w 1814"/>
                <a:gd name="T15" fmla="*/ 65 h 1315"/>
                <a:gd name="T16" fmla="*/ 498 w 1814"/>
                <a:gd name="T17" fmla="*/ 107 h 1315"/>
                <a:gd name="T18" fmla="*/ 620 w 1814"/>
                <a:gd name="T19" fmla="*/ 112 h 1315"/>
                <a:gd name="T20" fmla="*/ 733 w 1814"/>
                <a:gd name="T21" fmla="*/ 83 h 1315"/>
                <a:gd name="T22" fmla="*/ 849 w 1814"/>
                <a:gd name="T23" fmla="*/ 48 h 1315"/>
                <a:gd name="T24" fmla="*/ 975 w 1814"/>
                <a:gd name="T25" fmla="*/ 30 h 1315"/>
                <a:gd name="T26" fmla="*/ 1128 w 1814"/>
                <a:gd name="T27" fmla="*/ 48 h 1315"/>
                <a:gd name="T28" fmla="*/ 1321 w 1814"/>
                <a:gd name="T29" fmla="*/ 90 h 1315"/>
                <a:gd name="T30" fmla="*/ 1521 w 1814"/>
                <a:gd name="T31" fmla="*/ 154 h 1315"/>
                <a:gd name="T32" fmla="*/ 1650 w 1814"/>
                <a:gd name="T33" fmla="*/ 216 h 1315"/>
                <a:gd name="T34" fmla="*/ 1716 w 1814"/>
                <a:gd name="T35" fmla="*/ 265 h 1315"/>
                <a:gd name="T36" fmla="*/ 1778 w 1814"/>
                <a:gd name="T37" fmla="*/ 353 h 1315"/>
                <a:gd name="T38" fmla="*/ 1812 w 1814"/>
                <a:gd name="T39" fmla="*/ 508 h 1315"/>
                <a:gd name="T40" fmla="*/ 1806 w 1814"/>
                <a:gd name="T41" fmla="*/ 681 h 1315"/>
                <a:gd name="T42" fmla="*/ 1773 w 1814"/>
                <a:gd name="T43" fmla="*/ 843 h 1315"/>
                <a:gd name="T44" fmla="*/ 1724 w 1814"/>
                <a:gd name="T45" fmla="*/ 975 h 1315"/>
                <a:gd name="T46" fmla="*/ 1651 w 1814"/>
                <a:gd name="T47" fmla="*/ 1094 h 1315"/>
                <a:gd name="T48" fmla="*/ 1553 w 1814"/>
                <a:gd name="T49" fmla="*/ 1196 h 1315"/>
                <a:gd name="T50" fmla="*/ 1436 w 1814"/>
                <a:gd name="T51" fmla="*/ 1271 h 1315"/>
                <a:gd name="T52" fmla="*/ 1299 w 1814"/>
                <a:gd name="T53" fmla="*/ 1310 h 1315"/>
                <a:gd name="T54" fmla="*/ 1123 w 1814"/>
                <a:gd name="T55" fmla="*/ 1309 h 1315"/>
                <a:gd name="T56" fmla="*/ 934 w 1814"/>
                <a:gd name="T57" fmla="*/ 1282 h 1315"/>
                <a:gd name="T58" fmla="*/ 766 w 1814"/>
                <a:gd name="T59" fmla="*/ 1244 h 1315"/>
                <a:gd name="T60" fmla="*/ 645 w 1814"/>
                <a:gd name="T61" fmla="*/ 1206 h 1315"/>
                <a:gd name="T62" fmla="*/ 566 w 1814"/>
                <a:gd name="T63" fmla="*/ 1157 h 1315"/>
                <a:gd name="T64" fmla="*/ 483 w 1814"/>
                <a:gd name="T65" fmla="*/ 1071 h 1315"/>
                <a:gd name="T66" fmla="*/ 424 w 1814"/>
                <a:gd name="T67" fmla="*/ 1019 h 1315"/>
                <a:gd name="T68" fmla="*/ 276 w 1814"/>
                <a:gd name="T69" fmla="*/ 942 h 1315"/>
                <a:gd name="T70" fmla="*/ 173 w 1814"/>
                <a:gd name="T71" fmla="*/ 876 h 1315"/>
                <a:gd name="T72" fmla="*/ 94 w 1814"/>
                <a:gd name="T73" fmla="*/ 776 h 1315"/>
                <a:gd name="T74" fmla="*/ 32 w 1814"/>
                <a:gd name="T75" fmla="*/ 648 h 1315"/>
                <a:gd name="T76" fmla="*/ 11 w 1814"/>
                <a:gd name="T77" fmla="*/ 550 h 13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14"/>
                <a:gd name="T118" fmla="*/ 0 h 1315"/>
                <a:gd name="T119" fmla="*/ 1814 w 1814"/>
                <a:gd name="T120" fmla="*/ 1315 h 13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14" h="1315">
                  <a:moveTo>
                    <a:pt x="8" y="499"/>
                  </a:moveTo>
                  <a:lnTo>
                    <a:pt x="4" y="441"/>
                  </a:lnTo>
                  <a:lnTo>
                    <a:pt x="1" y="373"/>
                  </a:lnTo>
                  <a:lnTo>
                    <a:pt x="0" y="301"/>
                  </a:lnTo>
                  <a:lnTo>
                    <a:pt x="3" y="229"/>
                  </a:lnTo>
                  <a:lnTo>
                    <a:pt x="11" y="159"/>
                  </a:lnTo>
                  <a:lnTo>
                    <a:pt x="26" y="98"/>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6"/>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3"/>
                  </a:lnTo>
                  <a:lnTo>
                    <a:pt x="1801" y="427"/>
                  </a:lnTo>
                  <a:lnTo>
                    <a:pt x="1812" y="508"/>
                  </a:lnTo>
                  <a:lnTo>
                    <a:pt x="1813" y="595"/>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4"/>
                  </a:lnTo>
                  <a:lnTo>
                    <a:pt x="424" y="1019"/>
                  </a:lnTo>
                  <a:lnTo>
                    <a:pt x="351" y="978"/>
                  </a:lnTo>
                  <a:lnTo>
                    <a:pt x="276" y="942"/>
                  </a:lnTo>
                  <a:lnTo>
                    <a:pt x="205" y="901"/>
                  </a:lnTo>
                  <a:lnTo>
                    <a:pt x="173" y="876"/>
                  </a:lnTo>
                  <a:lnTo>
                    <a:pt x="145" y="847"/>
                  </a:lnTo>
                  <a:lnTo>
                    <a:pt x="94" y="776"/>
                  </a:lnTo>
                  <a:lnTo>
                    <a:pt x="50" y="693"/>
                  </a:lnTo>
                  <a:lnTo>
                    <a:pt x="32" y="648"/>
                  </a:lnTo>
                  <a:lnTo>
                    <a:pt x="19" y="601"/>
                  </a:lnTo>
                  <a:lnTo>
                    <a:pt x="11" y="550"/>
                  </a:lnTo>
                  <a:lnTo>
                    <a:pt x="8" y="499"/>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24605" name="Group 10"/>
            <p:cNvGrpSpPr/>
            <p:nvPr/>
          </p:nvGrpSpPr>
          <p:grpSpPr bwMode="auto">
            <a:xfrm>
              <a:off x="3166" y="1267"/>
              <a:ext cx="470" cy="209"/>
              <a:chOff x="3166" y="1267"/>
              <a:chExt cx="470" cy="209"/>
            </a:xfrm>
          </p:grpSpPr>
          <p:graphicFrame>
            <p:nvGraphicFramePr>
              <p:cNvPr id="24819" name="Object 7"/>
              <p:cNvGraphicFramePr/>
              <p:nvPr/>
            </p:nvGraphicFramePr>
            <p:xfrm>
              <a:off x="3166" y="1267"/>
              <a:ext cx="270" cy="209"/>
            </p:xfrm>
            <a:graphic>
              <a:graphicData uri="http://schemas.openxmlformats.org/presentationml/2006/ole">
                <mc:AlternateContent xmlns:mc="http://schemas.openxmlformats.org/markup-compatibility/2006">
                  <mc:Choice xmlns:v="urn:schemas-microsoft-com:vml" Requires="v">
                    <p:oleObj spid="_x0000_s0" name="Clip" r:id="rId1" imgW="1857375" imgH="1438275" progId="MS_ClipArt_Gallery.2">
                      <p:embed/>
                    </p:oleObj>
                  </mc:Choice>
                  <mc:Fallback>
                    <p:oleObj name="Clip" r:id="rId1" imgW="1857375" imgH="1438275" progId="MS_ClipArt_Gallery.2">
                      <p:embed/>
                      <p:pic>
                        <p:nvPicPr>
                          <p:cNvPr id="0" name="Object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 y="1267"/>
                            <a:ext cx="27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20" name="Object 8"/>
              <p:cNvGraphicFramePr/>
              <p:nvPr/>
            </p:nvGraphicFramePr>
            <p:xfrm>
              <a:off x="3452" y="1342"/>
              <a:ext cx="184" cy="124"/>
            </p:xfrm>
            <a:graphic>
              <a:graphicData uri="http://schemas.openxmlformats.org/presentationml/2006/ole">
                <mc:AlternateContent xmlns:mc="http://schemas.openxmlformats.org/markup-compatibility/2006">
                  <mc:Choice xmlns:v="urn:schemas-microsoft-com:vml" Requires="v">
                    <p:oleObj spid="_x0000_s2" name="Clip" r:id="rId3" imgW="1266825" imgH="857250" progId="MS_ClipArt_Gallery.2">
                      <p:embed/>
                    </p:oleObj>
                  </mc:Choice>
                  <mc:Fallback>
                    <p:oleObj name="Clip" r:id="rId3" imgW="1266825" imgH="857250" progId="MS_ClipArt_Gallery.2">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 y="1342"/>
                            <a:ext cx="184"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21" name="Line 9"/>
              <p:cNvSpPr>
                <a:spLocks noChangeShapeType="1"/>
              </p:cNvSpPr>
              <p:nvPr/>
            </p:nvSpPr>
            <p:spPr bwMode="auto">
              <a:xfrm flipV="1">
                <a:off x="3422" y="1419"/>
                <a:ext cx="72"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06" name="Group 14"/>
            <p:cNvGrpSpPr/>
            <p:nvPr/>
          </p:nvGrpSpPr>
          <p:grpSpPr bwMode="auto">
            <a:xfrm>
              <a:off x="3166" y="1642"/>
              <a:ext cx="470" cy="209"/>
              <a:chOff x="3166" y="1642"/>
              <a:chExt cx="470" cy="209"/>
            </a:xfrm>
          </p:grpSpPr>
          <p:graphicFrame>
            <p:nvGraphicFramePr>
              <p:cNvPr id="24816" name="Object 11"/>
              <p:cNvGraphicFramePr/>
              <p:nvPr/>
            </p:nvGraphicFramePr>
            <p:xfrm>
              <a:off x="3166" y="1642"/>
              <a:ext cx="270" cy="209"/>
            </p:xfrm>
            <a:graphic>
              <a:graphicData uri="http://schemas.openxmlformats.org/presentationml/2006/ole">
                <mc:AlternateContent xmlns:mc="http://schemas.openxmlformats.org/markup-compatibility/2006">
                  <mc:Choice xmlns:v="urn:schemas-microsoft-com:vml" Requires="v">
                    <p:oleObj spid="_x0000_s3" name="Clip" r:id="rId5" imgW="1857375" imgH="1438275" progId="MS_ClipArt_Gallery.2">
                      <p:embed/>
                    </p:oleObj>
                  </mc:Choice>
                  <mc:Fallback>
                    <p:oleObj name="Clip" r:id="rId5" imgW="1857375" imgH="1438275" progId="MS_ClipArt_Gallery.2">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6" y="1642"/>
                            <a:ext cx="27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17" name="Object 12"/>
              <p:cNvGraphicFramePr/>
              <p:nvPr/>
            </p:nvGraphicFramePr>
            <p:xfrm>
              <a:off x="3452" y="1717"/>
              <a:ext cx="184" cy="124"/>
            </p:xfrm>
            <a:graphic>
              <a:graphicData uri="http://schemas.openxmlformats.org/presentationml/2006/ole">
                <mc:AlternateContent xmlns:mc="http://schemas.openxmlformats.org/markup-compatibility/2006">
                  <mc:Choice xmlns:v="urn:schemas-microsoft-com:vml" Requires="v">
                    <p:oleObj spid="_x0000_s4" name="Clip" r:id="rId7" imgW="1266825" imgH="857250" progId="MS_ClipArt_Gallery.2">
                      <p:embed/>
                    </p:oleObj>
                  </mc:Choice>
                  <mc:Fallback>
                    <p:oleObj name="Clip" r:id="rId7" imgW="1266825" imgH="857250" progId="MS_ClipArt_Gallery.2">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2" y="1717"/>
                            <a:ext cx="184"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18" name="Line 13"/>
              <p:cNvSpPr>
                <a:spLocks noChangeShapeType="1"/>
              </p:cNvSpPr>
              <p:nvPr/>
            </p:nvSpPr>
            <p:spPr bwMode="auto">
              <a:xfrm flipV="1">
                <a:off x="3422" y="1794"/>
                <a:ext cx="72"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07" name="Group 18"/>
            <p:cNvGrpSpPr/>
            <p:nvPr/>
          </p:nvGrpSpPr>
          <p:grpSpPr bwMode="auto">
            <a:xfrm>
              <a:off x="3403" y="1508"/>
              <a:ext cx="44" cy="135"/>
              <a:chOff x="3403" y="1508"/>
              <a:chExt cx="44" cy="135"/>
            </a:xfrm>
          </p:grpSpPr>
          <p:sp>
            <p:nvSpPr>
              <p:cNvPr id="24813" name="Oval 15"/>
              <p:cNvSpPr>
                <a:spLocks noChangeArrowheads="1"/>
              </p:cNvSpPr>
              <p:nvPr/>
            </p:nvSpPr>
            <p:spPr bwMode="auto">
              <a:xfrm>
                <a:off x="3403" y="1508"/>
                <a:ext cx="41" cy="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4" name="Oval 16"/>
              <p:cNvSpPr>
                <a:spLocks noChangeArrowheads="1"/>
              </p:cNvSpPr>
              <p:nvPr/>
            </p:nvSpPr>
            <p:spPr bwMode="auto">
              <a:xfrm>
                <a:off x="3405" y="1557"/>
                <a:ext cx="40" cy="3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5" name="Oval 17"/>
              <p:cNvSpPr>
                <a:spLocks noChangeArrowheads="1"/>
              </p:cNvSpPr>
              <p:nvPr/>
            </p:nvSpPr>
            <p:spPr bwMode="auto">
              <a:xfrm>
                <a:off x="3406" y="1605"/>
                <a:ext cx="41" cy="3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08" name="Group 27"/>
            <p:cNvGrpSpPr/>
            <p:nvPr/>
          </p:nvGrpSpPr>
          <p:grpSpPr bwMode="auto">
            <a:xfrm>
              <a:off x="3699" y="1826"/>
              <a:ext cx="132" cy="248"/>
              <a:chOff x="3699" y="1826"/>
              <a:chExt cx="132" cy="248"/>
            </a:xfrm>
          </p:grpSpPr>
          <p:sp>
            <p:nvSpPr>
              <p:cNvPr id="24805" name="AutoShape 19"/>
              <p:cNvSpPr>
                <a:spLocks noChangeArrowheads="1"/>
              </p:cNvSpPr>
              <p:nvPr/>
            </p:nvSpPr>
            <p:spPr bwMode="auto">
              <a:xfrm>
                <a:off x="3699" y="2016"/>
                <a:ext cx="132" cy="58"/>
              </a:xfrm>
              <a:prstGeom prst="parallelogram">
                <a:avLst>
                  <a:gd name="adj" fmla="val 876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6" name="Rectangle 20"/>
              <p:cNvSpPr>
                <a:spLocks noChangeArrowheads="1"/>
              </p:cNvSpPr>
              <p:nvPr/>
            </p:nvSpPr>
            <p:spPr bwMode="auto">
              <a:xfrm>
                <a:off x="3766" y="1827"/>
                <a:ext cx="61" cy="19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7" name="Rectangle 21"/>
              <p:cNvSpPr>
                <a:spLocks noChangeArrowheads="1"/>
              </p:cNvSpPr>
              <p:nvPr/>
            </p:nvSpPr>
            <p:spPr bwMode="auto">
              <a:xfrm>
                <a:off x="3701" y="1882"/>
                <a:ext cx="81" cy="189"/>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8" name="AutoShape 22"/>
              <p:cNvSpPr>
                <a:spLocks noChangeArrowheads="1"/>
              </p:cNvSpPr>
              <p:nvPr/>
            </p:nvSpPr>
            <p:spPr bwMode="auto">
              <a:xfrm>
                <a:off x="3700" y="1826"/>
                <a:ext cx="130" cy="56"/>
              </a:xfrm>
              <a:prstGeom prst="parallelogram">
                <a:avLst>
                  <a:gd name="adj" fmla="val 894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9" name="Line 23"/>
              <p:cNvSpPr>
                <a:spLocks noChangeShapeType="1"/>
              </p:cNvSpPr>
              <p:nvPr/>
            </p:nvSpPr>
            <p:spPr bwMode="auto">
              <a:xfrm>
                <a:off x="3831" y="1829"/>
                <a:ext cx="0" cy="1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10" name="Line 24"/>
              <p:cNvSpPr>
                <a:spLocks noChangeShapeType="1"/>
              </p:cNvSpPr>
              <p:nvPr/>
            </p:nvSpPr>
            <p:spPr bwMode="auto">
              <a:xfrm flipH="1">
                <a:off x="3783" y="2016"/>
                <a:ext cx="48"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11" name="Rectangle 25"/>
              <p:cNvSpPr>
                <a:spLocks noChangeArrowheads="1"/>
              </p:cNvSpPr>
              <p:nvPr/>
            </p:nvSpPr>
            <p:spPr bwMode="auto">
              <a:xfrm>
                <a:off x="3711" y="1907"/>
                <a:ext cx="54" cy="10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2" name="Rectangle 26"/>
              <p:cNvSpPr>
                <a:spLocks noChangeArrowheads="1"/>
              </p:cNvSpPr>
              <p:nvPr/>
            </p:nvSpPr>
            <p:spPr bwMode="auto">
              <a:xfrm>
                <a:off x="3718" y="1939"/>
                <a:ext cx="43" cy="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09" name="Group 31"/>
            <p:cNvGrpSpPr/>
            <p:nvPr/>
          </p:nvGrpSpPr>
          <p:grpSpPr bwMode="auto">
            <a:xfrm>
              <a:off x="3848" y="1922"/>
              <a:ext cx="147" cy="51"/>
              <a:chOff x="3848" y="1922"/>
              <a:chExt cx="147" cy="51"/>
            </a:xfrm>
          </p:grpSpPr>
          <p:sp>
            <p:nvSpPr>
              <p:cNvPr id="24802" name="Oval 28"/>
              <p:cNvSpPr>
                <a:spLocks noChangeArrowheads="1"/>
              </p:cNvSpPr>
              <p:nvPr/>
            </p:nvSpPr>
            <p:spPr bwMode="auto">
              <a:xfrm>
                <a:off x="3848" y="1926"/>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3" name="Oval 29"/>
              <p:cNvSpPr>
                <a:spLocks noChangeArrowheads="1"/>
              </p:cNvSpPr>
              <p:nvPr/>
            </p:nvSpPr>
            <p:spPr bwMode="auto">
              <a:xfrm>
                <a:off x="3901" y="1924"/>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4" name="Oval 30"/>
              <p:cNvSpPr>
                <a:spLocks noChangeArrowheads="1"/>
              </p:cNvSpPr>
              <p:nvPr/>
            </p:nvSpPr>
            <p:spPr bwMode="auto">
              <a:xfrm>
                <a:off x="3954" y="1922"/>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10" name="Line 32"/>
            <p:cNvSpPr>
              <a:spLocks noChangeShapeType="1"/>
            </p:cNvSpPr>
            <p:nvPr/>
          </p:nvSpPr>
          <p:spPr bwMode="auto">
            <a:xfrm>
              <a:off x="3785" y="1767"/>
              <a:ext cx="312"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1" name="Line 33"/>
            <p:cNvSpPr>
              <a:spLocks noChangeShapeType="1"/>
            </p:cNvSpPr>
            <p:nvPr/>
          </p:nvSpPr>
          <p:spPr bwMode="auto">
            <a:xfrm>
              <a:off x="3787" y="1765"/>
              <a:ext cx="1"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2" name="Line 34"/>
            <p:cNvSpPr>
              <a:spLocks noChangeShapeType="1"/>
            </p:cNvSpPr>
            <p:nvPr/>
          </p:nvSpPr>
          <p:spPr bwMode="auto">
            <a:xfrm>
              <a:off x="4099" y="1764"/>
              <a:ext cx="1" cy="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3" name="Line 35"/>
            <p:cNvSpPr>
              <a:spLocks noChangeShapeType="1"/>
            </p:cNvSpPr>
            <p:nvPr/>
          </p:nvSpPr>
          <p:spPr bwMode="auto">
            <a:xfrm>
              <a:off x="3596" y="1427"/>
              <a:ext cx="182" cy="1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4" name="Line 36"/>
            <p:cNvSpPr>
              <a:spLocks noChangeShapeType="1"/>
            </p:cNvSpPr>
            <p:nvPr/>
          </p:nvSpPr>
          <p:spPr bwMode="auto">
            <a:xfrm flipV="1">
              <a:off x="3604" y="1607"/>
              <a:ext cx="174" cy="2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5" name="Line 37"/>
            <p:cNvSpPr>
              <a:spLocks noChangeShapeType="1"/>
            </p:cNvSpPr>
            <p:nvPr/>
          </p:nvSpPr>
          <p:spPr bwMode="auto">
            <a:xfrm flipV="1">
              <a:off x="3935" y="1660"/>
              <a:ext cx="1" cy="10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16" name="Group 46"/>
            <p:cNvGrpSpPr/>
            <p:nvPr/>
          </p:nvGrpSpPr>
          <p:grpSpPr bwMode="auto">
            <a:xfrm>
              <a:off x="4011" y="1812"/>
              <a:ext cx="132" cy="248"/>
              <a:chOff x="4011" y="1812"/>
              <a:chExt cx="132" cy="248"/>
            </a:xfrm>
          </p:grpSpPr>
          <p:sp>
            <p:nvSpPr>
              <p:cNvPr id="24794" name="AutoShape 38"/>
              <p:cNvSpPr>
                <a:spLocks noChangeArrowheads="1"/>
              </p:cNvSpPr>
              <p:nvPr/>
            </p:nvSpPr>
            <p:spPr bwMode="auto">
              <a:xfrm>
                <a:off x="4011" y="2002"/>
                <a:ext cx="132" cy="58"/>
              </a:xfrm>
              <a:prstGeom prst="parallelogram">
                <a:avLst>
                  <a:gd name="adj" fmla="val 876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5" name="Rectangle 39"/>
              <p:cNvSpPr>
                <a:spLocks noChangeArrowheads="1"/>
              </p:cNvSpPr>
              <p:nvPr/>
            </p:nvSpPr>
            <p:spPr bwMode="auto">
              <a:xfrm>
                <a:off x="4078" y="1813"/>
                <a:ext cx="61" cy="19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6" name="Rectangle 40"/>
              <p:cNvSpPr>
                <a:spLocks noChangeArrowheads="1"/>
              </p:cNvSpPr>
              <p:nvPr/>
            </p:nvSpPr>
            <p:spPr bwMode="auto">
              <a:xfrm>
                <a:off x="4013" y="1868"/>
                <a:ext cx="81" cy="189"/>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7" name="AutoShape 41"/>
              <p:cNvSpPr>
                <a:spLocks noChangeArrowheads="1"/>
              </p:cNvSpPr>
              <p:nvPr/>
            </p:nvSpPr>
            <p:spPr bwMode="auto">
              <a:xfrm>
                <a:off x="4012" y="1812"/>
                <a:ext cx="130" cy="56"/>
              </a:xfrm>
              <a:prstGeom prst="parallelogram">
                <a:avLst>
                  <a:gd name="adj" fmla="val 894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8" name="Line 42"/>
              <p:cNvSpPr>
                <a:spLocks noChangeShapeType="1"/>
              </p:cNvSpPr>
              <p:nvPr/>
            </p:nvSpPr>
            <p:spPr bwMode="auto">
              <a:xfrm>
                <a:off x="4143" y="1815"/>
                <a:ext cx="0" cy="1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99" name="Line 43"/>
              <p:cNvSpPr>
                <a:spLocks noChangeShapeType="1"/>
              </p:cNvSpPr>
              <p:nvPr/>
            </p:nvSpPr>
            <p:spPr bwMode="auto">
              <a:xfrm flipH="1">
                <a:off x="4095" y="2002"/>
                <a:ext cx="48"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00" name="Rectangle 44"/>
              <p:cNvSpPr>
                <a:spLocks noChangeArrowheads="1"/>
              </p:cNvSpPr>
              <p:nvPr/>
            </p:nvSpPr>
            <p:spPr bwMode="auto">
              <a:xfrm>
                <a:off x="4023" y="1893"/>
                <a:ext cx="54" cy="10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1" name="Rectangle 45"/>
              <p:cNvSpPr>
                <a:spLocks noChangeArrowheads="1"/>
              </p:cNvSpPr>
              <p:nvPr/>
            </p:nvSpPr>
            <p:spPr bwMode="auto">
              <a:xfrm>
                <a:off x="4030" y="1925"/>
                <a:ext cx="43" cy="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17" name="Group 56"/>
            <p:cNvGrpSpPr/>
            <p:nvPr/>
          </p:nvGrpSpPr>
          <p:grpSpPr bwMode="auto">
            <a:xfrm>
              <a:off x="3408" y="2201"/>
              <a:ext cx="302" cy="591"/>
              <a:chOff x="3408" y="2201"/>
              <a:chExt cx="302" cy="591"/>
            </a:xfrm>
          </p:grpSpPr>
          <p:graphicFrame>
            <p:nvGraphicFramePr>
              <p:cNvPr id="24785" name="Object 47"/>
              <p:cNvGraphicFramePr/>
              <p:nvPr/>
            </p:nvGraphicFramePr>
            <p:xfrm>
              <a:off x="3408" y="2201"/>
              <a:ext cx="270" cy="216"/>
            </p:xfrm>
            <a:graphic>
              <a:graphicData uri="http://schemas.openxmlformats.org/presentationml/2006/ole">
                <mc:AlternateContent xmlns:mc="http://schemas.openxmlformats.org/markup-compatibility/2006">
                  <mc:Choice xmlns:v="urn:schemas-microsoft-com:vml" Requires="v">
                    <p:oleObj spid="_x0000_s5" name="Clip" r:id="rId9" imgW="1857375" imgH="1485900" progId="MS_ClipArt_Gallery.2">
                      <p:embed/>
                    </p:oleObj>
                  </mc:Choice>
                  <mc:Fallback>
                    <p:oleObj name="Clip" r:id="rId9" imgW="1857375" imgH="1485900" progId="MS_ClipArt_Gallery.2">
                      <p:embed/>
                      <p:pic>
                        <p:nvPicPr>
                          <p:cNvPr id="0" name="Object 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8" y="2201"/>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6" name="Line 48"/>
              <p:cNvSpPr>
                <a:spLocks noChangeShapeType="1"/>
              </p:cNvSpPr>
              <p:nvPr/>
            </p:nvSpPr>
            <p:spPr bwMode="auto">
              <a:xfrm flipV="1">
                <a:off x="3664" y="2355"/>
                <a:ext cx="46"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4787" name="Object 49"/>
              <p:cNvGraphicFramePr/>
              <p:nvPr/>
            </p:nvGraphicFramePr>
            <p:xfrm>
              <a:off x="3408" y="2576"/>
              <a:ext cx="270" cy="216"/>
            </p:xfrm>
            <a:graphic>
              <a:graphicData uri="http://schemas.openxmlformats.org/presentationml/2006/ole">
                <mc:AlternateContent xmlns:mc="http://schemas.openxmlformats.org/markup-compatibility/2006">
                  <mc:Choice xmlns:v="urn:schemas-microsoft-com:vml" Requires="v">
                    <p:oleObj spid="_x0000_s6" name="Clip" r:id="rId11" imgW="1857375" imgH="1485900" progId="MS_ClipArt_Gallery.2">
                      <p:embed/>
                    </p:oleObj>
                  </mc:Choice>
                  <mc:Fallback>
                    <p:oleObj name="Clip" r:id="rId11" imgW="1857375" imgH="1485900" progId="MS_ClipArt_Gallery.2">
                      <p:embed/>
                      <p:pic>
                        <p:nvPicPr>
                          <p:cNvPr id="0" name="Object 4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 y="2576"/>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8" name="Line 50"/>
              <p:cNvSpPr>
                <a:spLocks noChangeShapeType="1"/>
              </p:cNvSpPr>
              <p:nvPr/>
            </p:nvSpPr>
            <p:spPr bwMode="auto">
              <a:xfrm flipV="1">
                <a:off x="3664" y="2733"/>
                <a:ext cx="46"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789" name="Group 54"/>
              <p:cNvGrpSpPr/>
              <p:nvPr/>
            </p:nvGrpSpPr>
            <p:grpSpPr bwMode="auto">
              <a:xfrm>
                <a:off x="3487" y="2416"/>
                <a:ext cx="45" cy="140"/>
                <a:chOff x="3487" y="2416"/>
                <a:chExt cx="45" cy="140"/>
              </a:xfrm>
            </p:grpSpPr>
            <p:sp>
              <p:nvSpPr>
                <p:cNvPr id="24791" name="Oval 51"/>
                <p:cNvSpPr>
                  <a:spLocks noChangeArrowheads="1"/>
                </p:cNvSpPr>
                <p:nvPr/>
              </p:nvSpPr>
              <p:spPr bwMode="auto">
                <a:xfrm>
                  <a:off x="3487" y="2416"/>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2" name="Oval 52"/>
                <p:cNvSpPr>
                  <a:spLocks noChangeArrowheads="1"/>
                </p:cNvSpPr>
                <p:nvPr/>
              </p:nvSpPr>
              <p:spPr bwMode="auto">
                <a:xfrm>
                  <a:off x="3489" y="2466"/>
                  <a:ext cx="41"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3" name="Oval 53"/>
                <p:cNvSpPr>
                  <a:spLocks noChangeArrowheads="1"/>
                </p:cNvSpPr>
                <p:nvPr/>
              </p:nvSpPr>
              <p:spPr bwMode="auto">
                <a:xfrm>
                  <a:off x="3491" y="2517"/>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790" name="Line 55"/>
              <p:cNvSpPr>
                <a:spLocks noChangeShapeType="1"/>
              </p:cNvSpPr>
              <p:nvPr/>
            </p:nvSpPr>
            <p:spPr bwMode="auto">
              <a:xfrm>
                <a:off x="3706" y="2355"/>
                <a:ext cx="0" cy="3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24618" name="Object 57"/>
            <p:cNvGraphicFramePr/>
            <p:nvPr/>
          </p:nvGraphicFramePr>
          <p:xfrm>
            <a:off x="3955" y="2837"/>
            <a:ext cx="271" cy="217"/>
          </p:xfrm>
          <a:graphic>
            <a:graphicData uri="http://schemas.openxmlformats.org/presentationml/2006/ole">
              <mc:AlternateContent xmlns:mc="http://schemas.openxmlformats.org/markup-compatibility/2006">
                <mc:Choice xmlns:v="urn:schemas-microsoft-com:vml" Requires="v">
                  <p:oleObj spid="_x0000_s7" name="Clip" r:id="rId13" imgW="1866900" imgH="1495425" progId="MS_ClipArt_Gallery.2">
                    <p:embed/>
                  </p:oleObj>
                </mc:Choice>
                <mc:Fallback>
                  <p:oleObj name="Clip" r:id="rId13" imgW="1866900" imgH="1495425" progId="MS_ClipArt_Gallery.2">
                    <p:embed/>
                    <p:pic>
                      <p:nvPicPr>
                        <p:cNvPr id="0" name="Object 5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 y="2837"/>
                          <a:ext cx="27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9" name="Object 58"/>
            <p:cNvGraphicFramePr/>
            <p:nvPr/>
          </p:nvGraphicFramePr>
          <p:xfrm>
            <a:off x="3568" y="2830"/>
            <a:ext cx="270" cy="216"/>
          </p:xfrm>
          <a:graphic>
            <a:graphicData uri="http://schemas.openxmlformats.org/presentationml/2006/ole">
              <mc:AlternateContent xmlns:mc="http://schemas.openxmlformats.org/markup-compatibility/2006">
                <mc:Choice xmlns:v="urn:schemas-microsoft-com:vml" Requires="v">
                  <p:oleObj spid="_x0000_s8" name="Clip" r:id="rId15" imgW="1857375" imgH="1485900" progId="MS_ClipArt_Gallery.2">
                    <p:embed/>
                  </p:oleObj>
                </mc:Choice>
                <mc:Fallback>
                  <p:oleObj name="Clip" r:id="rId15" imgW="1857375" imgH="1485900" progId="MS_ClipArt_Gallery.2">
                    <p:embed/>
                    <p:pic>
                      <p:nvPicPr>
                        <p:cNvPr id="0" name="Object 5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8" y="2830"/>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20" name="Oval 59"/>
            <p:cNvSpPr>
              <a:spLocks noChangeArrowheads="1"/>
            </p:cNvSpPr>
            <p:nvPr/>
          </p:nvSpPr>
          <p:spPr bwMode="auto">
            <a:xfrm>
              <a:off x="3831" y="2895"/>
              <a:ext cx="41"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1" name="Oval 60"/>
            <p:cNvSpPr>
              <a:spLocks noChangeArrowheads="1"/>
            </p:cNvSpPr>
            <p:nvPr/>
          </p:nvSpPr>
          <p:spPr bwMode="auto">
            <a:xfrm>
              <a:off x="3883" y="2895"/>
              <a:ext cx="42"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2" name="Oval 61"/>
            <p:cNvSpPr>
              <a:spLocks noChangeArrowheads="1"/>
            </p:cNvSpPr>
            <p:nvPr/>
          </p:nvSpPr>
          <p:spPr bwMode="auto">
            <a:xfrm>
              <a:off x="3932" y="2898"/>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3" name="Line 62"/>
            <p:cNvSpPr>
              <a:spLocks noChangeShapeType="1"/>
            </p:cNvSpPr>
            <p:nvPr/>
          </p:nvSpPr>
          <p:spPr bwMode="auto">
            <a:xfrm flipV="1">
              <a:off x="4116" y="2802"/>
              <a:ext cx="1" cy="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4" name="Line 63"/>
            <p:cNvSpPr>
              <a:spLocks noChangeShapeType="1"/>
            </p:cNvSpPr>
            <p:nvPr/>
          </p:nvSpPr>
          <p:spPr bwMode="auto">
            <a:xfrm flipV="1">
              <a:off x="3722" y="2796"/>
              <a:ext cx="0"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5" name="Line 64"/>
            <p:cNvSpPr>
              <a:spLocks noChangeShapeType="1"/>
            </p:cNvSpPr>
            <p:nvPr/>
          </p:nvSpPr>
          <p:spPr bwMode="auto">
            <a:xfrm flipH="1">
              <a:off x="3723" y="2799"/>
              <a:ext cx="3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6" name="Line 65"/>
            <p:cNvSpPr>
              <a:spLocks noChangeShapeType="1"/>
            </p:cNvSpPr>
            <p:nvPr/>
          </p:nvSpPr>
          <p:spPr bwMode="auto">
            <a:xfrm flipV="1">
              <a:off x="3709" y="2564"/>
              <a:ext cx="59"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7" name="Line 66"/>
            <p:cNvSpPr>
              <a:spLocks noChangeShapeType="1"/>
            </p:cNvSpPr>
            <p:nvPr/>
          </p:nvSpPr>
          <p:spPr bwMode="auto">
            <a:xfrm>
              <a:off x="4089" y="2593"/>
              <a:ext cx="191" cy="2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8" name="Line 67"/>
            <p:cNvSpPr>
              <a:spLocks noChangeShapeType="1"/>
            </p:cNvSpPr>
            <p:nvPr/>
          </p:nvSpPr>
          <p:spPr bwMode="auto">
            <a:xfrm flipH="1">
              <a:off x="4590" y="2591"/>
              <a:ext cx="176" cy="2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4629" name="Object 68"/>
            <p:cNvGraphicFramePr/>
            <p:nvPr/>
          </p:nvGraphicFramePr>
          <p:xfrm>
            <a:off x="4702" y="2309"/>
            <a:ext cx="136" cy="160"/>
          </p:xfrm>
          <a:graphic>
            <a:graphicData uri="http://schemas.openxmlformats.org/presentationml/2006/ole">
              <mc:AlternateContent xmlns:mc="http://schemas.openxmlformats.org/markup-compatibility/2006">
                <mc:Choice xmlns:v="urn:schemas-microsoft-com:vml" Requires="v">
                  <p:oleObj spid="_x0000_s9" name="Clip" r:id="rId17" imgW="942975" imgH="1104900" progId="MS_ClipArt_Gallery.2">
                    <p:embed/>
                  </p:oleObj>
                </mc:Choice>
                <mc:Fallback>
                  <p:oleObj name="Clip" r:id="rId17" imgW="942975" imgH="1104900" progId="MS_ClipArt_Gallery.2">
                    <p:embed/>
                    <p:pic>
                      <p:nvPicPr>
                        <p:cNvPr id="0" name="Object 6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02" y="2309"/>
                          <a:ext cx="13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30" name="Object 69"/>
            <p:cNvGraphicFramePr/>
            <p:nvPr/>
          </p:nvGraphicFramePr>
          <p:xfrm>
            <a:off x="3860" y="2360"/>
            <a:ext cx="136" cy="159"/>
          </p:xfrm>
          <a:graphic>
            <a:graphicData uri="http://schemas.openxmlformats.org/presentationml/2006/ole">
              <mc:AlternateContent xmlns:mc="http://schemas.openxmlformats.org/markup-compatibility/2006">
                <mc:Choice xmlns:v="urn:schemas-microsoft-com:vml" Requires="v">
                  <p:oleObj spid="_x0000_s10" name="Clip" r:id="rId19" imgW="942975" imgH="1095375" progId="MS_ClipArt_Gallery.2">
                    <p:embed/>
                  </p:oleObj>
                </mc:Choice>
                <mc:Fallback>
                  <p:oleObj name="Clip" r:id="rId19" imgW="942975" imgH="1095375" progId="MS_ClipArt_Gallery.2">
                    <p:embed/>
                    <p:pic>
                      <p:nvPicPr>
                        <p:cNvPr id="0" name="Object 6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60" y="2360"/>
                          <a:ext cx="136"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31" name="Freeform 70"/>
            <p:cNvSpPr/>
            <p:nvPr/>
          </p:nvSpPr>
          <p:spPr bwMode="auto">
            <a:xfrm>
              <a:off x="3911" y="2226"/>
              <a:ext cx="854" cy="185"/>
            </a:xfrm>
            <a:custGeom>
              <a:avLst/>
              <a:gdLst>
                <a:gd name="T0" fmla="*/ 0 w 854"/>
                <a:gd name="T1" fmla="*/ 184 h 185"/>
                <a:gd name="T2" fmla="*/ 89 w 854"/>
                <a:gd name="T3" fmla="*/ 119 h 185"/>
                <a:gd name="T4" fmla="*/ 135 w 854"/>
                <a:gd name="T5" fmla="*/ 89 h 185"/>
                <a:gd name="T6" fmla="*/ 181 w 854"/>
                <a:gd name="T7" fmla="*/ 62 h 185"/>
                <a:gd name="T8" fmla="*/ 228 w 854"/>
                <a:gd name="T9" fmla="*/ 38 h 185"/>
                <a:gd name="T10" fmla="*/ 277 w 854"/>
                <a:gd name="T11" fmla="*/ 19 h 185"/>
                <a:gd name="T12" fmla="*/ 327 w 854"/>
                <a:gd name="T13" fmla="*/ 6 h 185"/>
                <a:gd name="T14" fmla="*/ 379 w 854"/>
                <a:gd name="T15" fmla="*/ 0 h 185"/>
                <a:gd name="T16" fmla="*/ 433 w 854"/>
                <a:gd name="T17" fmla="*/ 0 h 185"/>
                <a:gd name="T18" fmla="*/ 490 w 854"/>
                <a:gd name="T19" fmla="*/ 7 h 185"/>
                <a:gd name="T20" fmla="*/ 548 w 854"/>
                <a:gd name="T21" fmla="*/ 20 h 185"/>
                <a:gd name="T22" fmla="*/ 608 w 854"/>
                <a:gd name="T23" fmla="*/ 38 h 185"/>
                <a:gd name="T24" fmla="*/ 668 w 854"/>
                <a:gd name="T25" fmla="*/ 59 h 185"/>
                <a:gd name="T26" fmla="*/ 729 w 854"/>
                <a:gd name="T27" fmla="*/ 83 h 185"/>
                <a:gd name="T28" fmla="*/ 853 w 854"/>
                <a:gd name="T29" fmla="*/ 136 h 1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4"/>
                <a:gd name="T46" fmla="*/ 0 h 185"/>
                <a:gd name="T47" fmla="*/ 854 w 854"/>
                <a:gd name="T48" fmla="*/ 185 h 1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4" h="185">
                  <a:moveTo>
                    <a:pt x="0" y="184"/>
                  </a:moveTo>
                  <a:lnTo>
                    <a:pt x="89" y="119"/>
                  </a:lnTo>
                  <a:lnTo>
                    <a:pt x="135" y="89"/>
                  </a:lnTo>
                  <a:lnTo>
                    <a:pt x="181" y="62"/>
                  </a:lnTo>
                  <a:lnTo>
                    <a:pt x="228" y="38"/>
                  </a:lnTo>
                  <a:lnTo>
                    <a:pt x="277" y="19"/>
                  </a:lnTo>
                  <a:lnTo>
                    <a:pt x="327" y="6"/>
                  </a:lnTo>
                  <a:lnTo>
                    <a:pt x="379" y="0"/>
                  </a:lnTo>
                  <a:lnTo>
                    <a:pt x="433" y="0"/>
                  </a:lnTo>
                  <a:lnTo>
                    <a:pt x="490" y="7"/>
                  </a:lnTo>
                  <a:lnTo>
                    <a:pt x="548" y="20"/>
                  </a:lnTo>
                  <a:lnTo>
                    <a:pt x="608" y="38"/>
                  </a:lnTo>
                  <a:lnTo>
                    <a:pt x="668" y="59"/>
                  </a:lnTo>
                  <a:lnTo>
                    <a:pt x="729" y="83"/>
                  </a:lnTo>
                  <a:lnTo>
                    <a:pt x="853" y="136"/>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24632" name="Group 73"/>
            <p:cNvGrpSpPr/>
            <p:nvPr/>
          </p:nvGrpSpPr>
          <p:grpSpPr bwMode="auto">
            <a:xfrm>
              <a:off x="4079" y="3114"/>
              <a:ext cx="264" cy="277"/>
              <a:chOff x="4079" y="3114"/>
              <a:chExt cx="264" cy="277"/>
            </a:xfrm>
          </p:grpSpPr>
          <p:graphicFrame>
            <p:nvGraphicFramePr>
              <p:cNvPr id="24783" name="Object 71"/>
              <p:cNvGraphicFramePr/>
              <p:nvPr/>
            </p:nvGraphicFramePr>
            <p:xfrm>
              <a:off x="4079" y="3114"/>
              <a:ext cx="246" cy="245"/>
            </p:xfrm>
            <a:graphic>
              <a:graphicData uri="http://schemas.openxmlformats.org/presentationml/2006/ole">
                <mc:AlternateContent xmlns:mc="http://schemas.openxmlformats.org/markup-compatibility/2006">
                  <mc:Choice xmlns:v="urn:schemas-microsoft-com:vml" Requires="v">
                    <p:oleObj spid="_x0000_s11" name="Clip" r:id="rId21" imgW="1695450" imgH="1685925" progId="MS_ClipArt_Gallery.2">
                      <p:embed/>
                    </p:oleObj>
                  </mc:Choice>
                  <mc:Fallback>
                    <p:oleObj name="Clip" r:id="rId21" imgW="1695450" imgH="1685925" progId="MS_ClipArt_Gallery.2">
                      <p:embed/>
                      <p:pic>
                        <p:nvPicPr>
                          <p:cNvPr id="0" name="Object 7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79" y="3114"/>
                            <a:ext cx="24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4" name="Object 72"/>
              <p:cNvGraphicFramePr/>
              <p:nvPr/>
            </p:nvGraphicFramePr>
            <p:xfrm>
              <a:off x="4117" y="3185"/>
              <a:ext cx="226" cy="206"/>
            </p:xfrm>
            <a:graphic>
              <a:graphicData uri="http://schemas.openxmlformats.org/presentationml/2006/ole">
                <mc:AlternateContent xmlns:mc="http://schemas.openxmlformats.org/markup-compatibility/2006">
                  <mc:Choice xmlns:v="urn:schemas-microsoft-com:vml" Requires="v">
                    <p:oleObj spid="_x0000_s12" name="Clip" r:id="rId23" imgW="1552575" imgH="1419225" progId="MS_ClipArt_Gallery.2">
                      <p:embed/>
                    </p:oleObj>
                  </mc:Choice>
                  <mc:Fallback>
                    <p:oleObj name="Clip" r:id="rId23" imgW="1552575" imgH="1419225" progId="MS_ClipArt_Gallery.2">
                      <p:embed/>
                      <p:pic>
                        <p:nvPicPr>
                          <p:cNvPr id="0" name="Object 7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7" y="3185"/>
                            <a:ext cx="22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4633" name="Group 76"/>
            <p:cNvGrpSpPr/>
            <p:nvPr/>
          </p:nvGrpSpPr>
          <p:grpSpPr bwMode="auto">
            <a:xfrm>
              <a:off x="4569" y="3134"/>
              <a:ext cx="264" cy="277"/>
              <a:chOff x="4569" y="3134"/>
              <a:chExt cx="264" cy="277"/>
            </a:xfrm>
          </p:grpSpPr>
          <p:graphicFrame>
            <p:nvGraphicFramePr>
              <p:cNvPr id="24781" name="Object 74"/>
              <p:cNvGraphicFramePr/>
              <p:nvPr/>
            </p:nvGraphicFramePr>
            <p:xfrm>
              <a:off x="4569" y="3134"/>
              <a:ext cx="246" cy="245"/>
            </p:xfrm>
            <a:graphic>
              <a:graphicData uri="http://schemas.openxmlformats.org/presentationml/2006/ole">
                <mc:AlternateContent xmlns:mc="http://schemas.openxmlformats.org/markup-compatibility/2006">
                  <mc:Choice xmlns:v="urn:schemas-microsoft-com:vml" Requires="v">
                    <p:oleObj spid="_x0000_s13" name="Clip" r:id="rId25" imgW="1695450" imgH="1685925" progId="MS_ClipArt_Gallery.2">
                      <p:embed/>
                    </p:oleObj>
                  </mc:Choice>
                  <mc:Fallback>
                    <p:oleObj name="Clip" r:id="rId25" imgW="1695450" imgH="1685925" progId="MS_ClipArt_Gallery.2">
                      <p:embed/>
                      <p:pic>
                        <p:nvPicPr>
                          <p:cNvPr id="0" name="Object 7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9" y="3134"/>
                            <a:ext cx="24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2" name="Object 75"/>
              <p:cNvGraphicFramePr/>
              <p:nvPr/>
            </p:nvGraphicFramePr>
            <p:xfrm>
              <a:off x="4607" y="3205"/>
              <a:ext cx="226" cy="206"/>
            </p:xfrm>
            <a:graphic>
              <a:graphicData uri="http://schemas.openxmlformats.org/presentationml/2006/ole">
                <mc:AlternateContent xmlns:mc="http://schemas.openxmlformats.org/markup-compatibility/2006">
                  <mc:Choice xmlns:v="urn:schemas-microsoft-com:vml" Requires="v">
                    <p:oleObj spid="_x0000_s14" name="Clip" r:id="rId27" imgW="1552575" imgH="1419225" progId="MS_ClipArt_Gallery.2">
                      <p:embed/>
                    </p:oleObj>
                  </mc:Choice>
                  <mc:Fallback>
                    <p:oleObj name="Clip" r:id="rId27" imgW="1552575" imgH="1419225" progId="MS_ClipArt_Gallery.2">
                      <p:embed/>
                      <p:pic>
                        <p:nvPicPr>
                          <p:cNvPr id="0" name="Object 7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07" y="3205"/>
                            <a:ext cx="22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4634" name="Group 79"/>
            <p:cNvGrpSpPr/>
            <p:nvPr/>
          </p:nvGrpSpPr>
          <p:grpSpPr bwMode="auto">
            <a:xfrm>
              <a:off x="4308" y="2955"/>
              <a:ext cx="247" cy="245"/>
              <a:chOff x="4308" y="2955"/>
              <a:chExt cx="247" cy="245"/>
            </a:xfrm>
          </p:grpSpPr>
          <p:graphicFrame>
            <p:nvGraphicFramePr>
              <p:cNvPr id="24779" name="Object 77"/>
              <p:cNvGraphicFramePr/>
              <p:nvPr/>
            </p:nvGraphicFramePr>
            <p:xfrm>
              <a:off x="4308" y="2955"/>
              <a:ext cx="247" cy="245"/>
            </p:xfrm>
            <a:graphic>
              <a:graphicData uri="http://schemas.openxmlformats.org/presentationml/2006/ole">
                <mc:AlternateContent xmlns:mc="http://schemas.openxmlformats.org/markup-compatibility/2006">
                  <mc:Choice xmlns:v="urn:schemas-microsoft-com:vml" Requires="v">
                    <p:oleObj spid="_x0000_s15" name="Clip" r:id="rId29" imgW="1704975" imgH="1685925" progId="MS_ClipArt_Gallery.2">
                      <p:embed/>
                    </p:oleObj>
                  </mc:Choice>
                  <mc:Fallback>
                    <p:oleObj name="Clip" r:id="rId29" imgW="1704975" imgH="1685925" progId="MS_ClipArt_Gallery.2">
                      <p:embed/>
                      <p:pic>
                        <p:nvPicPr>
                          <p:cNvPr id="0" name="Object 7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08" y="2955"/>
                            <a:ext cx="24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0" name="Rectangle 78"/>
              <p:cNvSpPr>
                <a:spLocks noChangeArrowheads="1"/>
              </p:cNvSpPr>
              <p:nvPr/>
            </p:nvSpPr>
            <p:spPr bwMode="auto">
              <a:xfrm>
                <a:off x="4378" y="3039"/>
                <a:ext cx="167" cy="152"/>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35" name="Line 80"/>
            <p:cNvSpPr>
              <a:spLocks noChangeShapeType="1"/>
            </p:cNvSpPr>
            <p:nvPr/>
          </p:nvSpPr>
          <p:spPr bwMode="auto">
            <a:xfrm>
              <a:off x="4501" y="2894"/>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36" name="Group 89"/>
            <p:cNvGrpSpPr/>
            <p:nvPr/>
          </p:nvGrpSpPr>
          <p:grpSpPr bwMode="auto">
            <a:xfrm>
              <a:off x="4955" y="2532"/>
              <a:ext cx="131" cy="257"/>
              <a:chOff x="4955" y="2532"/>
              <a:chExt cx="131" cy="257"/>
            </a:xfrm>
          </p:grpSpPr>
          <p:sp>
            <p:nvSpPr>
              <p:cNvPr id="24771" name="AutoShape 81"/>
              <p:cNvSpPr>
                <a:spLocks noChangeArrowheads="1"/>
              </p:cNvSpPr>
              <p:nvPr/>
            </p:nvSpPr>
            <p:spPr bwMode="auto">
              <a:xfrm>
                <a:off x="4955" y="2729"/>
                <a:ext cx="131" cy="60"/>
              </a:xfrm>
              <a:prstGeom prst="parallelogram">
                <a:avLst>
                  <a:gd name="adj" fmla="val 8408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2" name="Rectangle 82"/>
              <p:cNvSpPr>
                <a:spLocks noChangeArrowheads="1"/>
              </p:cNvSpPr>
              <p:nvPr/>
            </p:nvSpPr>
            <p:spPr bwMode="auto">
              <a:xfrm>
                <a:off x="5021" y="2533"/>
                <a:ext cx="61" cy="19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3" name="Rectangle 83"/>
              <p:cNvSpPr>
                <a:spLocks noChangeArrowheads="1"/>
              </p:cNvSpPr>
              <p:nvPr/>
            </p:nvSpPr>
            <p:spPr bwMode="auto">
              <a:xfrm>
                <a:off x="4957" y="2590"/>
                <a:ext cx="81" cy="19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4" name="AutoShape 84"/>
              <p:cNvSpPr>
                <a:spLocks noChangeArrowheads="1"/>
              </p:cNvSpPr>
              <p:nvPr/>
            </p:nvSpPr>
            <p:spPr bwMode="auto">
              <a:xfrm>
                <a:off x="4956" y="2532"/>
                <a:ext cx="129" cy="58"/>
              </a:xfrm>
              <a:prstGeom prst="parallelogram">
                <a:avLst>
                  <a:gd name="adj" fmla="val 85660"/>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5" name="Line 85"/>
              <p:cNvSpPr>
                <a:spLocks noChangeShapeType="1"/>
              </p:cNvSpPr>
              <p:nvPr/>
            </p:nvSpPr>
            <p:spPr bwMode="auto">
              <a:xfrm>
                <a:off x="5086" y="2535"/>
                <a:ext cx="0" cy="1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76" name="Line 86"/>
              <p:cNvSpPr>
                <a:spLocks noChangeShapeType="1"/>
              </p:cNvSpPr>
              <p:nvPr/>
            </p:nvSpPr>
            <p:spPr bwMode="auto">
              <a:xfrm flipH="1">
                <a:off x="5039" y="2729"/>
                <a:ext cx="47" cy="5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77" name="Rectangle 87"/>
              <p:cNvSpPr>
                <a:spLocks noChangeArrowheads="1"/>
              </p:cNvSpPr>
              <p:nvPr/>
            </p:nvSpPr>
            <p:spPr bwMode="auto">
              <a:xfrm>
                <a:off x="4967" y="2616"/>
                <a:ext cx="53" cy="112"/>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8" name="Rectangle 88"/>
              <p:cNvSpPr>
                <a:spLocks noChangeArrowheads="1"/>
              </p:cNvSpPr>
              <p:nvPr/>
            </p:nvSpPr>
            <p:spPr bwMode="auto">
              <a:xfrm>
                <a:off x="4974" y="2649"/>
                <a:ext cx="42" cy="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37" name="Group 98"/>
            <p:cNvGrpSpPr/>
            <p:nvPr/>
          </p:nvGrpSpPr>
          <p:grpSpPr bwMode="auto">
            <a:xfrm>
              <a:off x="4947" y="2812"/>
              <a:ext cx="131" cy="257"/>
              <a:chOff x="4947" y="2812"/>
              <a:chExt cx="131" cy="257"/>
            </a:xfrm>
          </p:grpSpPr>
          <p:sp>
            <p:nvSpPr>
              <p:cNvPr id="24763" name="AutoShape 90"/>
              <p:cNvSpPr>
                <a:spLocks noChangeArrowheads="1"/>
              </p:cNvSpPr>
              <p:nvPr/>
            </p:nvSpPr>
            <p:spPr bwMode="auto">
              <a:xfrm>
                <a:off x="4947" y="3009"/>
                <a:ext cx="131" cy="60"/>
              </a:xfrm>
              <a:prstGeom prst="parallelogram">
                <a:avLst>
                  <a:gd name="adj" fmla="val 8408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4" name="Rectangle 91"/>
              <p:cNvSpPr>
                <a:spLocks noChangeArrowheads="1"/>
              </p:cNvSpPr>
              <p:nvPr/>
            </p:nvSpPr>
            <p:spPr bwMode="auto">
              <a:xfrm>
                <a:off x="5013" y="2813"/>
                <a:ext cx="61" cy="19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5" name="Rectangle 92"/>
              <p:cNvSpPr>
                <a:spLocks noChangeArrowheads="1"/>
              </p:cNvSpPr>
              <p:nvPr/>
            </p:nvSpPr>
            <p:spPr bwMode="auto">
              <a:xfrm>
                <a:off x="4949" y="2870"/>
                <a:ext cx="81" cy="19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6" name="AutoShape 93"/>
              <p:cNvSpPr>
                <a:spLocks noChangeArrowheads="1"/>
              </p:cNvSpPr>
              <p:nvPr/>
            </p:nvSpPr>
            <p:spPr bwMode="auto">
              <a:xfrm>
                <a:off x="4948" y="2812"/>
                <a:ext cx="129" cy="58"/>
              </a:xfrm>
              <a:prstGeom prst="parallelogram">
                <a:avLst>
                  <a:gd name="adj" fmla="val 85660"/>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7" name="Line 94"/>
              <p:cNvSpPr>
                <a:spLocks noChangeShapeType="1"/>
              </p:cNvSpPr>
              <p:nvPr/>
            </p:nvSpPr>
            <p:spPr bwMode="auto">
              <a:xfrm>
                <a:off x="5078" y="2815"/>
                <a:ext cx="0" cy="1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8" name="Line 95"/>
              <p:cNvSpPr>
                <a:spLocks noChangeShapeType="1"/>
              </p:cNvSpPr>
              <p:nvPr/>
            </p:nvSpPr>
            <p:spPr bwMode="auto">
              <a:xfrm flipH="1">
                <a:off x="5031" y="3009"/>
                <a:ext cx="47" cy="5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9" name="Rectangle 96"/>
              <p:cNvSpPr>
                <a:spLocks noChangeArrowheads="1"/>
              </p:cNvSpPr>
              <p:nvPr/>
            </p:nvSpPr>
            <p:spPr bwMode="auto">
              <a:xfrm>
                <a:off x="4959" y="2896"/>
                <a:ext cx="53" cy="112"/>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0" name="Rectangle 97"/>
              <p:cNvSpPr>
                <a:spLocks noChangeArrowheads="1"/>
              </p:cNvSpPr>
              <p:nvPr/>
            </p:nvSpPr>
            <p:spPr bwMode="auto">
              <a:xfrm>
                <a:off x="4966" y="2929"/>
                <a:ext cx="42" cy="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38" name="Line 99"/>
            <p:cNvSpPr>
              <a:spLocks noChangeShapeType="1"/>
            </p:cNvSpPr>
            <p:nvPr/>
          </p:nvSpPr>
          <p:spPr bwMode="auto">
            <a:xfrm flipV="1">
              <a:off x="4903" y="2575"/>
              <a:ext cx="0" cy="38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39" name="Line 100"/>
            <p:cNvSpPr>
              <a:spLocks noChangeShapeType="1"/>
            </p:cNvSpPr>
            <p:nvPr/>
          </p:nvSpPr>
          <p:spPr bwMode="auto">
            <a:xfrm>
              <a:off x="4903" y="2957"/>
              <a:ext cx="6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0" name="Line 101"/>
            <p:cNvSpPr>
              <a:spLocks noChangeShapeType="1"/>
            </p:cNvSpPr>
            <p:nvPr/>
          </p:nvSpPr>
          <p:spPr bwMode="auto">
            <a:xfrm>
              <a:off x="4900" y="2658"/>
              <a:ext cx="5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1" name="Line 102"/>
            <p:cNvSpPr>
              <a:spLocks noChangeShapeType="1"/>
            </p:cNvSpPr>
            <p:nvPr/>
          </p:nvSpPr>
          <p:spPr bwMode="auto">
            <a:xfrm flipV="1">
              <a:off x="4095" y="1458"/>
              <a:ext cx="289" cy="13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2" name="Line 103"/>
            <p:cNvSpPr>
              <a:spLocks noChangeShapeType="1"/>
            </p:cNvSpPr>
            <p:nvPr/>
          </p:nvSpPr>
          <p:spPr bwMode="auto">
            <a:xfrm>
              <a:off x="4685" y="1449"/>
              <a:ext cx="306" cy="13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3" name="Line 104"/>
            <p:cNvSpPr>
              <a:spLocks noChangeShapeType="1"/>
            </p:cNvSpPr>
            <p:nvPr/>
          </p:nvSpPr>
          <p:spPr bwMode="auto">
            <a:xfrm flipH="1">
              <a:off x="5012" y="1661"/>
              <a:ext cx="152" cy="4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4" name="Line 105"/>
            <p:cNvSpPr>
              <a:spLocks noChangeShapeType="1"/>
            </p:cNvSpPr>
            <p:nvPr/>
          </p:nvSpPr>
          <p:spPr bwMode="auto">
            <a:xfrm>
              <a:off x="4527" y="152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5" name="Line 106"/>
            <p:cNvSpPr>
              <a:spLocks noChangeShapeType="1"/>
            </p:cNvSpPr>
            <p:nvPr/>
          </p:nvSpPr>
          <p:spPr bwMode="auto">
            <a:xfrm>
              <a:off x="4543" y="1928"/>
              <a:ext cx="337" cy="2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6" name="Line 107"/>
            <p:cNvSpPr>
              <a:spLocks noChangeShapeType="1"/>
            </p:cNvSpPr>
            <p:nvPr/>
          </p:nvSpPr>
          <p:spPr bwMode="auto">
            <a:xfrm flipH="1">
              <a:off x="4833" y="2221"/>
              <a:ext cx="168"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7" name="Line 108"/>
            <p:cNvSpPr>
              <a:spLocks noChangeShapeType="1"/>
            </p:cNvSpPr>
            <p:nvPr/>
          </p:nvSpPr>
          <p:spPr bwMode="auto">
            <a:xfrm flipH="1">
              <a:off x="4690" y="1641"/>
              <a:ext cx="353" cy="2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8" name="Line 109"/>
            <p:cNvSpPr>
              <a:spLocks noChangeShapeType="1"/>
            </p:cNvSpPr>
            <p:nvPr/>
          </p:nvSpPr>
          <p:spPr bwMode="auto">
            <a:xfrm flipH="1">
              <a:off x="4696" y="1288"/>
              <a:ext cx="221" cy="16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9" name="Line 110"/>
            <p:cNvSpPr>
              <a:spLocks noChangeShapeType="1"/>
            </p:cNvSpPr>
            <p:nvPr/>
          </p:nvSpPr>
          <p:spPr bwMode="auto">
            <a:xfrm flipH="1">
              <a:off x="5148" y="1399"/>
              <a:ext cx="127" cy="1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50" name="Group 124"/>
            <p:cNvGrpSpPr/>
            <p:nvPr/>
          </p:nvGrpSpPr>
          <p:grpSpPr bwMode="auto">
            <a:xfrm>
              <a:off x="3769" y="1520"/>
              <a:ext cx="316" cy="147"/>
              <a:chOff x="3769" y="1520"/>
              <a:chExt cx="316" cy="147"/>
            </a:xfrm>
          </p:grpSpPr>
          <p:sp>
            <p:nvSpPr>
              <p:cNvPr id="24750" name="Oval 111"/>
              <p:cNvSpPr>
                <a:spLocks noChangeArrowheads="1"/>
              </p:cNvSpPr>
              <p:nvPr/>
            </p:nvSpPr>
            <p:spPr bwMode="auto">
              <a:xfrm>
                <a:off x="3772" y="1586"/>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51" name="Line 112"/>
              <p:cNvSpPr>
                <a:spLocks noChangeShapeType="1"/>
              </p:cNvSpPr>
              <p:nvPr/>
            </p:nvSpPr>
            <p:spPr bwMode="auto">
              <a:xfrm>
                <a:off x="3772" y="157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2" name="Line 113"/>
              <p:cNvSpPr>
                <a:spLocks noChangeShapeType="1"/>
              </p:cNvSpPr>
              <p:nvPr/>
            </p:nvSpPr>
            <p:spPr bwMode="auto">
              <a:xfrm>
                <a:off x="4085" y="157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3" name="Rectangle 114"/>
              <p:cNvSpPr>
                <a:spLocks noChangeArrowheads="1"/>
              </p:cNvSpPr>
              <p:nvPr/>
            </p:nvSpPr>
            <p:spPr bwMode="auto">
              <a:xfrm>
                <a:off x="3772" y="157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54" name="Oval 115"/>
              <p:cNvSpPr>
                <a:spLocks noChangeArrowheads="1"/>
              </p:cNvSpPr>
              <p:nvPr/>
            </p:nvSpPr>
            <p:spPr bwMode="auto">
              <a:xfrm>
                <a:off x="3769" y="1520"/>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55" name="Group 119"/>
              <p:cNvGrpSpPr/>
              <p:nvPr/>
            </p:nvGrpSpPr>
            <p:grpSpPr bwMode="auto">
              <a:xfrm>
                <a:off x="3844" y="1540"/>
                <a:ext cx="156" cy="56"/>
                <a:chOff x="3844" y="1540"/>
                <a:chExt cx="156" cy="56"/>
              </a:xfrm>
            </p:grpSpPr>
            <p:sp>
              <p:nvSpPr>
                <p:cNvPr id="24760" name="Line 116"/>
                <p:cNvSpPr>
                  <a:spLocks noChangeShapeType="1"/>
                </p:cNvSpPr>
                <p:nvPr/>
              </p:nvSpPr>
              <p:spPr bwMode="auto">
                <a:xfrm flipV="1">
                  <a:off x="3844" y="154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1" name="Line 117"/>
                <p:cNvSpPr>
                  <a:spLocks noChangeShapeType="1"/>
                </p:cNvSpPr>
                <p:nvPr/>
              </p:nvSpPr>
              <p:spPr bwMode="auto">
                <a:xfrm>
                  <a:off x="3951" y="159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2" name="Line 118"/>
                <p:cNvSpPr>
                  <a:spLocks noChangeShapeType="1"/>
                </p:cNvSpPr>
                <p:nvPr/>
              </p:nvSpPr>
              <p:spPr bwMode="auto">
                <a:xfrm>
                  <a:off x="3895" y="1542"/>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56" name="Group 123"/>
              <p:cNvGrpSpPr/>
              <p:nvPr/>
            </p:nvGrpSpPr>
            <p:grpSpPr bwMode="auto">
              <a:xfrm>
                <a:off x="3844" y="1539"/>
                <a:ext cx="155" cy="57"/>
                <a:chOff x="3844" y="1539"/>
                <a:chExt cx="155" cy="57"/>
              </a:xfrm>
            </p:grpSpPr>
            <p:sp>
              <p:nvSpPr>
                <p:cNvPr id="24757" name="Line 120"/>
                <p:cNvSpPr>
                  <a:spLocks noChangeShapeType="1"/>
                </p:cNvSpPr>
                <p:nvPr/>
              </p:nvSpPr>
              <p:spPr bwMode="auto">
                <a:xfrm>
                  <a:off x="3844" y="159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8" name="Line 121"/>
                <p:cNvSpPr>
                  <a:spLocks noChangeShapeType="1"/>
                </p:cNvSpPr>
                <p:nvPr/>
              </p:nvSpPr>
              <p:spPr bwMode="auto">
                <a:xfrm>
                  <a:off x="3950" y="154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9" name="Line 122"/>
                <p:cNvSpPr>
                  <a:spLocks noChangeShapeType="1"/>
                </p:cNvSpPr>
                <p:nvPr/>
              </p:nvSpPr>
              <p:spPr bwMode="auto">
                <a:xfrm flipV="1">
                  <a:off x="3895" y="153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1" name="Group 138"/>
            <p:cNvGrpSpPr/>
            <p:nvPr/>
          </p:nvGrpSpPr>
          <p:grpSpPr bwMode="auto">
            <a:xfrm>
              <a:off x="4369" y="1376"/>
              <a:ext cx="316" cy="147"/>
              <a:chOff x="4369" y="1376"/>
              <a:chExt cx="316" cy="147"/>
            </a:xfrm>
          </p:grpSpPr>
          <p:sp>
            <p:nvSpPr>
              <p:cNvPr id="24737" name="Oval 125"/>
              <p:cNvSpPr>
                <a:spLocks noChangeArrowheads="1"/>
              </p:cNvSpPr>
              <p:nvPr/>
            </p:nvSpPr>
            <p:spPr bwMode="auto">
              <a:xfrm>
                <a:off x="4372" y="1442"/>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38" name="Line 126"/>
              <p:cNvSpPr>
                <a:spLocks noChangeShapeType="1"/>
              </p:cNvSpPr>
              <p:nvPr/>
            </p:nvSpPr>
            <p:spPr bwMode="auto">
              <a:xfrm>
                <a:off x="4372" y="1435"/>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9" name="Line 127"/>
              <p:cNvSpPr>
                <a:spLocks noChangeShapeType="1"/>
              </p:cNvSpPr>
              <p:nvPr/>
            </p:nvSpPr>
            <p:spPr bwMode="auto">
              <a:xfrm>
                <a:off x="4685" y="1435"/>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0" name="Rectangle 128"/>
              <p:cNvSpPr>
                <a:spLocks noChangeArrowheads="1"/>
              </p:cNvSpPr>
              <p:nvPr/>
            </p:nvSpPr>
            <p:spPr bwMode="auto">
              <a:xfrm>
                <a:off x="4372" y="143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41" name="Oval 129"/>
              <p:cNvSpPr>
                <a:spLocks noChangeArrowheads="1"/>
              </p:cNvSpPr>
              <p:nvPr/>
            </p:nvSpPr>
            <p:spPr bwMode="auto">
              <a:xfrm>
                <a:off x="4369" y="1376"/>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42" name="Group 133"/>
              <p:cNvGrpSpPr/>
              <p:nvPr/>
            </p:nvGrpSpPr>
            <p:grpSpPr bwMode="auto">
              <a:xfrm>
                <a:off x="4444" y="1396"/>
                <a:ext cx="156" cy="56"/>
                <a:chOff x="4444" y="1396"/>
                <a:chExt cx="156" cy="56"/>
              </a:xfrm>
            </p:grpSpPr>
            <p:sp>
              <p:nvSpPr>
                <p:cNvPr id="24747" name="Line 130"/>
                <p:cNvSpPr>
                  <a:spLocks noChangeShapeType="1"/>
                </p:cNvSpPr>
                <p:nvPr/>
              </p:nvSpPr>
              <p:spPr bwMode="auto">
                <a:xfrm flipV="1">
                  <a:off x="4444" y="1396"/>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8" name="Line 131"/>
                <p:cNvSpPr>
                  <a:spLocks noChangeShapeType="1"/>
                </p:cNvSpPr>
                <p:nvPr/>
              </p:nvSpPr>
              <p:spPr bwMode="auto">
                <a:xfrm>
                  <a:off x="4551" y="145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9" name="Line 132"/>
                <p:cNvSpPr>
                  <a:spLocks noChangeShapeType="1"/>
                </p:cNvSpPr>
                <p:nvPr/>
              </p:nvSpPr>
              <p:spPr bwMode="auto">
                <a:xfrm>
                  <a:off x="4495" y="1398"/>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43" name="Group 137"/>
              <p:cNvGrpSpPr/>
              <p:nvPr/>
            </p:nvGrpSpPr>
            <p:grpSpPr bwMode="auto">
              <a:xfrm>
                <a:off x="4444" y="1395"/>
                <a:ext cx="155" cy="57"/>
                <a:chOff x="4444" y="1395"/>
                <a:chExt cx="155" cy="57"/>
              </a:xfrm>
            </p:grpSpPr>
            <p:sp>
              <p:nvSpPr>
                <p:cNvPr id="24744" name="Line 134"/>
                <p:cNvSpPr>
                  <a:spLocks noChangeShapeType="1"/>
                </p:cNvSpPr>
                <p:nvPr/>
              </p:nvSpPr>
              <p:spPr bwMode="auto">
                <a:xfrm>
                  <a:off x="4444" y="1451"/>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5" name="Line 135"/>
                <p:cNvSpPr>
                  <a:spLocks noChangeShapeType="1"/>
                </p:cNvSpPr>
                <p:nvPr/>
              </p:nvSpPr>
              <p:spPr bwMode="auto">
                <a:xfrm>
                  <a:off x="4550" y="139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6" name="Line 136"/>
                <p:cNvSpPr>
                  <a:spLocks noChangeShapeType="1"/>
                </p:cNvSpPr>
                <p:nvPr/>
              </p:nvSpPr>
              <p:spPr bwMode="auto">
                <a:xfrm flipV="1">
                  <a:off x="4495" y="1395"/>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2" name="Group 152"/>
            <p:cNvGrpSpPr/>
            <p:nvPr/>
          </p:nvGrpSpPr>
          <p:grpSpPr bwMode="auto">
            <a:xfrm>
              <a:off x="4380" y="1790"/>
              <a:ext cx="316" cy="147"/>
              <a:chOff x="4380" y="1790"/>
              <a:chExt cx="316" cy="147"/>
            </a:xfrm>
          </p:grpSpPr>
          <p:sp>
            <p:nvSpPr>
              <p:cNvPr id="24724" name="Oval 139"/>
              <p:cNvSpPr>
                <a:spLocks noChangeArrowheads="1"/>
              </p:cNvSpPr>
              <p:nvPr/>
            </p:nvSpPr>
            <p:spPr bwMode="auto">
              <a:xfrm>
                <a:off x="4383" y="1856"/>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25" name="Line 140"/>
              <p:cNvSpPr>
                <a:spLocks noChangeShapeType="1"/>
              </p:cNvSpPr>
              <p:nvPr/>
            </p:nvSpPr>
            <p:spPr bwMode="auto">
              <a:xfrm>
                <a:off x="4383" y="184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6" name="Line 141"/>
              <p:cNvSpPr>
                <a:spLocks noChangeShapeType="1"/>
              </p:cNvSpPr>
              <p:nvPr/>
            </p:nvSpPr>
            <p:spPr bwMode="auto">
              <a:xfrm>
                <a:off x="4696" y="184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7" name="Rectangle 142"/>
              <p:cNvSpPr>
                <a:spLocks noChangeArrowheads="1"/>
              </p:cNvSpPr>
              <p:nvPr/>
            </p:nvSpPr>
            <p:spPr bwMode="auto">
              <a:xfrm>
                <a:off x="4383" y="184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28" name="Oval 143"/>
              <p:cNvSpPr>
                <a:spLocks noChangeArrowheads="1"/>
              </p:cNvSpPr>
              <p:nvPr/>
            </p:nvSpPr>
            <p:spPr bwMode="auto">
              <a:xfrm>
                <a:off x="4380" y="1790"/>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29" name="Group 147"/>
              <p:cNvGrpSpPr/>
              <p:nvPr/>
            </p:nvGrpSpPr>
            <p:grpSpPr bwMode="auto">
              <a:xfrm>
                <a:off x="4455" y="1810"/>
                <a:ext cx="156" cy="56"/>
                <a:chOff x="4455" y="1810"/>
                <a:chExt cx="156" cy="56"/>
              </a:xfrm>
            </p:grpSpPr>
            <p:sp>
              <p:nvSpPr>
                <p:cNvPr id="24734" name="Line 144"/>
                <p:cNvSpPr>
                  <a:spLocks noChangeShapeType="1"/>
                </p:cNvSpPr>
                <p:nvPr/>
              </p:nvSpPr>
              <p:spPr bwMode="auto">
                <a:xfrm flipV="1">
                  <a:off x="4455" y="181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5" name="Line 145"/>
                <p:cNvSpPr>
                  <a:spLocks noChangeShapeType="1"/>
                </p:cNvSpPr>
                <p:nvPr/>
              </p:nvSpPr>
              <p:spPr bwMode="auto">
                <a:xfrm>
                  <a:off x="4562" y="186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6" name="Line 146"/>
                <p:cNvSpPr>
                  <a:spLocks noChangeShapeType="1"/>
                </p:cNvSpPr>
                <p:nvPr/>
              </p:nvSpPr>
              <p:spPr bwMode="auto">
                <a:xfrm>
                  <a:off x="4506" y="1812"/>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30" name="Group 151"/>
              <p:cNvGrpSpPr/>
              <p:nvPr/>
            </p:nvGrpSpPr>
            <p:grpSpPr bwMode="auto">
              <a:xfrm>
                <a:off x="4455" y="1809"/>
                <a:ext cx="155" cy="57"/>
                <a:chOff x="4455" y="1809"/>
                <a:chExt cx="155" cy="57"/>
              </a:xfrm>
            </p:grpSpPr>
            <p:sp>
              <p:nvSpPr>
                <p:cNvPr id="24731" name="Line 148"/>
                <p:cNvSpPr>
                  <a:spLocks noChangeShapeType="1"/>
                </p:cNvSpPr>
                <p:nvPr/>
              </p:nvSpPr>
              <p:spPr bwMode="auto">
                <a:xfrm>
                  <a:off x="4455" y="186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2" name="Line 149"/>
                <p:cNvSpPr>
                  <a:spLocks noChangeShapeType="1"/>
                </p:cNvSpPr>
                <p:nvPr/>
              </p:nvSpPr>
              <p:spPr bwMode="auto">
                <a:xfrm>
                  <a:off x="4561" y="181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3" name="Line 150"/>
                <p:cNvSpPr>
                  <a:spLocks noChangeShapeType="1"/>
                </p:cNvSpPr>
                <p:nvPr/>
              </p:nvSpPr>
              <p:spPr bwMode="auto">
                <a:xfrm flipV="1">
                  <a:off x="4506" y="180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3" name="Group 166"/>
            <p:cNvGrpSpPr/>
            <p:nvPr/>
          </p:nvGrpSpPr>
          <p:grpSpPr bwMode="auto">
            <a:xfrm>
              <a:off x="4991" y="1507"/>
              <a:ext cx="315" cy="147"/>
              <a:chOff x="4991" y="1507"/>
              <a:chExt cx="315" cy="147"/>
            </a:xfrm>
          </p:grpSpPr>
          <p:sp>
            <p:nvSpPr>
              <p:cNvPr id="24711" name="Oval 153"/>
              <p:cNvSpPr>
                <a:spLocks noChangeArrowheads="1"/>
              </p:cNvSpPr>
              <p:nvPr/>
            </p:nvSpPr>
            <p:spPr bwMode="auto">
              <a:xfrm>
                <a:off x="4994" y="1573"/>
                <a:ext cx="312"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12" name="Line 154"/>
              <p:cNvSpPr>
                <a:spLocks noChangeShapeType="1"/>
              </p:cNvSpPr>
              <p:nvPr/>
            </p:nvSpPr>
            <p:spPr bwMode="auto">
              <a:xfrm>
                <a:off x="4994" y="1566"/>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3" name="Line 155"/>
              <p:cNvSpPr>
                <a:spLocks noChangeShapeType="1"/>
              </p:cNvSpPr>
              <p:nvPr/>
            </p:nvSpPr>
            <p:spPr bwMode="auto">
              <a:xfrm>
                <a:off x="5306" y="1566"/>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4" name="Rectangle 156"/>
              <p:cNvSpPr>
                <a:spLocks noChangeArrowheads="1"/>
              </p:cNvSpPr>
              <p:nvPr/>
            </p:nvSpPr>
            <p:spPr bwMode="auto">
              <a:xfrm>
                <a:off x="4994" y="1566"/>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15" name="Oval 157"/>
              <p:cNvSpPr>
                <a:spLocks noChangeArrowheads="1"/>
              </p:cNvSpPr>
              <p:nvPr/>
            </p:nvSpPr>
            <p:spPr bwMode="auto">
              <a:xfrm>
                <a:off x="4991" y="1507"/>
                <a:ext cx="312"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16" name="Group 161"/>
              <p:cNvGrpSpPr/>
              <p:nvPr/>
            </p:nvGrpSpPr>
            <p:grpSpPr bwMode="auto">
              <a:xfrm>
                <a:off x="5065" y="1527"/>
                <a:ext cx="156" cy="56"/>
                <a:chOff x="5065" y="1527"/>
                <a:chExt cx="156" cy="56"/>
              </a:xfrm>
            </p:grpSpPr>
            <p:sp>
              <p:nvSpPr>
                <p:cNvPr id="24721" name="Line 158"/>
                <p:cNvSpPr>
                  <a:spLocks noChangeShapeType="1"/>
                </p:cNvSpPr>
                <p:nvPr/>
              </p:nvSpPr>
              <p:spPr bwMode="auto">
                <a:xfrm flipV="1">
                  <a:off x="5065" y="1527"/>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2" name="Line 159"/>
                <p:cNvSpPr>
                  <a:spLocks noChangeShapeType="1"/>
                </p:cNvSpPr>
                <p:nvPr/>
              </p:nvSpPr>
              <p:spPr bwMode="auto">
                <a:xfrm>
                  <a:off x="5172" y="1583"/>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3" name="Line 160"/>
                <p:cNvSpPr>
                  <a:spLocks noChangeShapeType="1"/>
                </p:cNvSpPr>
                <p:nvPr/>
              </p:nvSpPr>
              <p:spPr bwMode="auto">
                <a:xfrm>
                  <a:off x="5117" y="1529"/>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17" name="Group 165"/>
              <p:cNvGrpSpPr/>
              <p:nvPr/>
            </p:nvGrpSpPr>
            <p:grpSpPr bwMode="auto">
              <a:xfrm>
                <a:off x="5066" y="1526"/>
                <a:ext cx="154" cy="57"/>
                <a:chOff x="5066" y="1526"/>
                <a:chExt cx="154" cy="57"/>
              </a:xfrm>
            </p:grpSpPr>
            <p:sp>
              <p:nvSpPr>
                <p:cNvPr id="24718" name="Line 162"/>
                <p:cNvSpPr>
                  <a:spLocks noChangeShapeType="1"/>
                </p:cNvSpPr>
                <p:nvPr/>
              </p:nvSpPr>
              <p:spPr bwMode="auto">
                <a:xfrm>
                  <a:off x="5066" y="1582"/>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9" name="Line 163"/>
                <p:cNvSpPr>
                  <a:spLocks noChangeShapeType="1"/>
                </p:cNvSpPr>
                <p:nvPr/>
              </p:nvSpPr>
              <p:spPr bwMode="auto">
                <a:xfrm>
                  <a:off x="5171" y="152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0" name="Line 164"/>
                <p:cNvSpPr>
                  <a:spLocks noChangeShapeType="1"/>
                </p:cNvSpPr>
                <p:nvPr/>
              </p:nvSpPr>
              <p:spPr bwMode="auto">
                <a:xfrm flipV="1">
                  <a:off x="5117" y="1526"/>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4" name="Group 180"/>
            <p:cNvGrpSpPr/>
            <p:nvPr/>
          </p:nvGrpSpPr>
          <p:grpSpPr bwMode="auto">
            <a:xfrm>
              <a:off x="4869" y="2072"/>
              <a:ext cx="316" cy="147"/>
              <a:chOff x="4869" y="2072"/>
              <a:chExt cx="316" cy="147"/>
            </a:xfrm>
          </p:grpSpPr>
          <p:sp>
            <p:nvSpPr>
              <p:cNvPr id="24698" name="Oval 167"/>
              <p:cNvSpPr>
                <a:spLocks noChangeArrowheads="1"/>
              </p:cNvSpPr>
              <p:nvPr/>
            </p:nvSpPr>
            <p:spPr bwMode="auto">
              <a:xfrm>
                <a:off x="4872" y="2138"/>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99" name="Line 168"/>
              <p:cNvSpPr>
                <a:spLocks noChangeShapeType="1"/>
              </p:cNvSpPr>
              <p:nvPr/>
            </p:nvSpPr>
            <p:spPr bwMode="auto">
              <a:xfrm>
                <a:off x="4872" y="213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0" name="Line 169"/>
              <p:cNvSpPr>
                <a:spLocks noChangeShapeType="1"/>
              </p:cNvSpPr>
              <p:nvPr/>
            </p:nvSpPr>
            <p:spPr bwMode="auto">
              <a:xfrm>
                <a:off x="5185" y="213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1" name="Rectangle 170"/>
              <p:cNvSpPr>
                <a:spLocks noChangeArrowheads="1"/>
              </p:cNvSpPr>
              <p:nvPr/>
            </p:nvSpPr>
            <p:spPr bwMode="auto">
              <a:xfrm>
                <a:off x="4872"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02" name="Oval 171"/>
              <p:cNvSpPr>
                <a:spLocks noChangeArrowheads="1"/>
              </p:cNvSpPr>
              <p:nvPr/>
            </p:nvSpPr>
            <p:spPr bwMode="auto">
              <a:xfrm>
                <a:off x="4869" y="2072"/>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03" name="Group 175"/>
              <p:cNvGrpSpPr/>
              <p:nvPr/>
            </p:nvGrpSpPr>
            <p:grpSpPr bwMode="auto">
              <a:xfrm>
                <a:off x="4944" y="2092"/>
                <a:ext cx="156" cy="56"/>
                <a:chOff x="4944" y="2092"/>
                <a:chExt cx="156" cy="56"/>
              </a:xfrm>
            </p:grpSpPr>
            <p:sp>
              <p:nvSpPr>
                <p:cNvPr id="24708" name="Line 172"/>
                <p:cNvSpPr>
                  <a:spLocks noChangeShapeType="1"/>
                </p:cNvSpPr>
                <p:nvPr/>
              </p:nvSpPr>
              <p:spPr bwMode="auto">
                <a:xfrm flipV="1">
                  <a:off x="4944" y="209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9" name="Line 173"/>
                <p:cNvSpPr>
                  <a:spLocks noChangeShapeType="1"/>
                </p:cNvSpPr>
                <p:nvPr/>
              </p:nvSpPr>
              <p:spPr bwMode="auto">
                <a:xfrm>
                  <a:off x="5051" y="214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0" name="Line 174"/>
                <p:cNvSpPr>
                  <a:spLocks noChangeShapeType="1"/>
                </p:cNvSpPr>
                <p:nvPr/>
              </p:nvSpPr>
              <p:spPr bwMode="auto">
                <a:xfrm>
                  <a:off x="4995" y="209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04" name="Group 179"/>
              <p:cNvGrpSpPr/>
              <p:nvPr/>
            </p:nvGrpSpPr>
            <p:grpSpPr bwMode="auto">
              <a:xfrm>
                <a:off x="4944" y="2091"/>
                <a:ext cx="155" cy="57"/>
                <a:chOff x="4944" y="2091"/>
                <a:chExt cx="155" cy="57"/>
              </a:xfrm>
            </p:grpSpPr>
            <p:sp>
              <p:nvSpPr>
                <p:cNvPr id="24705" name="Line 176"/>
                <p:cNvSpPr>
                  <a:spLocks noChangeShapeType="1"/>
                </p:cNvSpPr>
                <p:nvPr/>
              </p:nvSpPr>
              <p:spPr bwMode="auto">
                <a:xfrm>
                  <a:off x="4944" y="214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6" name="Line 177"/>
                <p:cNvSpPr>
                  <a:spLocks noChangeShapeType="1"/>
                </p:cNvSpPr>
                <p:nvPr/>
              </p:nvSpPr>
              <p:spPr bwMode="auto">
                <a:xfrm>
                  <a:off x="5050" y="209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7" name="Line 178"/>
                <p:cNvSpPr>
                  <a:spLocks noChangeShapeType="1"/>
                </p:cNvSpPr>
                <p:nvPr/>
              </p:nvSpPr>
              <p:spPr bwMode="auto">
                <a:xfrm flipV="1">
                  <a:off x="4995" y="209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5" name="Group 194"/>
            <p:cNvGrpSpPr/>
            <p:nvPr/>
          </p:nvGrpSpPr>
          <p:grpSpPr bwMode="auto">
            <a:xfrm>
              <a:off x="4659" y="2440"/>
              <a:ext cx="316" cy="148"/>
              <a:chOff x="4659" y="2440"/>
              <a:chExt cx="316" cy="148"/>
            </a:xfrm>
          </p:grpSpPr>
          <p:sp>
            <p:nvSpPr>
              <p:cNvPr id="24685" name="Oval 181"/>
              <p:cNvSpPr>
                <a:spLocks noChangeArrowheads="1"/>
              </p:cNvSpPr>
              <p:nvPr/>
            </p:nvSpPr>
            <p:spPr bwMode="auto">
              <a:xfrm>
                <a:off x="4662" y="2506"/>
                <a:ext cx="313" cy="8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86" name="Line 182"/>
              <p:cNvSpPr>
                <a:spLocks noChangeShapeType="1"/>
              </p:cNvSpPr>
              <p:nvPr/>
            </p:nvSpPr>
            <p:spPr bwMode="auto">
              <a:xfrm>
                <a:off x="4662" y="2499"/>
                <a:ext cx="0" cy="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7" name="Line 183"/>
              <p:cNvSpPr>
                <a:spLocks noChangeShapeType="1"/>
              </p:cNvSpPr>
              <p:nvPr/>
            </p:nvSpPr>
            <p:spPr bwMode="auto">
              <a:xfrm>
                <a:off x="4975" y="2499"/>
                <a:ext cx="0" cy="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8" name="Rectangle 184"/>
              <p:cNvSpPr>
                <a:spLocks noChangeArrowheads="1"/>
              </p:cNvSpPr>
              <p:nvPr/>
            </p:nvSpPr>
            <p:spPr bwMode="auto">
              <a:xfrm>
                <a:off x="4662" y="2499"/>
                <a:ext cx="310" cy="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89" name="Oval 185"/>
              <p:cNvSpPr>
                <a:spLocks noChangeArrowheads="1"/>
              </p:cNvSpPr>
              <p:nvPr/>
            </p:nvSpPr>
            <p:spPr bwMode="auto">
              <a:xfrm>
                <a:off x="4659" y="2440"/>
                <a:ext cx="313" cy="96"/>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90" name="Group 189"/>
              <p:cNvGrpSpPr/>
              <p:nvPr/>
            </p:nvGrpSpPr>
            <p:grpSpPr bwMode="auto">
              <a:xfrm>
                <a:off x="4734" y="2460"/>
                <a:ext cx="156" cy="57"/>
                <a:chOff x="4734" y="2460"/>
                <a:chExt cx="156" cy="57"/>
              </a:xfrm>
            </p:grpSpPr>
            <p:sp>
              <p:nvSpPr>
                <p:cNvPr id="24695" name="Line 186"/>
                <p:cNvSpPr>
                  <a:spLocks noChangeShapeType="1"/>
                </p:cNvSpPr>
                <p:nvPr/>
              </p:nvSpPr>
              <p:spPr bwMode="auto">
                <a:xfrm flipV="1">
                  <a:off x="4734" y="246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6" name="Line 187"/>
                <p:cNvSpPr>
                  <a:spLocks noChangeShapeType="1"/>
                </p:cNvSpPr>
                <p:nvPr/>
              </p:nvSpPr>
              <p:spPr bwMode="auto">
                <a:xfrm>
                  <a:off x="4841" y="251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7" name="Line 188"/>
                <p:cNvSpPr>
                  <a:spLocks noChangeShapeType="1"/>
                </p:cNvSpPr>
                <p:nvPr/>
              </p:nvSpPr>
              <p:spPr bwMode="auto">
                <a:xfrm>
                  <a:off x="4785" y="2462"/>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91" name="Group 193"/>
              <p:cNvGrpSpPr/>
              <p:nvPr/>
            </p:nvGrpSpPr>
            <p:grpSpPr bwMode="auto">
              <a:xfrm>
                <a:off x="4734" y="2459"/>
                <a:ext cx="155" cy="57"/>
                <a:chOff x="4734" y="2459"/>
                <a:chExt cx="155" cy="57"/>
              </a:xfrm>
            </p:grpSpPr>
            <p:sp>
              <p:nvSpPr>
                <p:cNvPr id="24692" name="Line 190"/>
                <p:cNvSpPr>
                  <a:spLocks noChangeShapeType="1"/>
                </p:cNvSpPr>
                <p:nvPr/>
              </p:nvSpPr>
              <p:spPr bwMode="auto">
                <a:xfrm>
                  <a:off x="4734" y="251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3" name="Line 191"/>
                <p:cNvSpPr>
                  <a:spLocks noChangeShapeType="1"/>
                </p:cNvSpPr>
                <p:nvPr/>
              </p:nvSpPr>
              <p:spPr bwMode="auto">
                <a:xfrm>
                  <a:off x="4840" y="246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4" name="Line 192"/>
                <p:cNvSpPr>
                  <a:spLocks noChangeShapeType="1"/>
                </p:cNvSpPr>
                <p:nvPr/>
              </p:nvSpPr>
              <p:spPr bwMode="auto">
                <a:xfrm flipV="1">
                  <a:off x="4785" y="245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6" name="Group 208"/>
            <p:cNvGrpSpPr/>
            <p:nvPr/>
          </p:nvGrpSpPr>
          <p:grpSpPr bwMode="auto">
            <a:xfrm>
              <a:off x="4275" y="2748"/>
              <a:ext cx="315" cy="147"/>
              <a:chOff x="4275" y="2748"/>
              <a:chExt cx="315" cy="147"/>
            </a:xfrm>
          </p:grpSpPr>
          <p:sp>
            <p:nvSpPr>
              <p:cNvPr id="24672" name="Oval 195"/>
              <p:cNvSpPr>
                <a:spLocks noChangeArrowheads="1"/>
              </p:cNvSpPr>
              <p:nvPr/>
            </p:nvSpPr>
            <p:spPr bwMode="auto">
              <a:xfrm>
                <a:off x="4278" y="2814"/>
                <a:ext cx="312"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73" name="Line 196"/>
              <p:cNvSpPr>
                <a:spLocks noChangeShapeType="1"/>
              </p:cNvSpPr>
              <p:nvPr/>
            </p:nvSpPr>
            <p:spPr bwMode="auto">
              <a:xfrm>
                <a:off x="4278" y="2807"/>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4" name="Line 197"/>
              <p:cNvSpPr>
                <a:spLocks noChangeShapeType="1"/>
              </p:cNvSpPr>
              <p:nvPr/>
            </p:nvSpPr>
            <p:spPr bwMode="auto">
              <a:xfrm>
                <a:off x="4590" y="2807"/>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5" name="Rectangle 198"/>
              <p:cNvSpPr>
                <a:spLocks noChangeArrowheads="1"/>
              </p:cNvSpPr>
              <p:nvPr/>
            </p:nvSpPr>
            <p:spPr bwMode="auto">
              <a:xfrm>
                <a:off x="4278" y="2807"/>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76" name="Oval 199"/>
              <p:cNvSpPr>
                <a:spLocks noChangeArrowheads="1"/>
              </p:cNvSpPr>
              <p:nvPr/>
            </p:nvSpPr>
            <p:spPr bwMode="auto">
              <a:xfrm>
                <a:off x="4275" y="2748"/>
                <a:ext cx="312"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77" name="Group 203"/>
              <p:cNvGrpSpPr/>
              <p:nvPr/>
            </p:nvGrpSpPr>
            <p:grpSpPr bwMode="auto">
              <a:xfrm>
                <a:off x="4349" y="2768"/>
                <a:ext cx="156" cy="56"/>
                <a:chOff x="4349" y="2768"/>
                <a:chExt cx="156" cy="56"/>
              </a:xfrm>
            </p:grpSpPr>
            <p:sp>
              <p:nvSpPr>
                <p:cNvPr id="24682" name="Line 200"/>
                <p:cNvSpPr>
                  <a:spLocks noChangeShapeType="1"/>
                </p:cNvSpPr>
                <p:nvPr/>
              </p:nvSpPr>
              <p:spPr bwMode="auto">
                <a:xfrm flipV="1">
                  <a:off x="4349" y="2768"/>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3" name="Line 201"/>
                <p:cNvSpPr>
                  <a:spLocks noChangeShapeType="1"/>
                </p:cNvSpPr>
                <p:nvPr/>
              </p:nvSpPr>
              <p:spPr bwMode="auto">
                <a:xfrm>
                  <a:off x="4456" y="2824"/>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4" name="Line 202"/>
                <p:cNvSpPr>
                  <a:spLocks noChangeShapeType="1"/>
                </p:cNvSpPr>
                <p:nvPr/>
              </p:nvSpPr>
              <p:spPr bwMode="auto">
                <a:xfrm>
                  <a:off x="4401" y="2770"/>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78" name="Group 207"/>
              <p:cNvGrpSpPr/>
              <p:nvPr/>
            </p:nvGrpSpPr>
            <p:grpSpPr bwMode="auto">
              <a:xfrm>
                <a:off x="4350" y="2767"/>
                <a:ext cx="154" cy="57"/>
                <a:chOff x="4350" y="2767"/>
                <a:chExt cx="154" cy="57"/>
              </a:xfrm>
            </p:grpSpPr>
            <p:sp>
              <p:nvSpPr>
                <p:cNvPr id="24679" name="Line 204"/>
                <p:cNvSpPr>
                  <a:spLocks noChangeShapeType="1"/>
                </p:cNvSpPr>
                <p:nvPr/>
              </p:nvSpPr>
              <p:spPr bwMode="auto">
                <a:xfrm>
                  <a:off x="4350" y="2823"/>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0" name="Line 205"/>
                <p:cNvSpPr>
                  <a:spLocks noChangeShapeType="1"/>
                </p:cNvSpPr>
                <p:nvPr/>
              </p:nvSpPr>
              <p:spPr bwMode="auto">
                <a:xfrm>
                  <a:off x="4455" y="27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1" name="Line 206"/>
                <p:cNvSpPr>
                  <a:spLocks noChangeShapeType="1"/>
                </p:cNvSpPr>
                <p:nvPr/>
              </p:nvSpPr>
              <p:spPr bwMode="auto">
                <a:xfrm flipV="1">
                  <a:off x="4401" y="2767"/>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7" name="Group 222"/>
            <p:cNvGrpSpPr/>
            <p:nvPr/>
          </p:nvGrpSpPr>
          <p:grpSpPr bwMode="auto">
            <a:xfrm>
              <a:off x="3769" y="2511"/>
              <a:ext cx="316" cy="147"/>
              <a:chOff x="3769" y="2511"/>
              <a:chExt cx="316" cy="147"/>
            </a:xfrm>
          </p:grpSpPr>
          <p:sp>
            <p:nvSpPr>
              <p:cNvPr id="24659" name="Oval 209"/>
              <p:cNvSpPr>
                <a:spLocks noChangeArrowheads="1"/>
              </p:cNvSpPr>
              <p:nvPr/>
            </p:nvSpPr>
            <p:spPr bwMode="auto">
              <a:xfrm>
                <a:off x="3772" y="2577"/>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60" name="Line 210"/>
              <p:cNvSpPr>
                <a:spLocks noChangeShapeType="1"/>
              </p:cNvSpPr>
              <p:nvPr/>
            </p:nvSpPr>
            <p:spPr bwMode="auto">
              <a:xfrm>
                <a:off x="3772" y="2570"/>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1" name="Line 211"/>
              <p:cNvSpPr>
                <a:spLocks noChangeShapeType="1"/>
              </p:cNvSpPr>
              <p:nvPr/>
            </p:nvSpPr>
            <p:spPr bwMode="auto">
              <a:xfrm>
                <a:off x="4085" y="2570"/>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2" name="Rectangle 212"/>
              <p:cNvSpPr>
                <a:spLocks noChangeArrowheads="1"/>
              </p:cNvSpPr>
              <p:nvPr/>
            </p:nvSpPr>
            <p:spPr bwMode="auto">
              <a:xfrm>
                <a:off x="3772" y="2570"/>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63" name="Oval 213"/>
              <p:cNvSpPr>
                <a:spLocks noChangeArrowheads="1"/>
              </p:cNvSpPr>
              <p:nvPr/>
            </p:nvSpPr>
            <p:spPr bwMode="auto">
              <a:xfrm>
                <a:off x="3769" y="2511"/>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64" name="Group 217"/>
              <p:cNvGrpSpPr/>
              <p:nvPr/>
            </p:nvGrpSpPr>
            <p:grpSpPr bwMode="auto">
              <a:xfrm>
                <a:off x="3844" y="2531"/>
                <a:ext cx="156" cy="56"/>
                <a:chOff x="3844" y="2531"/>
                <a:chExt cx="156" cy="56"/>
              </a:xfrm>
            </p:grpSpPr>
            <p:sp>
              <p:nvSpPr>
                <p:cNvPr id="24669" name="Line 214"/>
                <p:cNvSpPr>
                  <a:spLocks noChangeShapeType="1"/>
                </p:cNvSpPr>
                <p:nvPr/>
              </p:nvSpPr>
              <p:spPr bwMode="auto">
                <a:xfrm flipV="1">
                  <a:off x="3844" y="2531"/>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0" name="Line 215"/>
                <p:cNvSpPr>
                  <a:spLocks noChangeShapeType="1"/>
                </p:cNvSpPr>
                <p:nvPr/>
              </p:nvSpPr>
              <p:spPr bwMode="auto">
                <a:xfrm>
                  <a:off x="3951" y="258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1" name="Line 216"/>
                <p:cNvSpPr>
                  <a:spLocks noChangeShapeType="1"/>
                </p:cNvSpPr>
                <p:nvPr/>
              </p:nvSpPr>
              <p:spPr bwMode="auto">
                <a:xfrm>
                  <a:off x="3895" y="2533"/>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65" name="Group 221"/>
              <p:cNvGrpSpPr/>
              <p:nvPr/>
            </p:nvGrpSpPr>
            <p:grpSpPr bwMode="auto">
              <a:xfrm>
                <a:off x="3844" y="2530"/>
                <a:ext cx="155" cy="57"/>
                <a:chOff x="3844" y="2530"/>
                <a:chExt cx="155" cy="57"/>
              </a:xfrm>
            </p:grpSpPr>
            <p:sp>
              <p:nvSpPr>
                <p:cNvPr id="24666" name="Line 218"/>
                <p:cNvSpPr>
                  <a:spLocks noChangeShapeType="1"/>
                </p:cNvSpPr>
                <p:nvPr/>
              </p:nvSpPr>
              <p:spPr bwMode="auto">
                <a:xfrm>
                  <a:off x="3844" y="2586"/>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7" name="Line 219"/>
                <p:cNvSpPr>
                  <a:spLocks noChangeShapeType="1"/>
                </p:cNvSpPr>
                <p:nvPr/>
              </p:nvSpPr>
              <p:spPr bwMode="auto">
                <a:xfrm>
                  <a:off x="3950" y="253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8" name="Line 220"/>
                <p:cNvSpPr>
                  <a:spLocks noChangeShapeType="1"/>
                </p:cNvSpPr>
                <p:nvPr/>
              </p:nvSpPr>
              <p:spPr bwMode="auto">
                <a:xfrm flipV="1">
                  <a:off x="3895" y="2530"/>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24658" name="Line 223"/>
            <p:cNvSpPr>
              <a:spLocks noChangeShapeType="1"/>
            </p:cNvSpPr>
            <p:nvPr/>
          </p:nvSpPr>
          <p:spPr bwMode="auto">
            <a:xfrm flipV="1">
              <a:off x="3929" y="2644"/>
              <a:ext cx="1" cy="1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12513" name="Line 225"/>
          <p:cNvSpPr>
            <a:spLocks noChangeShapeType="1"/>
          </p:cNvSpPr>
          <p:nvPr/>
        </p:nvSpPr>
        <p:spPr bwMode="auto">
          <a:xfrm>
            <a:off x="7338692" y="2219325"/>
            <a:ext cx="2087562" cy="2324100"/>
          </a:xfrm>
          <a:prstGeom prst="line">
            <a:avLst/>
          </a:prstGeom>
          <a:noFill/>
          <a:ln w="50800">
            <a:solidFill>
              <a:schemeClr val="accent2"/>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14" name="Line 226"/>
          <p:cNvSpPr>
            <a:spLocks noChangeShapeType="1"/>
          </p:cNvSpPr>
          <p:nvPr/>
        </p:nvSpPr>
        <p:spPr bwMode="auto">
          <a:xfrm flipV="1">
            <a:off x="8034017" y="4770438"/>
            <a:ext cx="1376362" cy="49212"/>
          </a:xfrm>
          <a:prstGeom prst="line">
            <a:avLst/>
          </a:prstGeom>
          <a:noFill/>
          <a:ln w="50800">
            <a:solidFill>
              <a:schemeClr val="accent2"/>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1177" name="Group 232"/>
          <p:cNvGrpSpPr/>
          <p:nvPr/>
        </p:nvGrpSpPr>
        <p:grpSpPr bwMode="auto">
          <a:xfrm>
            <a:off x="5686104" y="1492249"/>
            <a:ext cx="1411288" cy="1906500"/>
            <a:chOff x="2641" y="1105"/>
            <a:chExt cx="718" cy="980"/>
          </a:xfrm>
        </p:grpSpPr>
        <p:sp>
          <p:nvSpPr>
            <p:cNvPr id="24597" name="Rectangle 227"/>
            <p:cNvSpPr>
              <a:spLocks noChangeArrowheads="1"/>
            </p:cNvSpPr>
            <p:nvPr/>
          </p:nvSpPr>
          <p:spPr bwMode="auto">
            <a:xfrm>
              <a:off x="2641" y="1105"/>
              <a:ext cx="718" cy="190"/>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endParaRPr lang="zh-CN" altLang="en-US" sz="1800" b="1" dirty="0">
                <a:solidFill>
                  <a:schemeClr val="accent2"/>
                </a:solidFill>
                <a:latin typeface="+mn-lt"/>
                <a:ea typeface="+mn-ea"/>
                <a:cs typeface="+mn-ea"/>
                <a:sym typeface="+mn-lt"/>
              </a:endParaRPr>
            </a:p>
          </p:txBody>
        </p:sp>
        <p:sp>
          <p:nvSpPr>
            <p:cNvPr id="24598" name="Rectangle 228"/>
            <p:cNvSpPr>
              <a:spLocks noChangeArrowheads="1"/>
            </p:cNvSpPr>
            <p:nvPr/>
          </p:nvSpPr>
          <p:spPr bwMode="auto">
            <a:xfrm>
              <a:off x="2641" y="1297"/>
              <a:ext cx="718" cy="190"/>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传输层</a:t>
              </a:r>
              <a:endParaRPr lang="zh-CN" altLang="en-US" sz="1800" b="1" dirty="0">
                <a:solidFill>
                  <a:srgbClr val="575757"/>
                </a:solidFill>
                <a:latin typeface="+mn-lt"/>
                <a:ea typeface="+mn-ea"/>
                <a:cs typeface="+mn-ea"/>
                <a:sym typeface="+mn-lt"/>
              </a:endParaRPr>
            </a:p>
          </p:txBody>
        </p:sp>
        <p:sp>
          <p:nvSpPr>
            <p:cNvPr id="24599" name="Rectangle 229"/>
            <p:cNvSpPr>
              <a:spLocks noChangeArrowheads="1"/>
            </p:cNvSpPr>
            <p:nvPr/>
          </p:nvSpPr>
          <p:spPr bwMode="auto">
            <a:xfrm>
              <a:off x="2641" y="1489"/>
              <a:ext cx="718" cy="190"/>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网络层</a:t>
              </a:r>
              <a:endParaRPr lang="zh-CN" altLang="en-US" sz="1800" b="1" dirty="0">
                <a:solidFill>
                  <a:srgbClr val="575757"/>
                </a:solidFill>
                <a:latin typeface="+mn-lt"/>
                <a:ea typeface="+mn-ea"/>
                <a:cs typeface="+mn-ea"/>
                <a:sym typeface="+mn-lt"/>
              </a:endParaRPr>
            </a:p>
          </p:txBody>
        </p:sp>
        <p:sp>
          <p:nvSpPr>
            <p:cNvPr id="24600" name="Rectangle 230"/>
            <p:cNvSpPr>
              <a:spLocks noChangeArrowheads="1"/>
            </p:cNvSpPr>
            <p:nvPr/>
          </p:nvSpPr>
          <p:spPr bwMode="auto">
            <a:xfrm>
              <a:off x="2641" y="1681"/>
              <a:ext cx="718" cy="190"/>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endParaRPr lang="zh-CN" altLang="en-US" sz="1800" b="1">
                <a:solidFill>
                  <a:srgbClr val="575757"/>
                </a:solidFill>
                <a:latin typeface="+mn-lt"/>
                <a:ea typeface="+mn-ea"/>
                <a:cs typeface="+mn-ea"/>
                <a:sym typeface="+mn-lt"/>
              </a:endParaRPr>
            </a:p>
          </p:txBody>
        </p:sp>
        <p:sp>
          <p:nvSpPr>
            <p:cNvPr id="24601" name="Rectangle 231"/>
            <p:cNvSpPr>
              <a:spLocks noChangeArrowheads="1"/>
            </p:cNvSpPr>
            <p:nvPr/>
          </p:nvSpPr>
          <p:spPr bwMode="auto">
            <a:xfrm>
              <a:off x="2641" y="1895"/>
              <a:ext cx="718" cy="190"/>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物理层</a:t>
              </a:r>
              <a:endParaRPr lang="zh-CN" altLang="en-US" sz="1800" b="1" dirty="0">
                <a:solidFill>
                  <a:srgbClr val="575757"/>
                </a:solidFill>
                <a:latin typeface="+mn-lt"/>
                <a:ea typeface="+mn-ea"/>
                <a:cs typeface="+mn-ea"/>
                <a:sym typeface="+mn-lt"/>
              </a:endParaRPr>
            </a:p>
          </p:txBody>
        </p:sp>
      </p:grpSp>
      <p:grpSp>
        <p:nvGrpSpPr>
          <p:cNvPr id="1178" name="Group 238"/>
          <p:cNvGrpSpPr/>
          <p:nvPr/>
        </p:nvGrpSpPr>
        <p:grpSpPr bwMode="auto">
          <a:xfrm>
            <a:off x="9562779" y="4073523"/>
            <a:ext cx="1528763" cy="1961864"/>
            <a:chOff x="4897" y="2785"/>
            <a:chExt cx="718" cy="946"/>
          </a:xfrm>
        </p:grpSpPr>
        <p:sp>
          <p:nvSpPr>
            <p:cNvPr id="24592" name="Rectangle 233"/>
            <p:cNvSpPr>
              <a:spLocks noChangeArrowheads="1"/>
            </p:cNvSpPr>
            <p:nvPr/>
          </p:nvSpPr>
          <p:spPr bwMode="auto">
            <a:xfrm>
              <a:off x="4897" y="2785"/>
              <a:ext cx="718" cy="178"/>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endParaRPr lang="zh-CN" altLang="en-US" sz="1800" b="1" dirty="0">
                <a:solidFill>
                  <a:schemeClr val="accent2"/>
                </a:solidFill>
                <a:latin typeface="+mn-lt"/>
                <a:ea typeface="+mn-ea"/>
                <a:cs typeface="+mn-ea"/>
                <a:sym typeface="+mn-lt"/>
              </a:endParaRPr>
            </a:p>
          </p:txBody>
        </p:sp>
        <p:sp>
          <p:nvSpPr>
            <p:cNvPr id="24593" name="Rectangle 234"/>
            <p:cNvSpPr>
              <a:spLocks noChangeArrowheads="1"/>
            </p:cNvSpPr>
            <p:nvPr/>
          </p:nvSpPr>
          <p:spPr bwMode="auto">
            <a:xfrm>
              <a:off x="4897" y="2977"/>
              <a:ext cx="718" cy="178"/>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传输层</a:t>
              </a:r>
              <a:endParaRPr lang="zh-CN" altLang="en-US" sz="1800" b="1" dirty="0">
                <a:solidFill>
                  <a:srgbClr val="575757"/>
                </a:solidFill>
                <a:latin typeface="+mn-lt"/>
                <a:ea typeface="+mn-ea"/>
                <a:cs typeface="+mn-ea"/>
                <a:sym typeface="+mn-lt"/>
              </a:endParaRPr>
            </a:p>
          </p:txBody>
        </p:sp>
        <p:sp>
          <p:nvSpPr>
            <p:cNvPr id="24594" name="Rectangle 235"/>
            <p:cNvSpPr>
              <a:spLocks noChangeArrowheads="1"/>
            </p:cNvSpPr>
            <p:nvPr/>
          </p:nvSpPr>
          <p:spPr bwMode="auto">
            <a:xfrm>
              <a:off x="4897" y="3169"/>
              <a:ext cx="718" cy="178"/>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网络层</a:t>
              </a:r>
              <a:endParaRPr lang="zh-CN" altLang="en-US" sz="1800" b="1">
                <a:solidFill>
                  <a:srgbClr val="575757"/>
                </a:solidFill>
                <a:latin typeface="+mn-lt"/>
                <a:ea typeface="+mn-ea"/>
                <a:cs typeface="+mn-ea"/>
                <a:sym typeface="+mn-lt"/>
              </a:endParaRPr>
            </a:p>
          </p:txBody>
        </p:sp>
        <p:sp>
          <p:nvSpPr>
            <p:cNvPr id="24595" name="Rectangle 236"/>
            <p:cNvSpPr>
              <a:spLocks noChangeArrowheads="1"/>
            </p:cNvSpPr>
            <p:nvPr/>
          </p:nvSpPr>
          <p:spPr bwMode="auto">
            <a:xfrm>
              <a:off x="4897" y="3361"/>
              <a:ext cx="718" cy="178"/>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endParaRPr lang="zh-CN" altLang="en-US" sz="1800" b="1">
                <a:solidFill>
                  <a:srgbClr val="575757"/>
                </a:solidFill>
                <a:latin typeface="+mn-lt"/>
                <a:ea typeface="+mn-ea"/>
                <a:cs typeface="+mn-ea"/>
                <a:sym typeface="+mn-lt"/>
              </a:endParaRPr>
            </a:p>
          </p:txBody>
        </p:sp>
        <p:sp>
          <p:nvSpPr>
            <p:cNvPr id="24596" name="Rectangle 237"/>
            <p:cNvSpPr>
              <a:spLocks noChangeArrowheads="1"/>
            </p:cNvSpPr>
            <p:nvPr/>
          </p:nvSpPr>
          <p:spPr bwMode="auto">
            <a:xfrm>
              <a:off x="4897" y="3553"/>
              <a:ext cx="718" cy="178"/>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物理层</a:t>
              </a:r>
              <a:endParaRPr lang="zh-CN" altLang="en-US" sz="1800" b="1">
                <a:solidFill>
                  <a:srgbClr val="575757"/>
                </a:solidFill>
                <a:latin typeface="+mn-lt"/>
                <a:ea typeface="+mn-ea"/>
                <a:cs typeface="+mn-ea"/>
                <a:sym typeface="+mn-lt"/>
              </a:endParaRPr>
            </a:p>
          </p:txBody>
        </p:sp>
      </p:grpSp>
      <p:grpSp>
        <p:nvGrpSpPr>
          <p:cNvPr id="1190" name="Group 244"/>
          <p:cNvGrpSpPr/>
          <p:nvPr/>
        </p:nvGrpSpPr>
        <p:grpSpPr bwMode="auto">
          <a:xfrm>
            <a:off x="6436992" y="4176716"/>
            <a:ext cx="1585912" cy="1926943"/>
            <a:chOff x="3121" y="2785"/>
            <a:chExt cx="718" cy="951"/>
          </a:xfrm>
        </p:grpSpPr>
        <p:sp>
          <p:nvSpPr>
            <p:cNvPr id="24587" name="Rectangle 239"/>
            <p:cNvSpPr>
              <a:spLocks noChangeArrowheads="1"/>
            </p:cNvSpPr>
            <p:nvPr/>
          </p:nvSpPr>
          <p:spPr bwMode="auto">
            <a:xfrm>
              <a:off x="3121" y="2785"/>
              <a:ext cx="718" cy="183"/>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endParaRPr lang="zh-CN" altLang="en-US" sz="1800" b="1" dirty="0">
                <a:solidFill>
                  <a:schemeClr val="accent2"/>
                </a:solidFill>
                <a:latin typeface="+mn-lt"/>
                <a:ea typeface="+mn-ea"/>
                <a:cs typeface="+mn-ea"/>
                <a:sym typeface="+mn-lt"/>
              </a:endParaRPr>
            </a:p>
          </p:txBody>
        </p:sp>
        <p:sp>
          <p:nvSpPr>
            <p:cNvPr id="24588" name="Rectangle 240"/>
            <p:cNvSpPr>
              <a:spLocks noChangeArrowheads="1"/>
            </p:cNvSpPr>
            <p:nvPr/>
          </p:nvSpPr>
          <p:spPr bwMode="auto">
            <a:xfrm>
              <a:off x="3121" y="2977"/>
              <a:ext cx="718" cy="183"/>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传输层</a:t>
              </a:r>
              <a:endParaRPr lang="zh-CN" altLang="en-US" sz="1800" b="1">
                <a:solidFill>
                  <a:srgbClr val="575757"/>
                </a:solidFill>
                <a:latin typeface="+mn-lt"/>
                <a:ea typeface="+mn-ea"/>
                <a:cs typeface="+mn-ea"/>
                <a:sym typeface="+mn-lt"/>
              </a:endParaRPr>
            </a:p>
          </p:txBody>
        </p:sp>
        <p:sp>
          <p:nvSpPr>
            <p:cNvPr id="24589" name="Rectangle 241"/>
            <p:cNvSpPr>
              <a:spLocks noChangeArrowheads="1"/>
            </p:cNvSpPr>
            <p:nvPr/>
          </p:nvSpPr>
          <p:spPr bwMode="auto">
            <a:xfrm>
              <a:off x="3121" y="3169"/>
              <a:ext cx="718" cy="183"/>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网络层</a:t>
              </a:r>
              <a:endParaRPr lang="zh-CN" altLang="en-US" sz="1800" b="1" dirty="0">
                <a:solidFill>
                  <a:srgbClr val="575757"/>
                </a:solidFill>
                <a:latin typeface="+mn-lt"/>
                <a:ea typeface="+mn-ea"/>
                <a:cs typeface="+mn-ea"/>
                <a:sym typeface="+mn-lt"/>
              </a:endParaRPr>
            </a:p>
          </p:txBody>
        </p:sp>
        <p:sp>
          <p:nvSpPr>
            <p:cNvPr id="24590" name="Rectangle 242"/>
            <p:cNvSpPr>
              <a:spLocks noChangeArrowheads="1"/>
            </p:cNvSpPr>
            <p:nvPr/>
          </p:nvSpPr>
          <p:spPr bwMode="auto">
            <a:xfrm>
              <a:off x="3121" y="3361"/>
              <a:ext cx="718" cy="183"/>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endParaRPr lang="zh-CN" altLang="en-US" sz="1800" b="1">
                <a:solidFill>
                  <a:srgbClr val="575757"/>
                </a:solidFill>
                <a:latin typeface="+mn-lt"/>
                <a:ea typeface="+mn-ea"/>
                <a:cs typeface="+mn-ea"/>
                <a:sym typeface="+mn-lt"/>
              </a:endParaRPr>
            </a:p>
          </p:txBody>
        </p:sp>
        <p:sp>
          <p:nvSpPr>
            <p:cNvPr id="24591" name="Rectangle 243"/>
            <p:cNvSpPr>
              <a:spLocks noChangeArrowheads="1"/>
            </p:cNvSpPr>
            <p:nvPr/>
          </p:nvSpPr>
          <p:spPr bwMode="auto">
            <a:xfrm>
              <a:off x="3121" y="3553"/>
              <a:ext cx="718" cy="183"/>
            </a:xfrm>
            <a:prstGeom prst="rect">
              <a:avLst/>
            </a:prstGeom>
            <a:solidFill>
              <a:schemeClr val="bg1"/>
            </a:solidFill>
            <a:ln w="12700">
              <a:solidFill>
                <a:srgbClr val="575757"/>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物理层</a:t>
              </a:r>
              <a:endParaRPr lang="zh-CN" altLang="en-US" sz="1800" b="1">
                <a:solidFill>
                  <a:srgbClr val="575757"/>
                </a:solidFill>
                <a:latin typeface="+mn-lt"/>
                <a:ea typeface="+mn-ea"/>
                <a:cs typeface="+mn-ea"/>
                <a:sym typeface="+mn-lt"/>
              </a:endParaRPr>
            </a:p>
          </p:txBody>
        </p:sp>
      </p:grpSp>
      <p:sp>
        <p:nvSpPr>
          <p:cNvPr id="12533" name="Rectangle 245"/>
          <p:cNvSpPr>
            <a:spLocks noChangeArrowheads="1"/>
          </p:cNvSpPr>
          <p:nvPr/>
        </p:nvSpPr>
        <p:spPr bwMode="auto">
          <a:xfrm>
            <a:off x="4139600" y="-9606"/>
            <a:ext cx="5899150"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lvl="1" eaLnBrk="1" hangingPunct="1">
              <a:buClr>
                <a:srgbClr val="3333CC"/>
              </a:buClr>
              <a:buSzPct val="85000"/>
              <a:buFont typeface="Wingdings" panose="05000000000000000000" pitchFamily="2" charset="2"/>
              <a:buChar char="m"/>
            </a:pPr>
            <a:endParaRPr lang="zh-CN" altLang="en-US" sz="2400" dirty="0">
              <a:latin typeface="+mn-lt"/>
              <a:ea typeface="+mn-ea"/>
              <a:cs typeface="+mn-ea"/>
              <a:sym typeface="+mn-lt"/>
            </a:endParaRPr>
          </a:p>
        </p:txBody>
      </p:sp>
      <p:sp>
        <p:nvSpPr>
          <p:cNvPr id="24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247" name="矩形 246"/>
          <p:cNvSpPr/>
          <p:nvPr/>
        </p:nvSpPr>
        <p:spPr>
          <a:xfrm>
            <a:off x="4190740" y="578570"/>
            <a:ext cx="3877985" cy="646331"/>
          </a:xfrm>
          <a:prstGeom prst="rect">
            <a:avLst/>
          </a:prstGeom>
        </p:spPr>
        <p:txBody>
          <a:bodyPr wrap="none">
            <a:spAutoFit/>
          </a:bodyPr>
          <a:lstStyle/>
          <a:p>
            <a:pPr algn="ctr"/>
            <a:r>
              <a:rPr lang="zh-CN" altLang="en-US" sz="3600" b="1" dirty="0">
                <a:solidFill>
                  <a:schemeClr val="accent1"/>
                </a:solidFill>
                <a:cs typeface="+mn-ea"/>
                <a:sym typeface="+mn-lt"/>
              </a:rPr>
              <a:t>研发网络应用程序</a:t>
            </a:r>
            <a:endParaRPr lang="zh-CN" altLang="en-US" sz="3600" b="1" dirty="0">
              <a:solidFill>
                <a:schemeClr val="accent1"/>
              </a:solidFill>
              <a:cs typeface="+mn-ea"/>
              <a:sym typeface="+mn-lt"/>
            </a:endParaRPr>
          </a:p>
        </p:txBody>
      </p:sp>
      <p:grpSp>
        <p:nvGrpSpPr>
          <p:cNvPr id="248" name="组合 247"/>
          <p:cNvGrpSpPr/>
          <p:nvPr/>
        </p:nvGrpSpPr>
        <p:grpSpPr>
          <a:xfrm>
            <a:off x="521594" y="1514475"/>
            <a:ext cx="3195451" cy="598486"/>
            <a:chOff x="5996674" y="1793439"/>
            <a:chExt cx="3195451" cy="598486"/>
          </a:xfrm>
        </p:grpSpPr>
        <p:sp>
          <p:nvSpPr>
            <p:cNvPr id="249" name="圆角矩形 248"/>
            <p:cNvSpPr/>
            <p:nvPr/>
          </p:nvSpPr>
          <p:spPr>
            <a:xfrm>
              <a:off x="5996674" y="1793439"/>
              <a:ext cx="3195451"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矩形 249"/>
            <p:cNvSpPr/>
            <p:nvPr/>
          </p:nvSpPr>
          <p:spPr>
            <a:xfrm>
              <a:off x="6186174" y="1834567"/>
              <a:ext cx="3005951" cy="400110"/>
            </a:xfrm>
            <a:prstGeom prst="rect">
              <a:avLst/>
            </a:prstGeom>
          </p:spPr>
          <p:txBody>
            <a:bodyPr wrap="none">
              <a:spAutoFit/>
            </a:bodyPr>
            <a:lstStyle/>
            <a:p>
              <a:r>
                <a:rPr lang="zh-CN" altLang="en-US" sz="2000" b="1" dirty="0">
                  <a:solidFill>
                    <a:schemeClr val="bg1"/>
                  </a:solidFill>
                  <a:cs typeface="+mn-ea"/>
                  <a:sym typeface="+mn-lt"/>
                </a:rPr>
                <a:t>研发网络应用程序的核心</a:t>
              </a:r>
              <a:endParaRPr lang="zh-CN" altLang="en-US" sz="2000" b="1" dirty="0">
                <a:solidFill>
                  <a:schemeClr val="bg1"/>
                </a:solidFill>
                <a:cs typeface="+mn-ea"/>
                <a:sym typeface="+mn-lt"/>
              </a:endParaRPr>
            </a:p>
          </p:txBody>
        </p:sp>
      </p:grpSp>
      <p:sp>
        <p:nvSpPr>
          <p:cNvPr id="251" name="矩形 250"/>
          <p:cNvSpPr/>
          <p:nvPr/>
        </p:nvSpPr>
        <p:spPr>
          <a:xfrm>
            <a:off x="-229866" y="2171222"/>
            <a:ext cx="5646525" cy="193899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写出能够运行在不同的端系统并通过网络彼此通信的程序</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a:t>
            </a:r>
            <a:r>
              <a:rPr lang="en-US" altLang="zh-CN" sz="2000" dirty="0">
                <a:solidFill>
                  <a:srgbClr val="575757"/>
                </a:solidFill>
                <a:cs typeface="+mn-ea"/>
                <a:sym typeface="+mn-lt"/>
              </a:rPr>
              <a:t>Web</a:t>
            </a:r>
            <a:r>
              <a:rPr lang="zh-CN" altLang="en-US" sz="2000" dirty="0">
                <a:solidFill>
                  <a:srgbClr val="575757"/>
                </a:solidFill>
                <a:cs typeface="+mn-ea"/>
                <a:sym typeface="+mn-lt"/>
              </a:rPr>
              <a:t>：</a:t>
            </a:r>
            <a:r>
              <a:rPr lang="en-US" altLang="zh-CN" sz="2000" dirty="0">
                <a:solidFill>
                  <a:srgbClr val="575757"/>
                </a:solidFill>
                <a:cs typeface="+mn-ea"/>
                <a:sym typeface="+mn-lt"/>
              </a:rPr>
              <a:t>Web</a:t>
            </a:r>
            <a:r>
              <a:rPr lang="zh-CN" altLang="en-US" sz="2000" dirty="0">
                <a:solidFill>
                  <a:srgbClr val="575757"/>
                </a:solidFill>
                <a:cs typeface="+mn-ea"/>
                <a:sym typeface="+mn-lt"/>
              </a:rPr>
              <a:t>服务器软件和浏览器软件通信</a:t>
            </a:r>
            <a:endParaRPr lang="zh-CN" altLang="en-US" sz="2000" dirty="0">
              <a:solidFill>
                <a:srgbClr val="575757"/>
              </a:solidFill>
              <a:cs typeface="+mn-ea"/>
              <a:sym typeface="+mn-lt"/>
            </a:endParaRPr>
          </a:p>
        </p:txBody>
      </p:sp>
      <p:grpSp>
        <p:nvGrpSpPr>
          <p:cNvPr id="252" name="组合 251"/>
          <p:cNvGrpSpPr/>
          <p:nvPr/>
        </p:nvGrpSpPr>
        <p:grpSpPr>
          <a:xfrm>
            <a:off x="540411" y="4213379"/>
            <a:ext cx="3176634" cy="816891"/>
            <a:chOff x="5996674" y="1793438"/>
            <a:chExt cx="3176634" cy="816891"/>
          </a:xfrm>
        </p:grpSpPr>
        <p:sp>
          <p:nvSpPr>
            <p:cNvPr id="253" name="圆角矩形 252"/>
            <p:cNvSpPr/>
            <p:nvPr/>
          </p:nvSpPr>
          <p:spPr>
            <a:xfrm>
              <a:off x="5996674" y="1793438"/>
              <a:ext cx="3176634" cy="816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4" name="矩形 253"/>
            <p:cNvSpPr/>
            <p:nvPr/>
          </p:nvSpPr>
          <p:spPr>
            <a:xfrm>
              <a:off x="6186174" y="1834567"/>
              <a:ext cx="2749471" cy="707886"/>
            </a:xfrm>
            <a:prstGeom prst="rect">
              <a:avLst/>
            </a:prstGeom>
          </p:spPr>
          <p:txBody>
            <a:bodyPr wrap="none">
              <a:spAutoFit/>
            </a:bodyPr>
            <a:lstStyle/>
            <a:p>
              <a:r>
                <a:rPr lang="zh-CN" altLang="en-US" sz="2000" b="1" dirty="0">
                  <a:solidFill>
                    <a:schemeClr val="bg1"/>
                  </a:solidFill>
                  <a:cs typeface="+mn-ea"/>
                  <a:sym typeface="+mn-lt"/>
                </a:rPr>
                <a:t>没有应用程序软件</a:t>
              </a:r>
              <a:endParaRPr lang="en-US" altLang="zh-CN" sz="2000" b="1" dirty="0">
                <a:solidFill>
                  <a:schemeClr val="bg1"/>
                </a:solidFill>
                <a:cs typeface="+mn-ea"/>
                <a:sym typeface="+mn-lt"/>
              </a:endParaRPr>
            </a:p>
            <a:p>
              <a:r>
                <a:rPr lang="zh-CN" altLang="en-US" sz="2000" b="1" dirty="0">
                  <a:solidFill>
                    <a:schemeClr val="bg1"/>
                  </a:solidFill>
                  <a:cs typeface="+mn-ea"/>
                  <a:sym typeface="+mn-lt"/>
                </a:rPr>
                <a:t>运行在网络核心设备上</a:t>
              </a:r>
              <a:endParaRPr lang="zh-CN" altLang="en-US" sz="2000" b="1" dirty="0">
                <a:solidFill>
                  <a:schemeClr val="bg1"/>
                </a:solidFill>
                <a:cs typeface="+mn-ea"/>
                <a:sym typeface="+mn-lt"/>
              </a:endParaRPr>
            </a:p>
          </p:txBody>
        </p:sp>
      </p:grpSp>
      <p:sp>
        <p:nvSpPr>
          <p:cNvPr id="255" name="矩形 254"/>
          <p:cNvSpPr/>
          <p:nvPr/>
        </p:nvSpPr>
        <p:spPr>
          <a:xfrm>
            <a:off x="-211049" y="5029330"/>
            <a:ext cx="5646525" cy="960776"/>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网络核心设备不在应用层起作用</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这种设计方法促进了应用程序的研发</a:t>
            </a:r>
            <a:endParaRPr lang="zh-CN" altLang="en-US" sz="2000" dirty="0">
              <a:solidFill>
                <a:srgbClr val="575757"/>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additive="base">
                                        <p:cTn id="7" dur="500" fill="hold"/>
                                        <p:tgtEl>
                                          <p:spTgt spid="246"/>
                                        </p:tgtEl>
                                        <p:attrNameLst>
                                          <p:attrName>ppt_x</p:attrName>
                                        </p:attrNameLst>
                                      </p:cBhvr>
                                      <p:tavLst>
                                        <p:tav tm="0">
                                          <p:val>
                                            <p:strVal val="0-#ppt_w/2"/>
                                          </p:val>
                                        </p:tav>
                                        <p:tav tm="100000">
                                          <p:val>
                                            <p:strVal val="#ppt_x"/>
                                          </p:val>
                                        </p:tav>
                                      </p:tavLst>
                                    </p:anim>
                                    <p:anim calcmode="lin" valueType="num">
                                      <p:cBhvr additive="base">
                                        <p:cTn id="8" dur="500" fill="hold"/>
                                        <p:tgtEl>
                                          <p:spTgt spid="2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7"/>
                                        </p:tgtEl>
                                        <p:attrNameLst>
                                          <p:attrName>style.visibility</p:attrName>
                                        </p:attrNameLst>
                                      </p:cBhvr>
                                      <p:to>
                                        <p:strVal val="visible"/>
                                      </p:to>
                                    </p:set>
                                    <p:animEffect transition="in" filter="wipe(left)">
                                      <p:cBhvr>
                                        <p:cTn id="13" dur="500"/>
                                        <p:tgtEl>
                                          <p:spTgt spid="24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8"/>
                                        </p:tgtEl>
                                        <p:attrNameLst>
                                          <p:attrName>style.visibility</p:attrName>
                                        </p:attrNameLst>
                                      </p:cBhvr>
                                      <p:to>
                                        <p:strVal val="visible"/>
                                      </p:to>
                                    </p:set>
                                    <p:anim calcmode="lin" valueType="num">
                                      <p:cBhvr>
                                        <p:cTn id="18" dur="500" fill="hold"/>
                                        <p:tgtEl>
                                          <p:spTgt spid="248"/>
                                        </p:tgtEl>
                                        <p:attrNameLst>
                                          <p:attrName>ppt_w</p:attrName>
                                        </p:attrNameLst>
                                      </p:cBhvr>
                                      <p:tavLst>
                                        <p:tav tm="0">
                                          <p:val>
                                            <p:fltVal val="0"/>
                                          </p:val>
                                        </p:tav>
                                        <p:tav tm="100000">
                                          <p:val>
                                            <p:strVal val="#ppt_w"/>
                                          </p:val>
                                        </p:tav>
                                      </p:tavLst>
                                    </p:anim>
                                    <p:anim calcmode="lin" valueType="num">
                                      <p:cBhvr>
                                        <p:cTn id="19" dur="500" fill="hold"/>
                                        <p:tgtEl>
                                          <p:spTgt spid="248"/>
                                        </p:tgtEl>
                                        <p:attrNameLst>
                                          <p:attrName>ppt_h</p:attrName>
                                        </p:attrNameLst>
                                      </p:cBhvr>
                                      <p:tavLst>
                                        <p:tav tm="0">
                                          <p:val>
                                            <p:fltVal val="0"/>
                                          </p:val>
                                        </p:tav>
                                        <p:tav tm="100000">
                                          <p:val>
                                            <p:strVal val="#ppt_h"/>
                                          </p:val>
                                        </p:tav>
                                      </p:tavLst>
                                    </p:anim>
                                    <p:animEffect transition="in" filter="fade">
                                      <p:cBhvr>
                                        <p:cTn id="20" dur="500"/>
                                        <p:tgtEl>
                                          <p:spTgt spid="24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51"/>
                                        </p:tgtEl>
                                        <p:attrNameLst>
                                          <p:attrName>style.visibility</p:attrName>
                                        </p:attrNameLst>
                                      </p:cBhvr>
                                      <p:to>
                                        <p:strVal val="visible"/>
                                      </p:to>
                                    </p:set>
                                    <p:anim calcmode="lin" valueType="num">
                                      <p:cBhvr>
                                        <p:cTn id="23" dur="500" fill="hold"/>
                                        <p:tgtEl>
                                          <p:spTgt spid="251"/>
                                        </p:tgtEl>
                                        <p:attrNameLst>
                                          <p:attrName>ppt_w</p:attrName>
                                        </p:attrNameLst>
                                      </p:cBhvr>
                                      <p:tavLst>
                                        <p:tav tm="0">
                                          <p:val>
                                            <p:fltVal val="0"/>
                                          </p:val>
                                        </p:tav>
                                        <p:tav tm="100000">
                                          <p:val>
                                            <p:strVal val="#ppt_w"/>
                                          </p:val>
                                        </p:tav>
                                      </p:tavLst>
                                    </p:anim>
                                    <p:anim calcmode="lin" valueType="num">
                                      <p:cBhvr>
                                        <p:cTn id="24" dur="500" fill="hold"/>
                                        <p:tgtEl>
                                          <p:spTgt spid="251"/>
                                        </p:tgtEl>
                                        <p:attrNameLst>
                                          <p:attrName>ppt_h</p:attrName>
                                        </p:attrNameLst>
                                      </p:cBhvr>
                                      <p:tavLst>
                                        <p:tav tm="0">
                                          <p:val>
                                            <p:fltVal val="0"/>
                                          </p:val>
                                        </p:tav>
                                        <p:tav tm="100000">
                                          <p:val>
                                            <p:strVal val="#ppt_h"/>
                                          </p:val>
                                        </p:tav>
                                      </p:tavLst>
                                    </p:anim>
                                    <p:animEffect transition="in" filter="fade">
                                      <p:cBhvr>
                                        <p:cTn id="25" dur="500"/>
                                        <p:tgtEl>
                                          <p:spTgt spid="251"/>
                                        </p:tgtEl>
                                      </p:cBhvr>
                                    </p:animEffect>
                                  </p:childTnLst>
                                </p:cTn>
                              </p:par>
                              <p:par>
                                <p:cTn id="26" presetID="53" presetClass="entr" presetSubtype="16"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 calcmode="lin" valueType="num">
                                      <p:cBhvr>
                                        <p:cTn id="28" dur="500" fill="hold"/>
                                        <p:tgtEl>
                                          <p:spTgt spid="252"/>
                                        </p:tgtEl>
                                        <p:attrNameLst>
                                          <p:attrName>ppt_w</p:attrName>
                                        </p:attrNameLst>
                                      </p:cBhvr>
                                      <p:tavLst>
                                        <p:tav tm="0">
                                          <p:val>
                                            <p:fltVal val="0"/>
                                          </p:val>
                                        </p:tav>
                                        <p:tav tm="100000">
                                          <p:val>
                                            <p:strVal val="#ppt_w"/>
                                          </p:val>
                                        </p:tav>
                                      </p:tavLst>
                                    </p:anim>
                                    <p:anim calcmode="lin" valueType="num">
                                      <p:cBhvr>
                                        <p:cTn id="29" dur="500" fill="hold"/>
                                        <p:tgtEl>
                                          <p:spTgt spid="252"/>
                                        </p:tgtEl>
                                        <p:attrNameLst>
                                          <p:attrName>ppt_h</p:attrName>
                                        </p:attrNameLst>
                                      </p:cBhvr>
                                      <p:tavLst>
                                        <p:tav tm="0">
                                          <p:val>
                                            <p:fltVal val="0"/>
                                          </p:val>
                                        </p:tav>
                                        <p:tav tm="100000">
                                          <p:val>
                                            <p:strVal val="#ppt_h"/>
                                          </p:val>
                                        </p:tav>
                                      </p:tavLst>
                                    </p:anim>
                                    <p:animEffect transition="in" filter="fade">
                                      <p:cBhvr>
                                        <p:cTn id="30" dur="500"/>
                                        <p:tgtEl>
                                          <p:spTgt spid="25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55"/>
                                        </p:tgtEl>
                                        <p:attrNameLst>
                                          <p:attrName>style.visibility</p:attrName>
                                        </p:attrNameLst>
                                      </p:cBhvr>
                                      <p:to>
                                        <p:strVal val="visible"/>
                                      </p:to>
                                    </p:set>
                                    <p:anim calcmode="lin" valueType="num">
                                      <p:cBhvr>
                                        <p:cTn id="33" dur="500" fill="hold"/>
                                        <p:tgtEl>
                                          <p:spTgt spid="255"/>
                                        </p:tgtEl>
                                        <p:attrNameLst>
                                          <p:attrName>ppt_w</p:attrName>
                                        </p:attrNameLst>
                                      </p:cBhvr>
                                      <p:tavLst>
                                        <p:tav tm="0">
                                          <p:val>
                                            <p:fltVal val="0"/>
                                          </p:val>
                                        </p:tav>
                                        <p:tav tm="100000">
                                          <p:val>
                                            <p:strVal val="#ppt_w"/>
                                          </p:val>
                                        </p:tav>
                                      </p:tavLst>
                                    </p:anim>
                                    <p:anim calcmode="lin" valueType="num">
                                      <p:cBhvr>
                                        <p:cTn id="34" dur="500" fill="hold"/>
                                        <p:tgtEl>
                                          <p:spTgt spid="255"/>
                                        </p:tgtEl>
                                        <p:attrNameLst>
                                          <p:attrName>ppt_h</p:attrName>
                                        </p:attrNameLst>
                                      </p:cBhvr>
                                      <p:tavLst>
                                        <p:tav tm="0">
                                          <p:val>
                                            <p:fltVal val="0"/>
                                          </p:val>
                                        </p:tav>
                                        <p:tav tm="100000">
                                          <p:val>
                                            <p:strVal val="#ppt_h"/>
                                          </p:val>
                                        </p:tav>
                                      </p:tavLst>
                                    </p:anim>
                                    <p:animEffect transition="in" filter="fade">
                                      <p:cBhvr>
                                        <p:cTn id="35" dur="500"/>
                                        <p:tgtEl>
                                          <p:spTgt spid="25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4580"/>
                                        </p:tgtEl>
                                        <p:attrNameLst>
                                          <p:attrName>style.visibility</p:attrName>
                                        </p:attrNameLst>
                                      </p:cBhvr>
                                      <p:to>
                                        <p:strVal val="visible"/>
                                      </p:to>
                                    </p:set>
                                    <p:anim calcmode="lin" valueType="num">
                                      <p:cBhvr>
                                        <p:cTn id="40" dur="500" fill="hold"/>
                                        <p:tgtEl>
                                          <p:spTgt spid="24580"/>
                                        </p:tgtEl>
                                        <p:attrNameLst>
                                          <p:attrName>ppt_w</p:attrName>
                                        </p:attrNameLst>
                                      </p:cBhvr>
                                      <p:tavLst>
                                        <p:tav tm="0">
                                          <p:val>
                                            <p:fltVal val="0"/>
                                          </p:val>
                                        </p:tav>
                                        <p:tav tm="100000">
                                          <p:val>
                                            <p:strVal val="#ppt_w"/>
                                          </p:val>
                                        </p:tav>
                                      </p:tavLst>
                                    </p:anim>
                                    <p:anim calcmode="lin" valueType="num">
                                      <p:cBhvr>
                                        <p:cTn id="41" dur="500" fill="hold"/>
                                        <p:tgtEl>
                                          <p:spTgt spid="24580"/>
                                        </p:tgtEl>
                                        <p:attrNameLst>
                                          <p:attrName>ppt_h</p:attrName>
                                        </p:attrNameLst>
                                      </p:cBhvr>
                                      <p:tavLst>
                                        <p:tav tm="0">
                                          <p:val>
                                            <p:fltVal val="0"/>
                                          </p:val>
                                        </p:tav>
                                        <p:tav tm="100000">
                                          <p:val>
                                            <p:strVal val="#ppt_h"/>
                                          </p:val>
                                        </p:tav>
                                      </p:tavLst>
                                    </p:anim>
                                    <p:animEffect transition="in" filter="fade">
                                      <p:cBhvr>
                                        <p:cTn id="42" dur="500"/>
                                        <p:tgtEl>
                                          <p:spTgt spid="245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1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2513"/>
                                        </p:tgtEl>
                                        <p:attrNameLst>
                                          <p:attrName>style.visibility</p:attrName>
                                        </p:attrNameLst>
                                      </p:cBhvr>
                                      <p:to>
                                        <p:strVal val="visible"/>
                                      </p:to>
                                    </p:set>
                                    <p:animEffect transition="in" filter="wipe(up)">
                                      <p:cBhvr>
                                        <p:cTn id="51" dur="500"/>
                                        <p:tgtEl>
                                          <p:spTgt spid="1251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117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2514"/>
                                        </p:tgtEl>
                                        <p:attrNameLst>
                                          <p:attrName>style.visibility</p:attrName>
                                        </p:attrNameLst>
                                      </p:cBhvr>
                                      <p:to>
                                        <p:strVal val="visible"/>
                                      </p:to>
                                    </p:set>
                                    <p:animEffect transition="in" filter="wipe(right)">
                                      <p:cBhvr>
                                        <p:cTn id="60" dur="500"/>
                                        <p:tgtEl>
                                          <p:spTgt spid="1251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11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nodePh="1">
                                  <p:stCondLst>
                                    <p:cond delay="0"/>
                                  </p:stCondLst>
                                  <p:endCondLst>
                                    <p:cond evt="begin" delay="0">
                                      <p:tn val="67"/>
                                    </p:cond>
                                  </p:endCondLst>
                                  <p:childTnLst>
                                    <p:set>
                                      <p:cBhvr>
                                        <p:cTn id="68" dur="1" fill="hold">
                                          <p:stCondLst>
                                            <p:cond delay="0"/>
                                          </p:stCondLst>
                                        </p:cTn>
                                        <p:tgtEl>
                                          <p:spTgt spid="12533"/>
                                        </p:tgtEl>
                                        <p:attrNameLst>
                                          <p:attrName>style.visibility</p:attrName>
                                        </p:attrNameLst>
                                      </p:cBhvr>
                                      <p:to>
                                        <p:strVal val="visible"/>
                                      </p:to>
                                    </p:set>
                                    <p:animEffect transition="in" filter="dissolve">
                                      <p:cBhvr>
                                        <p:cTn id="69" dur="500"/>
                                        <p:tgtEl>
                                          <p:spTgt spid="1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 grpId="0" autoUpdateAnimBg="0"/>
      <p:bldP spid="246" grpId="0"/>
      <p:bldP spid="247" grpId="0"/>
      <p:bldP spid="251" grpId="0"/>
      <p:bldP spid="25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740592" y="2396011"/>
            <a:ext cx="6020790" cy="2873829"/>
          </a:xfrm>
          <a:prstGeom prst="roundRect">
            <a:avLst>
              <a:gd name="adj" fmla="val 55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2948" name="Rectangle 2"/>
          <p:cNvSpPr>
            <a:spLocks noChangeArrowheads="1"/>
          </p:cNvSpPr>
          <p:nvPr/>
        </p:nvSpPr>
        <p:spPr bwMode="auto">
          <a:xfrm>
            <a:off x="2133600" y="685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en-US" altLang="zh-CN" sz="3600" dirty="0">
                <a:solidFill>
                  <a:schemeClr val="accent1"/>
                </a:solidFill>
                <a:latin typeface="+mn-lt"/>
                <a:ea typeface="+mn-ea"/>
                <a:cs typeface="+mn-ea"/>
              </a:rPr>
              <a:t>Web</a:t>
            </a:r>
            <a:r>
              <a:rPr lang="zh-CN" altLang="en-US" sz="3600" dirty="0">
                <a:solidFill>
                  <a:schemeClr val="accent1"/>
                </a:solidFill>
                <a:latin typeface="+mn-lt"/>
                <a:ea typeface="+mn-ea"/>
                <a:cs typeface="+mn-ea"/>
              </a:rPr>
              <a:t>缓存（续）</a:t>
            </a:r>
            <a:endParaRPr lang="zh-CN" altLang="en-US" sz="3600" dirty="0">
              <a:solidFill>
                <a:schemeClr val="accent1"/>
              </a:solidFill>
              <a:latin typeface="+mn-lt"/>
              <a:ea typeface="+mn-ea"/>
              <a:cs typeface="+mn-ea"/>
            </a:endParaRPr>
          </a:p>
        </p:txBody>
      </p:sp>
      <p:sp>
        <p:nvSpPr>
          <p:cNvPr id="109570" name="Rectangle 3"/>
          <p:cNvSpPr>
            <a:spLocks noChangeArrowheads="1"/>
          </p:cNvSpPr>
          <p:nvPr/>
        </p:nvSpPr>
        <p:spPr bwMode="auto">
          <a:xfrm>
            <a:off x="373369" y="1981665"/>
            <a:ext cx="5279985" cy="328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t>缓存器既是服务器又是客户机</a:t>
            </a:r>
            <a:endParaRPr lang="zh-CN" altLang="en-US" sz="2800" dirty="0"/>
          </a:p>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t>一般的，</a:t>
            </a:r>
            <a:r>
              <a:rPr lang="en-US" altLang="zh-CN" sz="2800" dirty="0"/>
              <a:t>Web</a:t>
            </a:r>
            <a:r>
              <a:rPr lang="zh-CN" altLang="en-US" sz="2800" dirty="0"/>
              <a:t>缓存器既是服务器又是客户机</a:t>
            </a:r>
            <a:endParaRPr lang="en-US" altLang="zh-CN" sz="2800" dirty="0"/>
          </a:p>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t>典型的缓存器被</a:t>
            </a:r>
            <a:r>
              <a:rPr lang="en-US" altLang="zh-CN" sz="2800" dirty="0"/>
              <a:t>ISP</a:t>
            </a:r>
            <a:r>
              <a:rPr lang="zh-CN" altLang="en-US" sz="2800" dirty="0"/>
              <a:t>提供（大学、公司或居民</a:t>
            </a:r>
            <a:r>
              <a:rPr lang="en-US" altLang="zh-CN" sz="2800" dirty="0"/>
              <a:t>ISP</a:t>
            </a:r>
            <a:r>
              <a:rPr lang="zh-CN" altLang="en-US" sz="2800" dirty="0"/>
              <a:t>）</a:t>
            </a:r>
            <a:endParaRPr lang="zh-CN" altLang="en-US" sz="2800" dirty="0"/>
          </a:p>
        </p:txBody>
      </p:sp>
      <p:sp>
        <p:nvSpPr>
          <p:cNvPr id="109571" name="Rectangle 4"/>
          <p:cNvSpPr>
            <a:spLocks noChangeArrowheads="1"/>
          </p:cNvSpPr>
          <p:nvPr/>
        </p:nvSpPr>
        <p:spPr bwMode="auto">
          <a:xfrm>
            <a:off x="5925787" y="1891640"/>
            <a:ext cx="5486400" cy="32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Aft>
                <a:spcPts val="1800"/>
              </a:spcAft>
              <a:buFontTx/>
              <a:buNone/>
            </a:pPr>
            <a:r>
              <a:rPr lang="zh-CN" altLang="en-US" sz="2800" b="1" dirty="0">
                <a:solidFill>
                  <a:schemeClr val="accent2"/>
                </a:solidFill>
              </a:rPr>
              <a:t>为什么需要</a:t>
            </a:r>
            <a:r>
              <a:rPr lang="en-US" altLang="zh-CN" sz="2800" b="1" dirty="0">
                <a:solidFill>
                  <a:schemeClr val="accent2"/>
                </a:solidFill>
              </a:rPr>
              <a:t>Web</a:t>
            </a:r>
            <a:r>
              <a:rPr lang="zh-CN" altLang="en-US" sz="2800" b="1" dirty="0">
                <a:solidFill>
                  <a:schemeClr val="accent2"/>
                </a:solidFill>
              </a:rPr>
              <a:t>缓存器</a:t>
            </a:r>
            <a:r>
              <a:rPr lang="en-US" altLang="zh-CN" sz="2800" b="1" dirty="0">
                <a:solidFill>
                  <a:schemeClr val="accent2"/>
                </a:solidFill>
              </a:rPr>
              <a:t>?</a:t>
            </a:r>
            <a:endParaRPr lang="en-US" altLang="zh-CN" sz="2800" b="1" dirty="0">
              <a:solidFill>
                <a:schemeClr val="accent2"/>
              </a:solidFill>
            </a:endParaRPr>
          </a:p>
          <a:p>
            <a:pPr eaLnBrk="1" hangingPunct="1">
              <a:buClr>
                <a:schemeClr val="bg1"/>
              </a:buClr>
              <a:buSzPct val="85000"/>
              <a:buFont typeface="Wingdings" panose="05000000000000000000" pitchFamily="2" charset="2"/>
              <a:buChar char="l"/>
            </a:pPr>
            <a:r>
              <a:rPr lang="zh-CN" altLang="en-US" sz="2800" dirty="0">
                <a:solidFill>
                  <a:schemeClr val="bg1"/>
                </a:solidFill>
              </a:rPr>
              <a:t>减少对客户机请求的响应时间</a:t>
            </a:r>
            <a:endParaRPr lang="zh-CN" altLang="en-US" sz="2800" dirty="0">
              <a:solidFill>
                <a:schemeClr val="bg1"/>
              </a:solidFill>
            </a:endParaRPr>
          </a:p>
          <a:p>
            <a:pPr eaLnBrk="1" hangingPunct="1">
              <a:buClr>
                <a:schemeClr val="bg1"/>
              </a:buClr>
              <a:buSzPct val="85000"/>
              <a:buFont typeface="Wingdings" panose="05000000000000000000" pitchFamily="2" charset="2"/>
              <a:buChar char="l"/>
            </a:pPr>
            <a:r>
              <a:rPr lang="zh-CN" altLang="en-US" sz="2800" dirty="0">
                <a:solidFill>
                  <a:schemeClr val="bg1"/>
                </a:solidFill>
              </a:rPr>
              <a:t>减少内部网络与接入链路上的通信量</a:t>
            </a:r>
            <a:endParaRPr lang="zh-CN" altLang="en-US" sz="2800" dirty="0">
              <a:solidFill>
                <a:schemeClr val="bg1"/>
              </a:solidFill>
            </a:endParaRPr>
          </a:p>
          <a:p>
            <a:pPr eaLnBrk="1" hangingPunct="1">
              <a:buClr>
                <a:schemeClr val="bg1"/>
              </a:buClr>
              <a:buSzPct val="85000"/>
              <a:buFont typeface="Wingdings" panose="05000000000000000000" pitchFamily="2" charset="2"/>
              <a:buChar char="l"/>
            </a:pPr>
            <a:r>
              <a:rPr lang="zh-CN" altLang="en-US" sz="2800" dirty="0">
                <a:solidFill>
                  <a:schemeClr val="bg1"/>
                </a:solidFill>
              </a:rPr>
              <a:t>能从整体上大大降低因特网上的</a:t>
            </a:r>
            <a:r>
              <a:rPr lang="en-US" altLang="zh-CN" sz="2800" dirty="0">
                <a:solidFill>
                  <a:schemeClr val="bg1"/>
                </a:solidFill>
              </a:rPr>
              <a:t>Web</a:t>
            </a:r>
            <a:r>
              <a:rPr lang="zh-CN" altLang="en-US" sz="2800" dirty="0">
                <a:solidFill>
                  <a:schemeClr val="bg1"/>
                </a:solidFill>
              </a:rPr>
              <a:t>流量</a:t>
            </a:r>
            <a:endParaRPr lang="zh-CN" altLang="en-US" sz="2800" dirty="0">
              <a:solidFill>
                <a:schemeClr val="bg1"/>
              </a:solidFill>
            </a:endParaRPr>
          </a:p>
        </p:txBody>
      </p:sp>
      <p:sp>
        <p:nvSpPr>
          <p:cNvPr id="5"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ChangeArrowheads="1"/>
          </p:cNvSpPr>
          <p:nvPr/>
        </p:nvSpPr>
        <p:spPr bwMode="auto">
          <a:xfrm>
            <a:off x="2046288" y="5302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 </a:t>
            </a:r>
            <a:endParaRPr lang="zh-CN" altLang="en-US" sz="3600" dirty="0">
              <a:solidFill>
                <a:schemeClr val="accent1"/>
              </a:solidFill>
              <a:latin typeface="+mn-lt"/>
              <a:ea typeface="+mn-ea"/>
              <a:cs typeface="+mn-ea"/>
            </a:endParaRPr>
          </a:p>
        </p:txBody>
      </p:sp>
      <p:sp>
        <p:nvSpPr>
          <p:cNvPr id="111618" name="Rectangle 3"/>
          <p:cNvSpPr>
            <a:spLocks noChangeArrowheads="1"/>
          </p:cNvSpPr>
          <p:nvPr/>
        </p:nvSpPr>
        <p:spPr bwMode="auto">
          <a:xfrm>
            <a:off x="1071563" y="1633538"/>
            <a:ext cx="5829300"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400" dirty="0">
                <a:solidFill>
                  <a:schemeClr val="accent2"/>
                </a:solidFill>
              </a:rPr>
              <a:t>假设</a:t>
            </a:r>
            <a:endParaRPr lang="zh-CN" altLang="en-US" sz="2400" dirty="0">
              <a:solidFill>
                <a:schemeClr val="accent2"/>
              </a:solidFill>
            </a:endParaRPr>
          </a:p>
          <a:p>
            <a:pPr eaLnBrk="1" hangingPunct="1">
              <a:buClr>
                <a:srgbClr val="3333CC"/>
              </a:buClr>
              <a:buSzPct val="85000"/>
              <a:buFont typeface="Wingdings" panose="05000000000000000000" pitchFamily="2" charset="2"/>
              <a:buChar char="r"/>
            </a:pPr>
            <a:r>
              <a:rPr lang="zh-CN" altLang="en-US" sz="2400" dirty="0"/>
              <a:t>对象平均长度 </a:t>
            </a:r>
            <a:r>
              <a:rPr lang="en-US" altLang="zh-CN" sz="2400" dirty="0"/>
              <a:t>= 100,000 bits</a:t>
            </a:r>
            <a:endParaRPr lang="en-US" altLang="zh-CN" sz="2400" dirty="0"/>
          </a:p>
          <a:p>
            <a:pPr eaLnBrk="1" hangingPunct="1">
              <a:buClr>
                <a:srgbClr val="3333CC"/>
              </a:buClr>
              <a:buSzPct val="85000"/>
              <a:buFont typeface="Wingdings" panose="05000000000000000000" pitchFamily="2" charset="2"/>
              <a:buChar char="r"/>
            </a:pPr>
            <a:r>
              <a:rPr lang="zh-CN" altLang="en-US" sz="2400" dirty="0"/>
              <a:t>浏览器对对象的平均访问速率</a:t>
            </a:r>
            <a:r>
              <a:rPr lang="en-US" altLang="zh-CN" sz="2400" dirty="0"/>
              <a:t>= 15/sec</a:t>
            </a:r>
            <a:endParaRPr lang="en-US" altLang="zh-CN" sz="2400" dirty="0"/>
          </a:p>
          <a:p>
            <a:pPr eaLnBrk="1" hangingPunct="1">
              <a:buClr>
                <a:srgbClr val="3333CC"/>
              </a:buClr>
              <a:buSzPct val="85000"/>
              <a:buFont typeface="Wingdings" panose="05000000000000000000" pitchFamily="2" charset="2"/>
              <a:buChar char="r"/>
            </a:pPr>
            <a:r>
              <a:rPr lang="zh-CN" altLang="en-US" sz="2400" dirty="0"/>
              <a:t>因特网时延</a:t>
            </a:r>
            <a:r>
              <a:rPr lang="en-US" altLang="zh-CN" sz="2400" dirty="0"/>
              <a:t>= 2 sec</a:t>
            </a:r>
            <a:endParaRPr lang="en-US" altLang="zh-CN" sz="2400" dirty="0"/>
          </a:p>
          <a:p>
            <a:pPr eaLnBrk="1" hangingPunct="1">
              <a:buFontTx/>
              <a:buNone/>
            </a:pPr>
            <a:r>
              <a:rPr lang="zh-CN" altLang="en-US" sz="2400" dirty="0">
                <a:solidFill>
                  <a:schemeClr val="accent2"/>
                </a:solidFill>
              </a:rPr>
              <a:t>结论</a:t>
            </a:r>
            <a:endParaRPr lang="zh-CN" altLang="en-US" sz="2400" dirty="0">
              <a:solidFill>
                <a:schemeClr val="accent2"/>
              </a:solidFill>
            </a:endParaRPr>
          </a:p>
          <a:p>
            <a:pPr eaLnBrk="1" hangingPunct="1">
              <a:buClr>
                <a:srgbClr val="3333CC"/>
              </a:buClr>
              <a:buSzPct val="85000"/>
              <a:buFont typeface="Wingdings" panose="05000000000000000000" pitchFamily="2" charset="2"/>
              <a:buChar char="r"/>
            </a:pPr>
            <a:r>
              <a:rPr lang="zh-CN" altLang="en-US" sz="2400" dirty="0"/>
              <a:t>局域网上的流量强度 </a:t>
            </a:r>
            <a:r>
              <a:rPr lang="en-US" altLang="zh-CN" sz="2400" dirty="0"/>
              <a:t>= 0.15</a:t>
            </a:r>
            <a:endParaRPr lang="en-US" altLang="zh-CN" sz="2400" dirty="0"/>
          </a:p>
          <a:p>
            <a:pPr eaLnBrk="1" hangingPunct="1">
              <a:buClr>
                <a:srgbClr val="3333CC"/>
              </a:buClr>
              <a:buSzPct val="85000"/>
              <a:buFont typeface="Wingdings" panose="05000000000000000000" pitchFamily="2" charset="2"/>
              <a:buChar char="r"/>
            </a:pPr>
            <a:r>
              <a:rPr lang="zh-CN" altLang="en-US" sz="2400" dirty="0"/>
              <a:t>链路上的流量强度 </a:t>
            </a:r>
            <a:r>
              <a:rPr lang="en-US" altLang="zh-CN" sz="2400" dirty="0"/>
              <a:t>= 1</a:t>
            </a:r>
            <a:endParaRPr lang="en-US" altLang="zh-CN" sz="2400" dirty="0"/>
          </a:p>
          <a:p>
            <a:pPr eaLnBrk="1" hangingPunct="1">
              <a:buClr>
                <a:srgbClr val="3333CC"/>
              </a:buClr>
              <a:buSzPct val="85000"/>
              <a:buFont typeface="Wingdings" panose="05000000000000000000" pitchFamily="2" charset="2"/>
              <a:buChar char="r"/>
            </a:pPr>
            <a:r>
              <a:rPr lang="zh-CN" altLang="en-US" sz="2400" dirty="0"/>
              <a:t>总延时   </a:t>
            </a:r>
            <a:r>
              <a:rPr lang="en-US" altLang="zh-CN" sz="2400" dirty="0"/>
              <a:t>= </a:t>
            </a:r>
            <a:r>
              <a:rPr lang="zh-CN" altLang="en-US" sz="2400" dirty="0"/>
              <a:t>因特网时延 </a:t>
            </a:r>
            <a:r>
              <a:rPr lang="en-US" altLang="zh-CN" sz="2400" dirty="0"/>
              <a:t>+ </a:t>
            </a:r>
            <a:r>
              <a:rPr lang="zh-CN" altLang="en-US" sz="2400" dirty="0"/>
              <a:t>接入时延 </a:t>
            </a:r>
            <a:r>
              <a:rPr lang="en-US" altLang="zh-CN" sz="2400" dirty="0"/>
              <a:t>+ </a:t>
            </a:r>
            <a:r>
              <a:rPr lang="zh-CN" altLang="en-US" sz="2400" dirty="0"/>
              <a:t>局域网时延</a:t>
            </a:r>
            <a:endParaRPr lang="zh-CN" altLang="en-US" sz="2400" dirty="0"/>
          </a:p>
          <a:p>
            <a:pPr eaLnBrk="1" hangingPunct="1">
              <a:buFontTx/>
              <a:buNone/>
            </a:pPr>
            <a:r>
              <a:rPr lang="zh-CN" altLang="en-US" sz="2400" dirty="0"/>
              <a:t>  </a:t>
            </a:r>
            <a:r>
              <a:rPr lang="en-US" altLang="zh-CN" sz="2400" dirty="0"/>
              <a:t>=  2 </a:t>
            </a:r>
            <a:r>
              <a:rPr lang="zh-CN" altLang="en-US" sz="2400" dirty="0"/>
              <a:t>秒 </a:t>
            </a:r>
            <a:r>
              <a:rPr lang="en-US" altLang="zh-CN" sz="2400" dirty="0"/>
              <a:t>+ </a:t>
            </a:r>
            <a:r>
              <a:rPr lang="zh-CN" altLang="en-US" sz="2400" dirty="0"/>
              <a:t>数分钟 </a:t>
            </a:r>
            <a:r>
              <a:rPr lang="en-US" altLang="zh-CN" sz="2400" dirty="0"/>
              <a:t>+ </a:t>
            </a:r>
            <a:r>
              <a:rPr lang="zh-CN" altLang="en-US" sz="2400" dirty="0"/>
              <a:t>数毫秒</a:t>
            </a:r>
            <a:endParaRPr lang="zh-CN" altLang="en-US" sz="2400" dirty="0"/>
          </a:p>
        </p:txBody>
      </p:sp>
      <p:grpSp>
        <p:nvGrpSpPr>
          <p:cNvPr id="111619" name="Group 101"/>
          <p:cNvGrpSpPr/>
          <p:nvPr/>
        </p:nvGrpSpPr>
        <p:grpSpPr bwMode="auto">
          <a:xfrm>
            <a:off x="7162800" y="1752600"/>
            <a:ext cx="3927475" cy="4486275"/>
            <a:chOff x="3052" y="800"/>
            <a:chExt cx="2474" cy="2826"/>
          </a:xfrm>
        </p:grpSpPr>
        <p:sp>
          <p:nvSpPr>
            <p:cNvPr id="111620" name="Line 4"/>
            <p:cNvSpPr>
              <a:spLocks noChangeShapeType="1"/>
            </p:cNvSpPr>
            <p:nvPr/>
          </p:nvSpPr>
          <p:spPr bwMode="auto">
            <a:xfrm>
              <a:off x="3250"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1621" name="Group 13"/>
            <p:cNvGrpSpPr/>
            <p:nvPr/>
          </p:nvGrpSpPr>
          <p:grpSpPr bwMode="auto">
            <a:xfrm>
              <a:off x="3131" y="1142"/>
              <a:ext cx="116" cy="341"/>
              <a:chOff x="3131" y="1142"/>
              <a:chExt cx="116" cy="341"/>
            </a:xfrm>
          </p:grpSpPr>
          <p:sp>
            <p:nvSpPr>
              <p:cNvPr id="111709" name="AutoShape 5"/>
              <p:cNvSpPr>
                <a:spLocks noChangeArrowheads="1"/>
              </p:cNvSpPr>
              <p:nvPr/>
            </p:nvSpPr>
            <p:spPr bwMode="auto">
              <a:xfrm>
                <a:off x="3131"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10" name="Rectangle 6"/>
              <p:cNvSpPr>
                <a:spLocks noChangeArrowheads="1"/>
              </p:cNvSpPr>
              <p:nvPr/>
            </p:nvSpPr>
            <p:spPr bwMode="auto">
              <a:xfrm>
                <a:off x="3190"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11" name="Rectangle 7"/>
              <p:cNvSpPr>
                <a:spLocks noChangeArrowheads="1"/>
              </p:cNvSpPr>
              <p:nvPr/>
            </p:nvSpPr>
            <p:spPr bwMode="auto">
              <a:xfrm>
                <a:off x="3133" y="121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12" name="AutoShape 8"/>
              <p:cNvSpPr>
                <a:spLocks noChangeArrowheads="1"/>
              </p:cNvSpPr>
              <p:nvPr/>
            </p:nvSpPr>
            <p:spPr bwMode="auto">
              <a:xfrm>
                <a:off x="3132" y="114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13" name="Line 9"/>
              <p:cNvSpPr>
                <a:spLocks noChangeShapeType="1"/>
              </p:cNvSpPr>
              <p:nvPr/>
            </p:nvSpPr>
            <p:spPr bwMode="auto">
              <a:xfrm>
                <a:off x="3247"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14" name="Line 10"/>
              <p:cNvSpPr>
                <a:spLocks noChangeShapeType="1"/>
              </p:cNvSpPr>
              <p:nvPr/>
            </p:nvSpPr>
            <p:spPr bwMode="auto">
              <a:xfrm flipH="1">
                <a:off x="3205"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15" name="Rectangle 11"/>
              <p:cNvSpPr>
                <a:spLocks noChangeArrowheads="1"/>
              </p:cNvSpPr>
              <p:nvPr/>
            </p:nvSpPr>
            <p:spPr bwMode="auto">
              <a:xfrm>
                <a:off x="3142" y="125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16" name="Rectangle 12"/>
              <p:cNvSpPr>
                <a:spLocks noChangeArrowheads="1"/>
              </p:cNvSpPr>
              <p:nvPr/>
            </p:nvSpPr>
            <p:spPr bwMode="auto">
              <a:xfrm>
                <a:off x="3148"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11622" name="Group 22"/>
            <p:cNvGrpSpPr/>
            <p:nvPr/>
          </p:nvGrpSpPr>
          <p:grpSpPr bwMode="auto">
            <a:xfrm>
              <a:off x="3713" y="800"/>
              <a:ext cx="116" cy="341"/>
              <a:chOff x="3713" y="800"/>
              <a:chExt cx="116" cy="341"/>
            </a:xfrm>
          </p:grpSpPr>
          <p:sp>
            <p:nvSpPr>
              <p:cNvPr id="111701" name="AutoShape 14"/>
              <p:cNvSpPr>
                <a:spLocks noChangeArrowheads="1"/>
              </p:cNvSpPr>
              <p:nvPr/>
            </p:nvSpPr>
            <p:spPr bwMode="auto">
              <a:xfrm>
                <a:off x="3713"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2" name="Rectangle 15"/>
              <p:cNvSpPr>
                <a:spLocks noChangeArrowheads="1"/>
              </p:cNvSpPr>
              <p:nvPr/>
            </p:nvSpPr>
            <p:spPr bwMode="auto">
              <a:xfrm>
                <a:off x="3772"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3" name="Rectangle 16"/>
              <p:cNvSpPr>
                <a:spLocks noChangeArrowheads="1"/>
              </p:cNvSpPr>
              <p:nvPr/>
            </p:nvSpPr>
            <p:spPr bwMode="auto">
              <a:xfrm>
                <a:off x="3715" y="87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4" name="AutoShape 17"/>
              <p:cNvSpPr>
                <a:spLocks noChangeArrowheads="1"/>
              </p:cNvSpPr>
              <p:nvPr/>
            </p:nvSpPr>
            <p:spPr bwMode="auto">
              <a:xfrm>
                <a:off x="3714" y="80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5" name="Line 18"/>
              <p:cNvSpPr>
                <a:spLocks noChangeShapeType="1"/>
              </p:cNvSpPr>
              <p:nvPr/>
            </p:nvSpPr>
            <p:spPr bwMode="auto">
              <a:xfrm>
                <a:off x="3829"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06" name="Line 19"/>
              <p:cNvSpPr>
                <a:spLocks noChangeShapeType="1"/>
              </p:cNvSpPr>
              <p:nvPr/>
            </p:nvSpPr>
            <p:spPr bwMode="auto">
              <a:xfrm flipH="1">
                <a:off x="3787"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07" name="Rectangle 20"/>
              <p:cNvSpPr>
                <a:spLocks noChangeArrowheads="1"/>
              </p:cNvSpPr>
              <p:nvPr/>
            </p:nvSpPr>
            <p:spPr bwMode="auto">
              <a:xfrm>
                <a:off x="3724" y="91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8" name="Rectangle 21"/>
              <p:cNvSpPr>
                <a:spLocks noChangeArrowheads="1"/>
              </p:cNvSpPr>
              <p:nvPr/>
            </p:nvSpPr>
            <p:spPr bwMode="auto">
              <a:xfrm>
                <a:off x="3730"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11623" name="Group 31"/>
            <p:cNvGrpSpPr/>
            <p:nvPr/>
          </p:nvGrpSpPr>
          <p:grpSpPr bwMode="auto">
            <a:xfrm>
              <a:off x="4139" y="818"/>
              <a:ext cx="116" cy="341"/>
              <a:chOff x="4139" y="818"/>
              <a:chExt cx="116" cy="341"/>
            </a:xfrm>
          </p:grpSpPr>
          <p:sp>
            <p:nvSpPr>
              <p:cNvPr id="111693" name="AutoShape 23"/>
              <p:cNvSpPr>
                <a:spLocks noChangeArrowheads="1"/>
              </p:cNvSpPr>
              <p:nvPr/>
            </p:nvSpPr>
            <p:spPr bwMode="auto">
              <a:xfrm>
                <a:off x="4139"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94" name="Rectangle 24"/>
              <p:cNvSpPr>
                <a:spLocks noChangeArrowheads="1"/>
              </p:cNvSpPr>
              <p:nvPr/>
            </p:nvSpPr>
            <p:spPr bwMode="auto">
              <a:xfrm>
                <a:off x="4198"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95" name="Rectangle 25"/>
              <p:cNvSpPr>
                <a:spLocks noChangeArrowheads="1"/>
              </p:cNvSpPr>
              <p:nvPr/>
            </p:nvSpPr>
            <p:spPr bwMode="auto">
              <a:xfrm>
                <a:off x="4141" y="895"/>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96" name="AutoShape 26"/>
              <p:cNvSpPr>
                <a:spLocks noChangeArrowheads="1"/>
              </p:cNvSpPr>
              <p:nvPr/>
            </p:nvSpPr>
            <p:spPr bwMode="auto">
              <a:xfrm>
                <a:off x="4140" y="818"/>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97" name="Line 27"/>
              <p:cNvSpPr>
                <a:spLocks noChangeShapeType="1"/>
              </p:cNvSpPr>
              <p:nvPr/>
            </p:nvSpPr>
            <p:spPr bwMode="auto">
              <a:xfrm>
                <a:off x="4255"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8" name="Line 28"/>
              <p:cNvSpPr>
                <a:spLocks noChangeShapeType="1"/>
              </p:cNvSpPr>
              <p:nvPr/>
            </p:nvSpPr>
            <p:spPr bwMode="auto">
              <a:xfrm flipH="1">
                <a:off x="4213"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9" name="Rectangle 29"/>
              <p:cNvSpPr>
                <a:spLocks noChangeArrowheads="1"/>
              </p:cNvSpPr>
              <p:nvPr/>
            </p:nvSpPr>
            <p:spPr bwMode="auto">
              <a:xfrm>
                <a:off x="4150" y="929"/>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700" name="Rectangle 30"/>
              <p:cNvSpPr>
                <a:spLocks noChangeArrowheads="1"/>
              </p:cNvSpPr>
              <p:nvPr/>
            </p:nvSpPr>
            <p:spPr bwMode="auto">
              <a:xfrm>
                <a:off x="4156"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11624" name="Group 40"/>
            <p:cNvGrpSpPr/>
            <p:nvPr/>
          </p:nvGrpSpPr>
          <p:grpSpPr bwMode="auto">
            <a:xfrm>
              <a:off x="4505" y="932"/>
              <a:ext cx="116" cy="341"/>
              <a:chOff x="4505" y="932"/>
              <a:chExt cx="116" cy="341"/>
            </a:xfrm>
          </p:grpSpPr>
          <p:sp>
            <p:nvSpPr>
              <p:cNvPr id="111685" name="AutoShape 32"/>
              <p:cNvSpPr>
                <a:spLocks noChangeArrowheads="1"/>
              </p:cNvSpPr>
              <p:nvPr/>
            </p:nvSpPr>
            <p:spPr bwMode="auto">
              <a:xfrm>
                <a:off x="4505"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6" name="Rectangle 33"/>
              <p:cNvSpPr>
                <a:spLocks noChangeArrowheads="1"/>
              </p:cNvSpPr>
              <p:nvPr/>
            </p:nvSpPr>
            <p:spPr bwMode="auto">
              <a:xfrm>
                <a:off x="4564"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7" name="Rectangle 34"/>
              <p:cNvSpPr>
                <a:spLocks noChangeArrowheads="1"/>
              </p:cNvSpPr>
              <p:nvPr/>
            </p:nvSpPr>
            <p:spPr bwMode="auto">
              <a:xfrm>
                <a:off x="4507" y="100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8" name="AutoShape 35"/>
              <p:cNvSpPr>
                <a:spLocks noChangeArrowheads="1"/>
              </p:cNvSpPr>
              <p:nvPr/>
            </p:nvSpPr>
            <p:spPr bwMode="auto">
              <a:xfrm>
                <a:off x="4506" y="93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9" name="Line 36"/>
              <p:cNvSpPr>
                <a:spLocks noChangeShapeType="1"/>
              </p:cNvSpPr>
              <p:nvPr/>
            </p:nvSpPr>
            <p:spPr bwMode="auto">
              <a:xfrm>
                <a:off x="4621"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0" name="Line 37"/>
              <p:cNvSpPr>
                <a:spLocks noChangeShapeType="1"/>
              </p:cNvSpPr>
              <p:nvPr/>
            </p:nvSpPr>
            <p:spPr bwMode="auto">
              <a:xfrm flipH="1">
                <a:off x="4579"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1" name="Rectangle 38"/>
              <p:cNvSpPr>
                <a:spLocks noChangeArrowheads="1"/>
              </p:cNvSpPr>
              <p:nvPr/>
            </p:nvSpPr>
            <p:spPr bwMode="auto">
              <a:xfrm>
                <a:off x="4516" y="104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92" name="Rectangle 39"/>
              <p:cNvSpPr>
                <a:spLocks noChangeArrowheads="1"/>
              </p:cNvSpPr>
              <p:nvPr/>
            </p:nvSpPr>
            <p:spPr bwMode="auto">
              <a:xfrm>
                <a:off x="4522"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11625" name="Group 49"/>
            <p:cNvGrpSpPr/>
            <p:nvPr/>
          </p:nvGrpSpPr>
          <p:grpSpPr bwMode="auto">
            <a:xfrm>
              <a:off x="4703" y="1430"/>
              <a:ext cx="116" cy="341"/>
              <a:chOff x="4703" y="1430"/>
              <a:chExt cx="116" cy="341"/>
            </a:xfrm>
          </p:grpSpPr>
          <p:sp>
            <p:nvSpPr>
              <p:cNvPr id="111677" name="AutoShape 41"/>
              <p:cNvSpPr>
                <a:spLocks noChangeArrowheads="1"/>
              </p:cNvSpPr>
              <p:nvPr/>
            </p:nvSpPr>
            <p:spPr bwMode="auto">
              <a:xfrm>
                <a:off x="4703"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78" name="Rectangle 42"/>
              <p:cNvSpPr>
                <a:spLocks noChangeArrowheads="1"/>
              </p:cNvSpPr>
              <p:nvPr/>
            </p:nvSpPr>
            <p:spPr bwMode="auto">
              <a:xfrm>
                <a:off x="4762"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79" name="Rectangle 43"/>
              <p:cNvSpPr>
                <a:spLocks noChangeArrowheads="1"/>
              </p:cNvSpPr>
              <p:nvPr/>
            </p:nvSpPr>
            <p:spPr bwMode="auto">
              <a:xfrm>
                <a:off x="4705" y="150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0" name="AutoShape 44"/>
              <p:cNvSpPr>
                <a:spLocks noChangeArrowheads="1"/>
              </p:cNvSpPr>
              <p:nvPr/>
            </p:nvSpPr>
            <p:spPr bwMode="auto">
              <a:xfrm>
                <a:off x="4704" y="143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1" name="Line 45"/>
              <p:cNvSpPr>
                <a:spLocks noChangeShapeType="1"/>
              </p:cNvSpPr>
              <p:nvPr/>
            </p:nvSpPr>
            <p:spPr bwMode="auto">
              <a:xfrm>
                <a:off x="4819"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82" name="Line 46"/>
              <p:cNvSpPr>
                <a:spLocks noChangeShapeType="1"/>
              </p:cNvSpPr>
              <p:nvPr/>
            </p:nvSpPr>
            <p:spPr bwMode="auto">
              <a:xfrm flipH="1">
                <a:off x="4777"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83" name="Rectangle 47"/>
              <p:cNvSpPr>
                <a:spLocks noChangeArrowheads="1"/>
              </p:cNvSpPr>
              <p:nvPr/>
            </p:nvSpPr>
            <p:spPr bwMode="auto">
              <a:xfrm>
                <a:off x="4714" y="154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84" name="Rectangle 48"/>
              <p:cNvSpPr>
                <a:spLocks noChangeArrowheads="1"/>
              </p:cNvSpPr>
              <p:nvPr/>
            </p:nvSpPr>
            <p:spPr bwMode="auto">
              <a:xfrm>
                <a:off x="4720"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sp>
          <p:nvSpPr>
            <p:cNvPr id="111626" name="Rectangle 50"/>
            <p:cNvSpPr>
              <a:spLocks noChangeArrowheads="1"/>
            </p:cNvSpPr>
            <p:nvPr/>
          </p:nvSpPr>
          <p:spPr bwMode="auto">
            <a:xfrm>
              <a:off x="4596" y="819"/>
              <a:ext cx="9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000"/>
                <a:t>起始服务器</a:t>
              </a:r>
              <a:endParaRPr lang="zh-CN" altLang="en-US" sz="2000"/>
            </a:p>
          </p:txBody>
        </p:sp>
        <p:sp>
          <p:nvSpPr>
            <p:cNvPr id="111627" name="Line 51"/>
            <p:cNvSpPr>
              <a:spLocks noChangeShapeType="1"/>
            </p:cNvSpPr>
            <p:nvPr/>
          </p:nvSpPr>
          <p:spPr bwMode="auto">
            <a:xfrm>
              <a:off x="3760"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28" name="Line 52"/>
            <p:cNvSpPr>
              <a:spLocks noChangeShapeType="1"/>
            </p:cNvSpPr>
            <p:nvPr/>
          </p:nvSpPr>
          <p:spPr bwMode="auto">
            <a:xfrm flipH="1">
              <a:off x="4156"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29" name="Line 53"/>
            <p:cNvSpPr>
              <a:spLocks noChangeShapeType="1"/>
            </p:cNvSpPr>
            <p:nvPr/>
          </p:nvSpPr>
          <p:spPr bwMode="auto">
            <a:xfrm flipH="1">
              <a:off x="4444"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30" name="Line 54"/>
            <p:cNvSpPr>
              <a:spLocks noChangeShapeType="1"/>
            </p:cNvSpPr>
            <p:nvPr/>
          </p:nvSpPr>
          <p:spPr bwMode="auto">
            <a:xfrm flipH="1">
              <a:off x="4546"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31" name="Freeform 55"/>
            <p:cNvSpPr/>
            <p:nvPr/>
          </p:nvSpPr>
          <p:spPr bwMode="auto">
            <a:xfrm>
              <a:off x="3322" y="1171"/>
              <a:ext cx="1327" cy="937"/>
            </a:xfrm>
            <a:custGeom>
              <a:avLst/>
              <a:gdLst>
                <a:gd name="T0" fmla="*/ 3 w 1327"/>
                <a:gd name="T1" fmla="*/ 314 h 937"/>
                <a:gd name="T2" fmla="*/ 0 w 1327"/>
                <a:gd name="T3" fmla="*/ 214 h 937"/>
                <a:gd name="T4" fmla="*/ 8 w 1327"/>
                <a:gd name="T5" fmla="*/ 113 h 937"/>
                <a:gd name="T6" fmla="*/ 34 w 1327"/>
                <a:gd name="T7" fmla="*/ 34 h 937"/>
                <a:gd name="T8" fmla="*/ 56 w 1327"/>
                <a:gd name="T9" fmla="*/ 10 h 937"/>
                <a:gd name="T10" fmla="*/ 85 w 1327"/>
                <a:gd name="T11" fmla="*/ 0 h 937"/>
                <a:gd name="T12" fmla="*/ 166 w 1327"/>
                <a:gd name="T13" fmla="*/ 12 h 937"/>
                <a:gd name="T14" fmla="*/ 264 w 1327"/>
                <a:gd name="T15" fmla="*/ 46 h 937"/>
                <a:gd name="T16" fmla="*/ 363 w 1327"/>
                <a:gd name="T17" fmla="*/ 76 h 937"/>
                <a:gd name="T18" fmla="*/ 453 w 1327"/>
                <a:gd name="T19" fmla="*/ 79 h 937"/>
                <a:gd name="T20" fmla="*/ 536 w 1327"/>
                <a:gd name="T21" fmla="*/ 59 h 937"/>
                <a:gd name="T22" fmla="*/ 620 w 1327"/>
                <a:gd name="T23" fmla="*/ 34 h 937"/>
                <a:gd name="T24" fmla="*/ 712 w 1327"/>
                <a:gd name="T25" fmla="*/ 21 h 937"/>
                <a:gd name="T26" fmla="*/ 824 w 1327"/>
                <a:gd name="T27" fmla="*/ 34 h 937"/>
                <a:gd name="T28" fmla="*/ 966 w 1327"/>
                <a:gd name="T29" fmla="*/ 64 h 937"/>
                <a:gd name="T30" fmla="*/ 1112 w 1327"/>
                <a:gd name="T31" fmla="*/ 109 h 937"/>
                <a:gd name="T32" fmla="*/ 1206 w 1327"/>
                <a:gd name="T33" fmla="*/ 154 h 937"/>
                <a:gd name="T34" fmla="*/ 1254 w 1327"/>
                <a:gd name="T35" fmla="*/ 189 h 937"/>
                <a:gd name="T36" fmla="*/ 1299 w 1327"/>
                <a:gd name="T37" fmla="*/ 252 h 937"/>
                <a:gd name="T38" fmla="*/ 1324 w 1327"/>
                <a:gd name="T39" fmla="*/ 362 h 937"/>
                <a:gd name="T40" fmla="*/ 1320 w 1327"/>
                <a:gd name="T41" fmla="*/ 485 h 937"/>
                <a:gd name="T42" fmla="*/ 1296 w 1327"/>
                <a:gd name="T43" fmla="*/ 601 h 937"/>
                <a:gd name="T44" fmla="*/ 1260 w 1327"/>
                <a:gd name="T45" fmla="*/ 694 h 937"/>
                <a:gd name="T46" fmla="*/ 1207 w 1327"/>
                <a:gd name="T47" fmla="*/ 779 h 937"/>
                <a:gd name="T48" fmla="*/ 1135 w 1327"/>
                <a:gd name="T49" fmla="*/ 852 h 937"/>
                <a:gd name="T50" fmla="*/ 1050 w 1327"/>
                <a:gd name="T51" fmla="*/ 905 h 937"/>
                <a:gd name="T52" fmla="*/ 950 w 1327"/>
                <a:gd name="T53" fmla="*/ 933 h 937"/>
                <a:gd name="T54" fmla="*/ 821 w 1327"/>
                <a:gd name="T55" fmla="*/ 932 h 937"/>
                <a:gd name="T56" fmla="*/ 683 w 1327"/>
                <a:gd name="T57" fmla="*/ 913 h 937"/>
                <a:gd name="T58" fmla="*/ 559 w 1327"/>
                <a:gd name="T59" fmla="*/ 886 h 937"/>
                <a:gd name="T60" fmla="*/ 471 w 1327"/>
                <a:gd name="T61" fmla="*/ 859 h 937"/>
                <a:gd name="T62" fmla="*/ 414 w 1327"/>
                <a:gd name="T63" fmla="*/ 823 h 937"/>
                <a:gd name="T64" fmla="*/ 353 w 1327"/>
                <a:gd name="T65" fmla="*/ 762 h 937"/>
                <a:gd name="T66" fmla="*/ 310 w 1327"/>
                <a:gd name="T67" fmla="*/ 725 h 937"/>
                <a:gd name="T68" fmla="*/ 201 w 1327"/>
                <a:gd name="T69" fmla="*/ 670 h 937"/>
                <a:gd name="T70" fmla="*/ 126 w 1327"/>
                <a:gd name="T71" fmla="*/ 624 h 937"/>
                <a:gd name="T72" fmla="*/ 68 w 1327"/>
                <a:gd name="T73" fmla="*/ 552 h 937"/>
                <a:gd name="T74" fmla="*/ 24 w 1327"/>
                <a:gd name="T75" fmla="*/ 461 h 937"/>
                <a:gd name="T76" fmla="*/ 7 w 1327"/>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7"/>
                <a:gd name="T118" fmla="*/ 0 h 937"/>
                <a:gd name="T119" fmla="*/ 1327 w 1327"/>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7" h="937">
                  <a:moveTo>
                    <a:pt x="5" y="355"/>
                  </a:moveTo>
                  <a:lnTo>
                    <a:pt x="3" y="314"/>
                  </a:lnTo>
                  <a:lnTo>
                    <a:pt x="1" y="266"/>
                  </a:lnTo>
                  <a:lnTo>
                    <a:pt x="0" y="214"/>
                  </a:lnTo>
                  <a:lnTo>
                    <a:pt x="2" y="162"/>
                  </a:lnTo>
                  <a:lnTo>
                    <a:pt x="8" y="113"/>
                  </a:lnTo>
                  <a:lnTo>
                    <a:pt x="19" y="69"/>
                  </a:lnTo>
                  <a:lnTo>
                    <a:pt x="34" y="34"/>
                  </a:lnTo>
                  <a:lnTo>
                    <a:pt x="44" y="20"/>
                  </a:lnTo>
                  <a:lnTo>
                    <a:pt x="56" y="10"/>
                  </a:lnTo>
                  <a:lnTo>
                    <a:pt x="70"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6" y="64"/>
                  </a:lnTo>
                  <a:lnTo>
                    <a:pt x="1040" y="84"/>
                  </a:lnTo>
                  <a:lnTo>
                    <a:pt x="1112" y="109"/>
                  </a:lnTo>
                  <a:lnTo>
                    <a:pt x="1177" y="138"/>
                  </a:lnTo>
                  <a:lnTo>
                    <a:pt x="1206" y="154"/>
                  </a:lnTo>
                  <a:lnTo>
                    <a:pt x="1232" y="171"/>
                  </a:lnTo>
                  <a:lnTo>
                    <a:pt x="1254" y="189"/>
                  </a:lnTo>
                  <a:lnTo>
                    <a:pt x="1272" y="208"/>
                  </a:lnTo>
                  <a:lnTo>
                    <a:pt x="1299" y="252"/>
                  </a:lnTo>
                  <a:lnTo>
                    <a:pt x="1316" y="304"/>
                  </a:lnTo>
                  <a:lnTo>
                    <a:pt x="1324" y="362"/>
                  </a:lnTo>
                  <a:lnTo>
                    <a:pt x="1326"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2" y="924"/>
                  </a:lnTo>
                  <a:lnTo>
                    <a:pt x="683" y="913"/>
                  </a:lnTo>
                  <a:lnTo>
                    <a:pt x="618" y="900"/>
                  </a:lnTo>
                  <a:lnTo>
                    <a:pt x="559" y="886"/>
                  </a:lnTo>
                  <a:lnTo>
                    <a:pt x="510" y="872"/>
                  </a:lnTo>
                  <a:lnTo>
                    <a:pt x="471" y="859"/>
                  </a:lnTo>
                  <a:lnTo>
                    <a:pt x="439" y="842"/>
                  </a:lnTo>
                  <a:lnTo>
                    <a:pt x="414" y="823"/>
                  </a:lnTo>
                  <a:lnTo>
                    <a:pt x="392" y="803"/>
                  </a:lnTo>
                  <a:lnTo>
                    <a:pt x="353" y="762"/>
                  </a:lnTo>
                  <a:lnTo>
                    <a:pt x="333" y="743"/>
                  </a:lnTo>
                  <a:lnTo>
                    <a:pt x="310" y="725"/>
                  </a:lnTo>
                  <a:lnTo>
                    <a:pt x="256" y="695"/>
                  </a:lnTo>
                  <a:lnTo>
                    <a:pt x="201" y="670"/>
                  </a:lnTo>
                  <a:lnTo>
                    <a:pt x="150" y="642"/>
                  </a:lnTo>
                  <a:lnTo>
                    <a:pt x="126" y="624"/>
                  </a:lnTo>
                  <a:lnTo>
                    <a:pt x="106" y="603"/>
                  </a:lnTo>
                  <a:lnTo>
                    <a:pt x="68" y="552"/>
                  </a:lnTo>
                  <a:lnTo>
                    <a:pt x="36" y="493"/>
                  </a:lnTo>
                  <a:lnTo>
                    <a:pt x="24" y="461"/>
                  </a:lnTo>
                  <a:lnTo>
                    <a:pt x="14" y="428"/>
                  </a:lnTo>
                  <a:lnTo>
                    <a:pt x="7" y="392"/>
                  </a:lnTo>
                  <a:lnTo>
                    <a:pt x="5" y="355"/>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11632" name="Group 69"/>
            <p:cNvGrpSpPr/>
            <p:nvPr/>
          </p:nvGrpSpPr>
          <p:grpSpPr bwMode="auto">
            <a:xfrm>
              <a:off x="3929" y="1892"/>
              <a:ext cx="316" cy="147"/>
              <a:chOff x="3929" y="1892"/>
              <a:chExt cx="316" cy="147"/>
            </a:xfrm>
          </p:grpSpPr>
          <p:sp>
            <p:nvSpPr>
              <p:cNvPr id="111664" name="Oval 56"/>
              <p:cNvSpPr>
                <a:spLocks noChangeArrowheads="1"/>
              </p:cNvSpPr>
              <p:nvPr/>
            </p:nvSpPr>
            <p:spPr bwMode="auto">
              <a:xfrm>
                <a:off x="3932" y="1958"/>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65" name="Line 57"/>
              <p:cNvSpPr>
                <a:spLocks noChangeShapeType="1"/>
              </p:cNvSpPr>
              <p:nvPr/>
            </p:nvSpPr>
            <p:spPr bwMode="auto">
              <a:xfrm>
                <a:off x="3932"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6" name="Line 58"/>
              <p:cNvSpPr>
                <a:spLocks noChangeShapeType="1"/>
              </p:cNvSpPr>
              <p:nvPr/>
            </p:nvSpPr>
            <p:spPr bwMode="auto">
              <a:xfrm>
                <a:off x="4245"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7" name="Rectangle 59"/>
              <p:cNvSpPr>
                <a:spLocks noChangeArrowheads="1"/>
              </p:cNvSpPr>
              <p:nvPr/>
            </p:nvSpPr>
            <p:spPr bwMode="auto">
              <a:xfrm>
                <a:off x="3932"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sp>
            <p:nvSpPr>
              <p:cNvPr id="111668" name="Oval 60"/>
              <p:cNvSpPr>
                <a:spLocks noChangeArrowheads="1"/>
              </p:cNvSpPr>
              <p:nvPr/>
            </p:nvSpPr>
            <p:spPr bwMode="auto">
              <a:xfrm>
                <a:off x="3929" y="1892"/>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nvGrpSpPr>
              <p:cNvPr id="111669" name="Group 64"/>
              <p:cNvGrpSpPr/>
              <p:nvPr/>
            </p:nvGrpSpPr>
            <p:grpSpPr bwMode="auto">
              <a:xfrm>
                <a:off x="4004" y="1912"/>
                <a:ext cx="156" cy="56"/>
                <a:chOff x="4004" y="1912"/>
                <a:chExt cx="156" cy="56"/>
              </a:xfrm>
            </p:grpSpPr>
            <p:sp>
              <p:nvSpPr>
                <p:cNvPr id="111674" name="Line 61"/>
                <p:cNvSpPr>
                  <a:spLocks noChangeShapeType="1"/>
                </p:cNvSpPr>
                <p:nvPr/>
              </p:nvSpPr>
              <p:spPr bwMode="auto">
                <a:xfrm flipV="1">
                  <a:off x="4004"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5" name="Line 62"/>
                <p:cNvSpPr>
                  <a:spLocks noChangeShapeType="1"/>
                </p:cNvSpPr>
                <p:nvPr/>
              </p:nvSpPr>
              <p:spPr bwMode="auto">
                <a:xfrm>
                  <a:off x="4111"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6" name="Line 63"/>
                <p:cNvSpPr>
                  <a:spLocks noChangeShapeType="1"/>
                </p:cNvSpPr>
                <p:nvPr/>
              </p:nvSpPr>
              <p:spPr bwMode="auto">
                <a:xfrm>
                  <a:off x="4055"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1670" name="Group 68"/>
              <p:cNvGrpSpPr/>
              <p:nvPr/>
            </p:nvGrpSpPr>
            <p:grpSpPr bwMode="auto">
              <a:xfrm>
                <a:off x="4004" y="1911"/>
                <a:ext cx="155" cy="57"/>
                <a:chOff x="4004" y="1911"/>
                <a:chExt cx="155" cy="57"/>
              </a:xfrm>
            </p:grpSpPr>
            <p:sp>
              <p:nvSpPr>
                <p:cNvPr id="111671" name="Line 65"/>
                <p:cNvSpPr>
                  <a:spLocks noChangeShapeType="1"/>
                </p:cNvSpPr>
                <p:nvPr/>
              </p:nvSpPr>
              <p:spPr bwMode="auto">
                <a:xfrm>
                  <a:off x="4004"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2" name="Line 66"/>
                <p:cNvSpPr>
                  <a:spLocks noChangeShapeType="1"/>
                </p:cNvSpPr>
                <p:nvPr/>
              </p:nvSpPr>
              <p:spPr bwMode="auto">
                <a:xfrm>
                  <a:off x="4110"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3" name="Line 67"/>
                <p:cNvSpPr>
                  <a:spLocks noChangeShapeType="1"/>
                </p:cNvSpPr>
                <p:nvPr/>
              </p:nvSpPr>
              <p:spPr bwMode="auto">
                <a:xfrm flipV="1">
                  <a:off x="4055"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1633" name="Rectangle 70"/>
            <p:cNvSpPr>
              <a:spLocks noChangeArrowheads="1"/>
            </p:cNvSpPr>
            <p:nvPr/>
          </p:nvSpPr>
          <p:spPr bwMode="auto">
            <a:xfrm>
              <a:off x="3534"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endParaRPr lang="zh-CN" altLang="en-US" sz="2000"/>
            </a:p>
            <a:p>
              <a:pPr algn="ctr">
                <a:spcBef>
                  <a:spcPct val="0"/>
                </a:spcBef>
                <a:buFontTx/>
                <a:buNone/>
              </a:pPr>
              <a:r>
                <a:rPr lang="zh-CN" altLang="en-US" sz="2000"/>
                <a:t> </a:t>
              </a:r>
              <a:r>
                <a:rPr lang="en-US" altLang="zh-CN" sz="2000"/>
                <a:t>Internet</a:t>
              </a:r>
              <a:endParaRPr lang="en-US" altLang="zh-CN" sz="2000"/>
            </a:p>
          </p:txBody>
        </p:sp>
        <p:sp>
          <p:nvSpPr>
            <p:cNvPr id="111634" name="Freeform 71"/>
            <p:cNvSpPr/>
            <p:nvPr/>
          </p:nvSpPr>
          <p:spPr bwMode="auto">
            <a:xfrm>
              <a:off x="3061" y="2638"/>
              <a:ext cx="1812" cy="852"/>
            </a:xfrm>
            <a:custGeom>
              <a:avLst/>
              <a:gdLst>
                <a:gd name="T0" fmla="*/ 1 w 1812"/>
                <a:gd name="T1" fmla="*/ 257 h 852"/>
                <a:gd name="T2" fmla="*/ 3 w 1812"/>
                <a:gd name="T3" fmla="*/ 208 h 852"/>
                <a:gd name="T4" fmla="*/ 26 w 1812"/>
                <a:gd name="T5" fmla="*/ 166 h 852"/>
                <a:gd name="T6" fmla="*/ 82 w 1812"/>
                <a:gd name="T7" fmla="*/ 127 h 852"/>
                <a:gd name="T8" fmla="*/ 186 w 1812"/>
                <a:gd name="T9" fmla="*/ 89 h 852"/>
                <a:gd name="T10" fmla="*/ 328 w 1812"/>
                <a:gd name="T11" fmla="*/ 54 h 852"/>
                <a:gd name="T12" fmla="*/ 558 w 1812"/>
                <a:gd name="T13" fmla="*/ 15 h 852"/>
                <a:gd name="T14" fmla="*/ 751 w 1812"/>
                <a:gd name="T15" fmla="*/ 0 h 852"/>
                <a:gd name="T16" fmla="*/ 989 w 1812"/>
                <a:gd name="T17" fmla="*/ 13 h 852"/>
                <a:gd name="T18" fmla="*/ 1120 w 1812"/>
                <a:gd name="T19" fmla="*/ 25 h 852"/>
                <a:gd name="T20" fmla="*/ 1280 w 1812"/>
                <a:gd name="T21" fmla="*/ 30 h 852"/>
                <a:gd name="T22" fmla="*/ 1461 w 1812"/>
                <a:gd name="T23" fmla="*/ 30 h 852"/>
                <a:gd name="T24" fmla="*/ 1626 w 1812"/>
                <a:gd name="T25" fmla="*/ 50 h 852"/>
                <a:gd name="T26" fmla="*/ 1719 w 1812"/>
                <a:gd name="T27" fmla="*/ 92 h 852"/>
                <a:gd name="T28" fmla="*/ 1759 w 1812"/>
                <a:gd name="T29" fmla="*/ 136 h 852"/>
                <a:gd name="T30" fmla="*/ 1787 w 1812"/>
                <a:gd name="T31" fmla="*/ 202 h 852"/>
                <a:gd name="T32" fmla="*/ 1809 w 1812"/>
                <a:gd name="T33" fmla="*/ 328 h 852"/>
                <a:gd name="T34" fmla="*/ 1806 w 1812"/>
                <a:gd name="T35" fmla="*/ 514 h 852"/>
                <a:gd name="T36" fmla="*/ 1785 w 1812"/>
                <a:gd name="T37" fmla="*/ 640 h 852"/>
                <a:gd name="T38" fmla="*/ 1764 w 1812"/>
                <a:gd name="T39" fmla="*/ 706 h 852"/>
                <a:gd name="T40" fmla="*/ 1723 w 1812"/>
                <a:gd name="T41" fmla="*/ 769 h 852"/>
                <a:gd name="T42" fmla="*/ 1639 w 1812"/>
                <a:gd name="T43" fmla="*/ 812 h 852"/>
                <a:gd name="T44" fmla="*/ 1531 w 1812"/>
                <a:gd name="T45" fmla="*/ 826 h 852"/>
                <a:gd name="T46" fmla="*/ 1409 w 1812"/>
                <a:gd name="T47" fmla="*/ 831 h 852"/>
                <a:gd name="T48" fmla="*/ 1281 w 1812"/>
                <a:gd name="T49" fmla="*/ 841 h 852"/>
                <a:gd name="T50" fmla="*/ 1129 w 1812"/>
                <a:gd name="T51" fmla="*/ 845 h 852"/>
                <a:gd name="T52" fmla="*/ 969 w 1812"/>
                <a:gd name="T53" fmla="*/ 845 h 852"/>
                <a:gd name="T54" fmla="*/ 822 w 1812"/>
                <a:gd name="T55" fmla="*/ 842 h 852"/>
                <a:gd name="T56" fmla="*/ 705 w 1812"/>
                <a:gd name="T57" fmla="*/ 842 h 852"/>
                <a:gd name="T58" fmla="*/ 613 w 1812"/>
                <a:gd name="T59" fmla="*/ 848 h 852"/>
                <a:gd name="T60" fmla="*/ 499 w 1812"/>
                <a:gd name="T61" fmla="*/ 850 h 852"/>
                <a:gd name="T62" fmla="*/ 425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1" y="186"/>
                  </a:lnTo>
                  <a:lnTo>
                    <a:pt x="26" y="166"/>
                  </a:lnTo>
                  <a:lnTo>
                    <a:pt x="49" y="147"/>
                  </a:lnTo>
                  <a:lnTo>
                    <a:pt x="82" y="127"/>
                  </a:lnTo>
                  <a:lnTo>
                    <a:pt x="127" y="108"/>
                  </a:lnTo>
                  <a:lnTo>
                    <a:pt x="186" y="89"/>
                  </a:lnTo>
                  <a:lnTo>
                    <a:pt x="254" y="71"/>
                  </a:lnTo>
                  <a:lnTo>
                    <a:pt x="328" y="54"/>
                  </a:lnTo>
                  <a:lnTo>
                    <a:pt x="484" y="26"/>
                  </a:lnTo>
                  <a:lnTo>
                    <a:pt x="558" y="15"/>
                  </a:lnTo>
                  <a:lnTo>
                    <a:pt x="627" y="7"/>
                  </a:lnTo>
                  <a:lnTo>
                    <a:pt x="751" y="0"/>
                  </a:lnTo>
                  <a:lnTo>
                    <a:pt x="869" y="4"/>
                  </a:lnTo>
                  <a:lnTo>
                    <a:pt x="989" y="13"/>
                  </a:lnTo>
                  <a:lnTo>
                    <a:pt x="1052" y="19"/>
                  </a:lnTo>
                  <a:lnTo>
                    <a:pt x="1120" y="25"/>
                  </a:lnTo>
                  <a:lnTo>
                    <a:pt x="1195" y="29"/>
                  </a:lnTo>
                  <a:lnTo>
                    <a:pt x="1280" y="30"/>
                  </a:lnTo>
                  <a:lnTo>
                    <a:pt x="1371" y="29"/>
                  </a:lnTo>
                  <a:lnTo>
                    <a:pt x="1461" y="30"/>
                  </a:lnTo>
                  <a:lnTo>
                    <a:pt x="1548" y="37"/>
                  </a:lnTo>
                  <a:lnTo>
                    <a:pt x="1626" y="50"/>
                  </a:lnTo>
                  <a:lnTo>
                    <a:pt x="1692" y="75"/>
                  </a:lnTo>
                  <a:lnTo>
                    <a:pt x="1719" y="92"/>
                  </a:lnTo>
                  <a:lnTo>
                    <a:pt x="1741" y="112"/>
                  </a:lnTo>
                  <a:lnTo>
                    <a:pt x="1759" y="136"/>
                  </a:lnTo>
                  <a:lnTo>
                    <a:pt x="1775" y="167"/>
                  </a:lnTo>
                  <a:lnTo>
                    <a:pt x="1787" y="202"/>
                  </a:lnTo>
                  <a:lnTo>
                    <a:pt x="1797" y="241"/>
                  </a:lnTo>
                  <a:lnTo>
                    <a:pt x="1809" y="328"/>
                  </a:lnTo>
                  <a:lnTo>
                    <a:pt x="1811" y="420"/>
                  </a:lnTo>
                  <a:lnTo>
                    <a:pt x="1806" y="514"/>
                  </a:lnTo>
                  <a:lnTo>
                    <a:pt x="1794" y="600"/>
                  </a:lnTo>
                  <a:lnTo>
                    <a:pt x="1785" y="640"/>
                  </a:lnTo>
                  <a:lnTo>
                    <a:pt x="1775" y="675"/>
                  </a:lnTo>
                  <a:lnTo>
                    <a:pt x="1764" y="706"/>
                  </a:lnTo>
                  <a:lnTo>
                    <a:pt x="1752" y="731"/>
                  </a:lnTo>
                  <a:lnTo>
                    <a:pt x="1723" y="769"/>
                  </a:lnTo>
                  <a:lnTo>
                    <a:pt x="1684" y="795"/>
                  </a:lnTo>
                  <a:lnTo>
                    <a:pt x="1639" y="812"/>
                  </a:lnTo>
                  <a:lnTo>
                    <a:pt x="1587" y="822"/>
                  </a:lnTo>
                  <a:lnTo>
                    <a:pt x="1531" y="826"/>
                  </a:lnTo>
                  <a:lnTo>
                    <a:pt x="1472" y="828"/>
                  </a:lnTo>
                  <a:lnTo>
                    <a:pt x="1409" y="831"/>
                  </a:lnTo>
                  <a:lnTo>
                    <a:pt x="1347" y="835"/>
                  </a:lnTo>
                  <a:lnTo>
                    <a:pt x="1281" y="841"/>
                  </a:lnTo>
                  <a:lnTo>
                    <a:pt x="1208" y="844"/>
                  </a:lnTo>
                  <a:lnTo>
                    <a:pt x="1129" y="845"/>
                  </a:lnTo>
                  <a:lnTo>
                    <a:pt x="1049" y="845"/>
                  </a:lnTo>
                  <a:lnTo>
                    <a:pt x="969" y="845"/>
                  </a:lnTo>
                  <a:lnTo>
                    <a:pt x="893" y="843"/>
                  </a:lnTo>
                  <a:lnTo>
                    <a:pt x="822" y="842"/>
                  </a:lnTo>
                  <a:lnTo>
                    <a:pt x="759" y="842"/>
                  </a:lnTo>
                  <a:lnTo>
                    <a:pt x="705" y="842"/>
                  </a:lnTo>
                  <a:lnTo>
                    <a:pt x="656" y="845"/>
                  </a:lnTo>
                  <a:lnTo>
                    <a:pt x="613" y="848"/>
                  </a:lnTo>
                  <a:lnTo>
                    <a:pt x="573" y="851"/>
                  </a:lnTo>
                  <a:lnTo>
                    <a:pt x="499" y="850"/>
                  </a:lnTo>
                  <a:lnTo>
                    <a:pt x="463" y="845"/>
                  </a:lnTo>
                  <a:lnTo>
                    <a:pt x="425" y="837"/>
                  </a:lnTo>
                  <a:lnTo>
                    <a:pt x="348" y="810"/>
                  </a:lnTo>
                  <a:lnTo>
                    <a:pt x="274" y="773"/>
                  </a:lnTo>
                  <a:lnTo>
                    <a:pt x="204" y="725"/>
                  </a:lnTo>
                  <a:lnTo>
                    <a:pt x="146" y="666"/>
                  </a:lnTo>
                  <a:lnTo>
                    <a:pt x="95" y="595"/>
                  </a:lnTo>
                  <a:lnTo>
                    <a:pt x="51" y="512"/>
                  </a:lnTo>
                  <a:lnTo>
                    <a:pt x="33" y="467"/>
                  </a:lnTo>
                  <a:lnTo>
                    <a:pt x="20" y="419"/>
                  </a:lnTo>
                  <a:lnTo>
                    <a:pt x="11" y="369"/>
                  </a:lnTo>
                  <a:lnTo>
                    <a:pt x="9" y="317"/>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aphicFrame>
          <p:nvGraphicFramePr>
            <p:cNvPr id="111635" name="Object 72"/>
            <p:cNvGraphicFramePr/>
            <p:nvPr/>
          </p:nvGraphicFramePr>
          <p:xfrm>
            <a:off x="3195" y="3097"/>
            <a:ext cx="288" cy="233"/>
          </p:xfrm>
          <a:graphic>
            <a:graphicData uri="http://schemas.openxmlformats.org/presentationml/2006/ole">
              <mc:AlternateContent xmlns:mc="http://schemas.openxmlformats.org/markup-compatibility/2006">
                <mc:Choice xmlns:v="urn:schemas-microsoft-com:vml" Requires="v">
                  <p:oleObj spid="_x0000_s0" name="Clip" r:id="rId1" imgW="2752725" imgH="2228850" progId="MS_ClipArt_Gallery.2">
                    <p:embed/>
                  </p:oleObj>
                </mc:Choice>
                <mc:Fallback>
                  <p:oleObj name="Clip" r:id="rId1" imgW="2752725" imgH="2228850" progId="MS_ClipArt_Gallery.2">
                    <p:embed/>
                    <p:pic>
                      <p:nvPicPr>
                        <p:cNvPr id="0" name="Object 7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6" name="Object 73"/>
            <p:cNvGraphicFramePr/>
            <p:nvPr/>
          </p:nvGraphicFramePr>
          <p:xfrm>
            <a:off x="3513" y="3097"/>
            <a:ext cx="288" cy="233"/>
          </p:xfrm>
          <a:graphic>
            <a:graphicData uri="http://schemas.openxmlformats.org/presentationml/2006/ole">
              <mc:AlternateContent xmlns:mc="http://schemas.openxmlformats.org/markup-compatibility/2006">
                <mc:Choice xmlns:v="urn:schemas-microsoft-com:vml" Requires="v">
                  <p:oleObj spid="_x0000_s2" name="Clip" r:id="rId3" imgW="2752725" imgH="2228850" progId="MS_ClipArt_Gallery.2">
                    <p:embed/>
                  </p:oleObj>
                </mc:Choice>
                <mc:Fallback>
                  <p:oleObj name="Clip" r:id="rId3" imgW="2752725" imgH="2228850" progId="MS_ClipArt_Gallery.2">
                    <p:embed/>
                    <p:pic>
                      <p:nvPicPr>
                        <p:cNvPr id="0" name="Object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7" name="Object 74"/>
            <p:cNvGraphicFramePr/>
            <p:nvPr/>
          </p:nvGraphicFramePr>
          <p:xfrm>
            <a:off x="3849" y="3091"/>
            <a:ext cx="288" cy="233"/>
          </p:xfrm>
          <a:graphic>
            <a:graphicData uri="http://schemas.openxmlformats.org/presentationml/2006/ole">
              <mc:AlternateContent xmlns:mc="http://schemas.openxmlformats.org/markup-compatibility/2006">
                <mc:Choice xmlns:v="urn:schemas-microsoft-com:vml" Requires="v">
                  <p:oleObj spid="_x0000_s3" name="Clip" r:id="rId5" imgW="2752725" imgH="2228850" progId="MS_ClipArt_Gallery.2">
                    <p:embed/>
                  </p:oleObj>
                </mc:Choice>
                <mc:Fallback>
                  <p:oleObj name="Clip" r:id="rId5" imgW="2752725" imgH="2228850" progId="MS_ClipArt_Gallery.2">
                    <p:embed/>
                    <p:pic>
                      <p:nvPicPr>
                        <p:cNvPr id="0" name="Object 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8" name="Object 75"/>
            <p:cNvGraphicFramePr/>
            <p:nvPr/>
          </p:nvGraphicFramePr>
          <p:xfrm>
            <a:off x="4173" y="3097"/>
            <a:ext cx="288" cy="233"/>
          </p:xfrm>
          <a:graphic>
            <a:graphicData uri="http://schemas.openxmlformats.org/presentationml/2006/ole">
              <mc:AlternateContent xmlns:mc="http://schemas.openxmlformats.org/markup-compatibility/2006">
                <mc:Choice xmlns:v="urn:schemas-microsoft-com:vml" Requires="v">
                  <p:oleObj spid="_x0000_s4" name="Clip" r:id="rId7" imgW="2752725" imgH="2228850" progId="MS_ClipArt_Gallery.2">
                    <p:embed/>
                  </p:oleObj>
                </mc:Choice>
                <mc:Fallback>
                  <p:oleObj name="Clip" r:id="rId7" imgW="2752725" imgH="2228850" progId="MS_ClipArt_Gallery.2">
                    <p:embed/>
                    <p:pic>
                      <p:nvPicPr>
                        <p:cNvPr id="0" name="Object 7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9" name="Line 76"/>
            <p:cNvSpPr>
              <a:spLocks noChangeShapeType="1"/>
            </p:cNvSpPr>
            <p:nvPr/>
          </p:nvSpPr>
          <p:spPr bwMode="auto">
            <a:xfrm flipV="1">
              <a:off x="3315" y="2964"/>
              <a:ext cx="981" cy="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0" name="Line 77"/>
            <p:cNvSpPr>
              <a:spLocks noChangeShapeType="1"/>
            </p:cNvSpPr>
            <p:nvPr/>
          </p:nvSpPr>
          <p:spPr bwMode="auto">
            <a:xfrm>
              <a:off x="3322"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1" name="Line 78"/>
            <p:cNvSpPr>
              <a:spLocks noChangeShapeType="1"/>
            </p:cNvSpPr>
            <p:nvPr/>
          </p:nvSpPr>
          <p:spPr bwMode="auto">
            <a:xfrm>
              <a:off x="3643"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2" name="Line 79"/>
            <p:cNvSpPr>
              <a:spLocks noChangeShapeType="1"/>
            </p:cNvSpPr>
            <p:nvPr/>
          </p:nvSpPr>
          <p:spPr bwMode="auto">
            <a:xfrm>
              <a:off x="3982"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3" name="Line 80"/>
            <p:cNvSpPr>
              <a:spLocks noChangeShapeType="1"/>
            </p:cNvSpPr>
            <p:nvPr/>
          </p:nvSpPr>
          <p:spPr bwMode="auto">
            <a:xfrm>
              <a:off x="4297"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1644" name="Group 94"/>
            <p:cNvGrpSpPr/>
            <p:nvPr/>
          </p:nvGrpSpPr>
          <p:grpSpPr bwMode="auto">
            <a:xfrm>
              <a:off x="3929" y="2705"/>
              <a:ext cx="316" cy="147"/>
              <a:chOff x="3929" y="2705"/>
              <a:chExt cx="316" cy="147"/>
            </a:xfrm>
          </p:grpSpPr>
          <p:sp>
            <p:nvSpPr>
              <p:cNvPr id="111651" name="Oval 81"/>
              <p:cNvSpPr>
                <a:spLocks noChangeArrowheads="1"/>
              </p:cNvSpPr>
              <p:nvPr/>
            </p:nvSpPr>
            <p:spPr bwMode="auto">
              <a:xfrm>
                <a:off x="3932" y="2771"/>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11652" name="Line 82"/>
              <p:cNvSpPr>
                <a:spLocks noChangeShapeType="1"/>
              </p:cNvSpPr>
              <p:nvPr/>
            </p:nvSpPr>
            <p:spPr bwMode="auto">
              <a:xfrm>
                <a:off x="3932"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3" name="Line 83"/>
              <p:cNvSpPr>
                <a:spLocks noChangeShapeType="1"/>
              </p:cNvSpPr>
              <p:nvPr/>
            </p:nvSpPr>
            <p:spPr bwMode="auto">
              <a:xfrm>
                <a:off x="4245"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4" name="Rectangle 84"/>
              <p:cNvSpPr>
                <a:spLocks noChangeArrowheads="1"/>
              </p:cNvSpPr>
              <p:nvPr/>
            </p:nvSpPr>
            <p:spPr bwMode="auto">
              <a:xfrm>
                <a:off x="3932"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sp>
            <p:nvSpPr>
              <p:cNvPr id="111655" name="Oval 85"/>
              <p:cNvSpPr>
                <a:spLocks noChangeArrowheads="1"/>
              </p:cNvSpPr>
              <p:nvPr/>
            </p:nvSpPr>
            <p:spPr bwMode="auto">
              <a:xfrm>
                <a:off x="3929" y="2705"/>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nvGrpSpPr>
              <p:cNvPr id="111656" name="Group 89"/>
              <p:cNvGrpSpPr/>
              <p:nvPr/>
            </p:nvGrpSpPr>
            <p:grpSpPr bwMode="auto">
              <a:xfrm>
                <a:off x="4004" y="2725"/>
                <a:ext cx="156" cy="56"/>
                <a:chOff x="4004" y="2725"/>
                <a:chExt cx="156" cy="56"/>
              </a:xfrm>
            </p:grpSpPr>
            <p:sp>
              <p:nvSpPr>
                <p:cNvPr id="111661" name="Line 86"/>
                <p:cNvSpPr>
                  <a:spLocks noChangeShapeType="1"/>
                </p:cNvSpPr>
                <p:nvPr/>
              </p:nvSpPr>
              <p:spPr bwMode="auto">
                <a:xfrm flipV="1">
                  <a:off x="4004"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2" name="Line 87"/>
                <p:cNvSpPr>
                  <a:spLocks noChangeShapeType="1"/>
                </p:cNvSpPr>
                <p:nvPr/>
              </p:nvSpPr>
              <p:spPr bwMode="auto">
                <a:xfrm>
                  <a:off x="4111"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3" name="Line 88"/>
                <p:cNvSpPr>
                  <a:spLocks noChangeShapeType="1"/>
                </p:cNvSpPr>
                <p:nvPr/>
              </p:nvSpPr>
              <p:spPr bwMode="auto">
                <a:xfrm>
                  <a:off x="4055"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1657" name="Group 93"/>
              <p:cNvGrpSpPr/>
              <p:nvPr/>
            </p:nvGrpSpPr>
            <p:grpSpPr bwMode="auto">
              <a:xfrm>
                <a:off x="4004" y="2724"/>
                <a:ext cx="155" cy="57"/>
                <a:chOff x="4004" y="2724"/>
                <a:chExt cx="155" cy="57"/>
              </a:xfrm>
            </p:grpSpPr>
            <p:sp>
              <p:nvSpPr>
                <p:cNvPr id="111658" name="Line 90"/>
                <p:cNvSpPr>
                  <a:spLocks noChangeShapeType="1"/>
                </p:cNvSpPr>
                <p:nvPr/>
              </p:nvSpPr>
              <p:spPr bwMode="auto">
                <a:xfrm>
                  <a:off x="4004"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9" name="Line 91"/>
                <p:cNvSpPr>
                  <a:spLocks noChangeShapeType="1"/>
                </p:cNvSpPr>
                <p:nvPr/>
              </p:nvSpPr>
              <p:spPr bwMode="auto">
                <a:xfrm>
                  <a:off x="4110"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0" name="Line 92"/>
                <p:cNvSpPr>
                  <a:spLocks noChangeShapeType="1"/>
                </p:cNvSpPr>
                <p:nvPr/>
              </p:nvSpPr>
              <p:spPr bwMode="auto">
                <a:xfrm flipV="1">
                  <a:off x="4055"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1645" name="Line 95"/>
            <p:cNvSpPr>
              <a:spLocks noChangeShapeType="1"/>
            </p:cNvSpPr>
            <p:nvPr/>
          </p:nvSpPr>
          <p:spPr bwMode="auto">
            <a:xfrm>
              <a:off x="4084"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6" name="Line 96"/>
            <p:cNvSpPr>
              <a:spLocks noChangeShapeType="1"/>
            </p:cNvSpPr>
            <p:nvPr/>
          </p:nvSpPr>
          <p:spPr bwMode="auto">
            <a:xfrm>
              <a:off x="4087"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7" name="Rectangle 97"/>
            <p:cNvSpPr>
              <a:spLocks noChangeArrowheads="1"/>
            </p:cNvSpPr>
            <p:nvPr/>
          </p:nvSpPr>
          <p:spPr bwMode="auto">
            <a:xfrm>
              <a:off x="3052"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endParaRPr lang="zh-CN" altLang="en-US" sz="2000"/>
            </a:p>
          </p:txBody>
        </p:sp>
        <p:sp>
          <p:nvSpPr>
            <p:cNvPr id="111648" name="Rectangle 98"/>
            <p:cNvSpPr>
              <a:spLocks noChangeArrowheads="1"/>
            </p:cNvSpPr>
            <p:nvPr/>
          </p:nvSpPr>
          <p:spPr bwMode="auto">
            <a:xfrm>
              <a:off x="4265" y="2710"/>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endParaRPr lang="en-US" altLang="zh-CN" sz="2000"/>
            </a:p>
          </p:txBody>
        </p:sp>
        <p:sp>
          <p:nvSpPr>
            <p:cNvPr id="111649" name="Rectangle 99"/>
            <p:cNvSpPr>
              <a:spLocks noChangeArrowheads="1"/>
            </p:cNvSpPr>
            <p:nvPr/>
          </p:nvSpPr>
          <p:spPr bwMode="auto">
            <a:xfrm>
              <a:off x="4225" y="2173"/>
              <a:ext cx="108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endParaRPr lang="en-US" altLang="zh-CN" sz="2000"/>
            </a:p>
            <a:p>
              <a:pPr>
                <a:spcBef>
                  <a:spcPct val="0"/>
                </a:spcBef>
                <a:buFontTx/>
                <a:buNone/>
              </a:pPr>
              <a:r>
                <a:rPr lang="zh-CN" altLang="en-US" sz="2000"/>
                <a:t>接入链路</a:t>
              </a:r>
              <a:endParaRPr lang="zh-CN" altLang="en-US" sz="2000"/>
            </a:p>
          </p:txBody>
        </p:sp>
        <p:sp>
          <p:nvSpPr>
            <p:cNvPr id="111650" name="Rectangle 100"/>
            <p:cNvSpPr>
              <a:spLocks noChangeArrowheads="1"/>
            </p:cNvSpPr>
            <p:nvPr/>
          </p:nvSpPr>
          <p:spPr bwMode="auto">
            <a:xfrm>
              <a:off x="4793" y="3393"/>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sp>
        <p:nvSpPr>
          <p:cNvPr id="102"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ChangeArrowheads="1"/>
          </p:cNvSpPr>
          <p:nvPr/>
        </p:nvSpPr>
        <p:spPr bwMode="auto">
          <a:xfrm>
            <a:off x="2320925" y="531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缓存器举例（续）</a:t>
            </a:r>
            <a:endParaRPr lang="zh-CN" altLang="en-US" sz="3600" dirty="0">
              <a:solidFill>
                <a:schemeClr val="accent1"/>
              </a:solidFill>
              <a:latin typeface="+mn-lt"/>
              <a:ea typeface="+mn-ea"/>
              <a:cs typeface="+mn-ea"/>
            </a:endParaRPr>
          </a:p>
        </p:txBody>
      </p:sp>
      <p:sp>
        <p:nvSpPr>
          <p:cNvPr id="113666" name="Rectangle 3"/>
          <p:cNvSpPr>
            <a:spLocks noChangeArrowheads="1"/>
          </p:cNvSpPr>
          <p:nvPr/>
        </p:nvSpPr>
        <p:spPr bwMode="auto">
          <a:xfrm>
            <a:off x="243833" y="1529886"/>
            <a:ext cx="7705748" cy="463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marL="0" indent="0" eaLnBrk="1" hangingPunct="1">
              <a:lnSpc>
                <a:spcPct val="130000"/>
              </a:lnSpc>
              <a:spcBef>
                <a:spcPts val="0"/>
              </a:spcBef>
              <a:buNone/>
            </a:pPr>
            <a:r>
              <a:rPr lang="zh-CN" altLang="en-US" sz="2800" dirty="0">
                <a:solidFill>
                  <a:schemeClr val="accent2"/>
                </a:solidFill>
              </a:rPr>
              <a:t>可能的解决办法</a:t>
            </a:r>
            <a:r>
              <a:rPr lang="en-US" altLang="zh-CN" sz="2800" dirty="0">
                <a:solidFill>
                  <a:schemeClr val="accent2"/>
                </a:solidFill>
              </a:rPr>
              <a:t>——</a:t>
            </a:r>
            <a:endParaRPr lang="zh-CN" altLang="en-US" sz="2800" dirty="0">
              <a:solidFill>
                <a:schemeClr val="accent2"/>
              </a:solidFill>
            </a:endParaRPr>
          </a:p>
          <a:p>
            <a:pPr eaLnBrk="1" hangingPunct="1">
              <a:lnSpc>
                <a:spcPct val="130000"/>
              </a:lnSpc>
              <a:spcBef>
                <a:spcPts val="0"/>
              </a:spcBef>
              <a:buClr>
                <a:srgbClr val="3333CC"/>
              </a:buClr>
              <a:buSzPct val="85000"/>
              <a:buFont typeface="Wingdings" panose="05000000000000000000" pitchFamily="2" charset="2"/>
              <a:buChar char="u"/>
            </a:pPr>
            <a:r>
              <a:rPr lang="zh-CN" altLang="en-US" sz="2600" dirty="0"/>
              <a:t>方法</a:t>
            </a:r>
            <a:r>
              <a:rPr lang="en-US" altLang="zh-CN" sz="2600" dirty="0"/>
              <a:t>1</a:t>
            </a:r>
            <a:r>
              <a:rPr lang="zh-CN" altLang="en-US" sz="2600" dirty="0"/>
              <a:t>：增加接入链路的速率</a:t>
            </a:r>
            <a:endParaRPr lang="zh-CN" altLang="en-US" sz="2600" dirty="0"/>
          </a:p>
          <a:p>
            <a:pPr lvl="1">
              <a:lnSpc>
                <a:spcPct val="130000"/>
              </a:lnSpc>
              <a:spcBef>
                <a:spcPts val="0"/>
              </a:spcBef>
              <a:buClr>
                <a:srgbClr val="3333CC"/>
              </a:buClr>
              <a:buSzPct val="85000"/>
              <a:buFont typeface="Wingdings" panose="05000000000000000000" pitchFamily="2" charset="2"/>
              <a:buChar char="r"/>
            </a:pPr>
            <a:r>
              <a:rPr lang="zh-CN" altLang="en-US" sz="2400" dirty="0"/>
              <a:t>分析：</a:t>
            </a:r>
            <a:endParaRPr lang="en-US" altLang="zh-CN" sz="2400" dirty="0"/>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局域网上的流量强度 </a:t>
            </a:r>
            <a:r>
              <a:rPr lang="en-US" altLang="zh-CN" sz="2400" dirty="0">
                <a:latin typeface="+mn-ea"/>
                <a:ea typeface="+mn-ea"/>
              </a:rPr>
              <a:t>= 15%</a:t>
            </a:r>
            <a:endParaRPr lang="en-US" altLang="zh-CN"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链路上的流量强度 </a:t>
            </a:r>
            <a:r>
              <a:rPr lang="en-US" altLang="zh-CN" sz="2400" dirty="0">
                <a:latin typeface="+mn-ea"/>
                <a:ea typeface="+mn-ea"/>
              </a:rPr>
              <a:t>= 15%</a:t>
            </a:r>
            <a:endParaRPr lang="en-US" altLang="zh-CN"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总时延 </a:t>
            </a:r>
            <a:r>
              <a:rPr lang="en-US" altLang="zh-CN" sz="2400" dirty="0">
                <a:latin typeface="+mn-ea"/>
                <a:ea typeface="+mn-ea"/>
              </a:rPr>
              <a:t>= </a:t>
            </a:r>
            <a:r>
              <a:rPr lang="zh-CN" altLang="en-US" sz="2400" dirty="0">
                <a:latin typeface="+mn-ea"/>
                <a:ea typeface="+mn-ea"/>
              </a:rPr>
              <a:t>因特网时延 </a:t>
            </a:r>
            <a:r>
              <a:rPr lang="en-US" altLang="zh-CN" sz="2400" dirty="0">
                <a:latin typeface="+mn-ea"/>
                <a:ea typeface="+mn-ea"/>
              </a:rPr>
              <a:t>+ </a:t>
            </a:r>
            <a:r>
              <a:rPr lang="zh-CN" altLang="en-US" sz="2400" dirty="0">
                <a:latin typeface="+mn-ea"/>
                <a:ea typeface="+mn-ea"/>
              </a:rPr>
              <a:t>接入时延 </a:t>
            </a:r>
            <a:r>
              <a:rPr lang="en-US" altLang="zh-CN" sz="2400" dirty="0">
                <a:latin typeface="+mn-ea"/>
                <a:ea typeface="+mn-ea"/>
              </a:rPr>
              <a:t>+ </a:t>
            </a:r>
            <a:r>
              <a:rPr lang="zh-CN" altLang="en-US" sz="2400" dirty="0">
                <a:latin typeface="+mn-ea"/>
                <a:ea typeface="+mn-ea"/>
              </a:rPr>
              <a:t>局域网时延  </a:t>
            </a:r>
            <a:r>
              <a:rPr lang="en-US" altLang="zh-CN" sz="2400" dirty="0">
                <a:latin typeface="+mn-ea"/>
                <a:ea typeface="+mn-ea"/>
              </a:rPr>
              <a:t>=  2 </a:t>
            </a:r>
            <a:r>
              <a:rPr lang="zh-CN" altLang="en-US" sz="2400" dirty="0">
                <a:latin typeface="+mn-ea"/>
                <a:ea typeface="+mn-ea"/>
              </a:rPr>
              <a:t>秒 </a:t>
            </a:r>
            <a:r>
              <a:rPr lang="en-US" altLang="zh-CN" sz="2400" dirty="0">
                <a:latin typeface="+mn-ea"/>
                <a:ea typeface="+mn-ea"/>
              </a:rPr>
              <a:t>+</a:t>
            </a:r>
            <a:r>
              <a:rPr lang="zh-CN" altLang="en-US" sz="2400" dirty="0">
                <a:latin typeface="+mn-ea"/>
                <a:ea typeface="+mn-ea"/>
              </a:rPr>
              <a:t>数毫秒</a:t>
            </a:r>
            <a:r>
              <a:rPr lang="en-US" altLang="zh-CN" sz="2400" dirty="0">
                <a:latin typeface="+mn-ea"/>
                <a:ea typeface="+mn-ea"/>
              </a:rPr>
              <a:t>+</a:t>
            </a:r>
            <a:r>
              <a:rPr lang="zh-CN" altLang="en-US" sz="2400" dirty="0">
                <a:latin typeface="+mn-ea"/>
                <a:ea typeface="+mn-ea"/>
              </a:rPr>
              <a:t>数毫秒</a:t>
            </a:r>
            <a:endParaRPr lang="zh-CN" altLang="en-US" sz="2400" dirty="0">
              <a:latin typeface="+mn-ea"/>
              <a:ea typeface="+mn-ea"/>
            </a:endParaRPr>
          </a:p>
          <a:p>
            <a:pPr lvl="1">
              <a:lnSpc>
                <a:spcPct val="130000"/>
              </a:lnSpc>
              <a:spcBef>
                <a:spcPts val="0"/>
              </a:spcBef>
              <a:buClr>
                <a:srgbClr val="3333CC"/>
              </a:buClr>
              <a:buSzPct val="85000"/>
              <a:buFont typeface="Wingdings" panose="05000000000000000000" pitchFamily="2" charset="2"/>
              <a:buChar char="r"/>
            </a:pPr>
            <a:r>
              <a:rPr lang="zh-CN" altLang="en-US" sz="2400" dirty="0"/>
              <a:t>这种方案需要较大的投资</a:t>
            </a:r>
            <a:endParaRPr lang="zh-CN" altLang="en-US" sz="2400" dirty="0"/>
          </a:p>
        </p:txBody>
      </p:sp>
      <p:grpSp>
        <p:nvGrpSpPr>
          <p:cNvPr id="2" name="组合 1"/>
          <p:cNvGrpSpPr/>
          <p:nvPr/>
        </p:nvGrpSpPr>
        <p:grpSpPr>
          <a:xfrm>
            <a:off x="7496858" y="1980519"/>
            <a:ext cx="4568825" cy="4756150"/>
            <a:chOff x="6883400" y="1679575"/>
            <a:chExt cx="4568825" cy="4756150"/>
          </a:xfrm>
        </p:grpSpPr>
        <p:grpSp>
          <p:nvGrpSpPr>
            <p:cNvPr id="113667" name="Group 101"/>
            <p:cNvGrpSpPr/>
            <p:nvPr/>
          </p:nvGrpSpPr>
          <p:grpSpPr bwMode="auto">
            <a:xfrm>
              <a:off x="6883400" y="1679575"/>
              <a:ext cx="4059238" cy="4756150"/>
              <a:chOff x="3052" y="688"/>
              <a:chExt cx="2557" cy="2996"/>
            </a:xfrm>
          </p:grpSpPr>
          <p:sp>
            <p:nvSpPr>
              <p:cNvPr id="113670" name="Line 4"/>
              <p:cNvSpPr>
                <a:spLocks noChangeShapeType="1"/>
              </p:cNvSpPr>
              <p:nvPr/>
            </p:nvSpPr>
            <p:spPr bwMode="auto">
              <a:xfrm>
                <a:off x="3250"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3671" name="Group 13"/>
              <p:cNvGrpSpPr/>
              <p:nvPr/>
            </p:nvGrpSpPr>
            <p:grpSpPr bwMode="auto">
              <a:xfrm>
                <a:off x="3131" y="1142"/>
                <a:ext cx="116" cy="341"/>
                <a:chOff x="3131" y="1142"/>
                <a:chExt cx="116" cy="341"/>
              </a:xfrm>
            </p:grpSpPr>
            <p:sp>
              <p:nvSpPr>
                <p:cNvPr id="113759" name="AutoShape 5"/>
                <p:cNvSpPr>
                  <a:spLocks noChangeArrowheads="1"/>
                </p:cNvSpPr>
                <p:nvPr/>
              </p:nvSpPr>
              <p:spPr bwMode="auto">
                <a:xfrm>
                  <a:off x="3131"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60" name="Rectangle 6"/>
                <p:cNvSpPr>
                  <a:spLocks noChangeArrowheads="1"/>
                </p:cNvSpPr>
                <p:nvPr/>
              </p:nvSpPr>
              <p:spPr bwMode="auto">
                <a:xfrm>
                  <a:off x="3190"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61" name="Rectangle 7"/>
                <p:cNvSpPr>
                  <a:spLocks noChangeArrowheads="1"/>
                </p:cNvSpPr>
                <p:nvPr/>
              </p:nvSpPr>
              <p:spPr bwMode="auto">
                <a:xfrm>
                  <a:off x="3133" y="121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62" name="AutoShape 8"/>
                <p:cNvSpPr>
                  <a:spLocks noChangeArrowheads="1"/>
                </p:cNvSpPr>
                <p:nvPr/>
              </p:nvSpPr>
              <p:spPr bwMode="auto">
                <a:xfrm>
                  <a:off x="3132" y="114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63" name="Line 9"/>
                <p:cNvSpPr>
                  <a:spLocks noChangeShapeType="1"/>
                </p:cNvSpPr>
                <p:nvPr/>
              </p:nvSpPr>
              <p:spPr bwMode="auto">
                <a:xfrm>
                  <a:off x="3247"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64" name="Line 10"/>
                <p:cNvSpPr>
                  <a:spLocks noChangeShapeType="1"/>
                </p:cNvSpPr>
                <p:nvPr/>
              </p:nvSpPr>
              <p:spPr bwMode="auto">
                <a:xfrm flipH="1">
                  <a:off x="3205"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65" name="Rectangle 11"/>
                <p:cNvSpPr>
                  <a:spLocks noChangeArrowheads="1"/>
                </p:cNvSpPr>
                <p:nvPr/>
              </p:nvSpPr>
              <p:spPr bwMode="auto">
                <a:xfrm>
                  <a:off x="3142" y="125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66" name="Rectangle 12"/>
                <p:cNvSpPr>
                  <a:spLocks noChangeArrowheads="1"/>
                </p:cNvSpPr>
                <p:nvPr/>
              </p:nvSpPr>
              <p:spPr bwMode="auto">
                <a:xfrm>
                  <a:off x="3148"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13672" name="Group 22"/>
              <p:cNvGrpSpPr/>
              <p:nvPr/>
            </p:nvGrpSpPr>
            <p:grpSpPr bwMode="auto">
              <a:xfrm>
                <a:off x="3713" y="800"/>
                <a:ext cx="116" cy="341"/>
                <a:chOff x="3713" y="800"/>
                <a:chExt cx="116" cy="341"/>
              </a:xfrm>
            </p:grpSpPr>
            <p:sp>
              <p:nvSpPr>
                <p:cNvPr id="113751" name="AutoShape 14"/>
                <p:cNvSpPr>
                  <a:spLocks noChangeArrowheads="1"/>
                </p:cNvSpPr>
                <p:nvPr/>
              </p:nvSpPr>
              <p:spPr bwMode="auto">
                <a:xfrm>
                  <a:off x="3713"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2" name="Rectangle 15"/>
                <p:cNvSpPr>
                  <a:spLocks noChangeArrowheads="1"/>
                </p:cNvSpPr>
                <p:nvPr/>
              </p:nvSpPr>
              <p:spPr bwMode="auto">
                <a:xfrm>
                  <a:off x="3772"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3" name="Rectangle 16"/>
                <p:cNvSpPr>
                  <a:spLocks noChangeArrowheads="1"/>
                </p:cNvSpPr>
                <p:nvPr/>
              </p:nvSpPr>
              <p:spPr bwMode="auto">
                <a:xfrm>
                  <a:off x="3715" y="87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4" name="AutoShape 17"/>
                <p:cNvSpPr>
                  <a:spLocks noChangeArrowheads="1"/>
                </p:cNvSpPr>
                <p:nvPr/>
              </p:nvSpPr>
              <p:spPr bwMode="auto">
                <a:xfrm>
                  <a:off x="3714" y="80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5" name="Line 18"/>
                <p:cNvSpPr>
                  <a:spLocks noChangeShapeType="1"/>
                </p:cNvSpPr>
                <p:nvPr/>
              </p:nvSpPr>
              <p:spPr bwMode="auto">
                <a:xfrm>
                  <a:off x="3829"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56" name="Line 19"/>
                <p:cNvSpPr>
                  <a:spLocks noChangeShapeType="1"/>
                </p:cNvSpPr>
                <p:nvPr/>
              </p:nvSpPr>
              <p:spPr bwMode="auto">
                <a:xfrm flipH="1">
                  <a:off x="3787"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57" name="Rectangle 20"/>
                <p:cNvSpPr>
                  <a:spLocks noChangeArrowheads="1"/>
                </p:cNvSpPr>
                <p:nvPr/>
              </p:nvSpPr>
              <p:spPr bwMode="auto">
                <a:xfrm>
                  <a:off x="3724" y="91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8" name="Rectangle 21"/>
                <p:cNvSpPr>
                  <a:spLocks noChangeArrowheads="1"/>
                </p:cNvSpPr>
                <p:nvPr/>
              </p:nvSpPr>
              <p:spPr bwMode="auto">
                <a:xfrm>
                  <a:off x="3730"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13673" name="Group 31"/>
              <p:cNvGrpSpPr/>
              <p:nvPr/>
            </p:nvGrpSpPr>
            <p:grpSpPr bwMode="auto">
              <a:xfrm>
                <a:off x="4139" y="818"/>
                <a:ext cx="116" cy="341"/>
                <a:chOff x="4139" y="818"/>
                <a:chExt cx="116" cy="341"/>
              </a:xfrm>
            </p:grpSpPr>
            <p:sp>
              <p:nvSpPr>
                <p:cNvPr id="113743" name="AutoShape 23"/>
                <p:cNvSpPr>
                  <a:spLocks noChangeArrowheads="1"/>
                </p:cNvSpPr>
                <p:nvPr/>
              </p:nvSpPr>
              <p:spPr bwMode="auto">
                <a:xfrm>
                  <a:off x="4139"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44" name="Rectangle 24"/>
                <p:cNvSpPr>
                  <a:spLocks noChangeArrowheads="1"/>
                </p:cNvSpPr>
                <p:nvPr/>
              </p:nvSpPr>
              <p:spPr bwMode="auto">
                <a:xfrm>
                  <a:off x="4198"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45" name="Rectangle 25"/>
                <p:cNvSpPr>
                  <a:spLocks noChangeArrowheads="1"/>
                </p:cNvSpPr>
                <p:nvPr/>
              </p:nvSpPr>
              <p:spPr bwMode="auto">
                <a:xfrm>
                  <a:off x="4141" y="895"/>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46" name="AutoShape 26"/>
                <p:cNvSpPr>
                  <a:spLocks noChangeArrowheads="1"/>
                </p:cNvSpPr>
                <p:nvPr/>
              </p:nvSpPr>
              <p:spPr bwMode="auto">
                <a:xfrm>
                  <a:off x="4140" y="818"/>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47" name="Line 27"/>
                <p:cNvSpPr>
                  <a:spLocks noChangeShapeType="1"/>
                </p:cNvSpPr>
                <p:nvPr/>
              </p:nvSpPr>
              <p:spPr bwMode="auto">
                <a:xfrm>
                  <a:off x="4255"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8" name="Line 28"/>
                <p:cNvSpPr>
                  <a:spLocks noChangeShapeType="1"/>
                </p:cNvSpPr>
                <p:nvPr/>
              </p:nvSpPr>
              <p:spPr bwMode="auto">
                <a:xfrm flipH="1">
                  <a:off x="4213"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9" name="Rectangle 29"/>
                <p:cNvSpPr>
                  <a:spLocks noChangeArrowheads="1"/>
                </p:cNvSpPr>
                <p:nvPr/>
              </p:nvSpPr>
              <p:spPr bwMode="auto">
                <a:xfrm>
                  <a:off x="4150" y="929"/>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50" name="Rectangle 30"/>
                <p:cNvSpPr>
                  <a:spLocks noChangeArrowheads="1"/>
                </p:cNvSpPr>
                <p:nvPr/>
              </p:nvSpPr>
              <p:spPr bwMode="auto">
                <a:xfrm>
                  <a:off x="4156"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13674" name="Group 40"/>
              <p:cNvGrpSpPr/>
              <p:nvPr/>
            </p:nvGrpSpPr>
            <p:grpSpPr bwMode="auto">
              <a:xfrm>
                <a:off x="4505" y="932"/>
                <a:ext cx="116" cy="341"/>
                <a:chOff x="4505" y="932"/>
                <a:chExt cx="116" cy="341"/>
              </a:xfrm>
            </p:grpSpPr>
            <p:sp>
              <p:nvSpPr>
                <p:cNvPr id="113735" name="AutoShape 32"/>
                <p:cNvSpPr>
                  <a:spLocks noChangeArrowheads="1"/>
                </p:cNvSpPr>
                <p:nvPr/>
              </p:nvSpPr>
              <p:spPr bwMode="auto">
                <a:xfrm>
                  <a:off x="4505"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6" name="Rectangle 33"/>
                <p:cNvSpPr>
                  <a:spLocks noChangeArrowheads="1"/>
                </p:cNvSpPr>
                <p:nvPr/>
              </p:nvSpPr>
              <p:spPr bwMode="auto">
                <a:xfrm>
                  <a:off x="4564"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7" name="Rectangle 34"/>
                <p:cNvSpPr>
                  <a:spLocks noChangeArrowheads="1"/>
                </p:cNvSpPr>
                <p:nvPr/>
              </p:nvSpPr>
              <p:spPr bwMode="auto">
                <a:xfrm>
                  <a:off x="4507" y="100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8" name="AutoShape 35"/>
                <p:cNvSpPr>
                  <a:spLocks noChangeArrowheads="1"/>
                </p:cNvSpPr>
                <p:nvPr/>
              </p:nvSpPr>
              <p:spPr bwMode="auto">
                <a:xfrm>
                  <a:off x="4506" y="93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9" name="Line 36"/>
                <p:cNvSpPr>
                  <a:spLocks noChangeShapeType="1"/>
                </p:cNvSpPr>
                <p:nvPr/>
              </p:nvSpPr>
              <p:spPr bwMode="auto">
                <a:xfrm>
                  <a:off x="4621"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0" name="Line 37"/>
                <p:cNvSpPr>
                  <a:spLocks noChangeShapeType="1"/>
                </p:cNvSpPr>
                <p:nvPr/>
              </p:nvSpPr>
              <p:spPr bwMode="auto">
                <a:xfrm flipH="1">
                  <a:off x="4579"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1" name="Rectangle 38"/>
                <p:cNvSpPr>
                  <a:spLocks noChangeArrowheads="1"/>
                </p:cNvSpPr>
                <p:nvPr/>
              </p:nvSpPr>
              <p:spPr bwMode="auto">
                <a:xfrm>
                  <a:off x="4516" y="104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42" name="Rectangle 39"/>
                <p:cNvSpPr>
                  <a:spLocks noChangeArrowheads="1"/>
                </p:cNvSpPr>
                <p:nvPr/>
              </p:nvSpPr>
              <p:spPr bwMode="auto">
                <a:xfrm>
                  <a:off x="4522"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13675" name="Group 49"/>
              <p:cNvGrpSpPr/>
              <p:nvPr/>
            </p:nvGrpSpPr>
            <p:grpSpPr bwMode="auto">
              <a:xfrm>
                <a:off x="4703" y="1430"/>
                <a:ext cx="116" cy="341"/>
                <a:chOff x="4703" y="1430"/>
                <a:chExt cx="116" cy="341"/>
              </a:xfrm>
            </p:grpSpPr>
            <p:sp>
              <p:nvSpPr>
                <p:cNvPr id="113727" name="AutoShape 41"/>
                <p:cNvSpPr>
                  <a:spLocks noChangeArrowheads="1"/>
                </p:cNvSpPr>
                <p:nvPr/>
              </p:nvSpPr>
              <p:spPr bwMode="auto">
                <a:xfrm>
                  <a:off x="4703"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28" name="Rectangle 42"/>
                <p:cNvSpPr>
                  <a:spLocks noChangeArrowheads="1"/>
                </p:cNvSpPr>
                <p:nvPr/>
              </p:nvSpPr>
              <p:spPr bwMode="auto">
                <a:xfrm>
                  <a:off x="4762"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29" name="Rectangle 43"/>
                <p:cNvSpPr>
                  <a:spLocks noChangeArrowheads="1"/>
                </p:cNvSpPr>
                <p:nvPr/>
              </p:nvSpPr>
              <p:spPr bwMode="auto">
                <a:xfrm>
                  <a:off x="4705" y="150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0" name="AutoShape 44"/>
                <p:cNvSpPr>
                  <a:spLocks noChangeArrowheads="1"/>
                </p:cNvSpPr>
                <p:nvPr/>
              </p:nvSpPr>
              <p:spPr bwMode="auto">
                <a:xfrm>
                  <a:off x="4704" y="143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1" name="Line 45"/>
                <p:cNvSpPr>
                  <a:spLocks noChangeShapeType="1"/>
                </p:cNvSpPr>
                <p:nvPr/>
              </p:nvSpPr>
              <p:spPr bwMode="auto">
                <a:xfrm>
                  <a:off x="4819"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32" name="Line 46"/>
                <p:cNvSpPr>
                  <a:spLocks noChangeShapeType="1"/>
                </p:cNvSpPr>
                <p:nvPr/>
              </p:nvSpPr>
              <p:spPr bwMode="auto">
                <a:xfrm flipH="1">
                  <a:off x="4777"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33" name="Rectangle 47"/>
                <p:cNvSpPr>
                  <a:spLocks noChangeArrowheads="1"/>
                </p:cNvSpPr>
                <p:nvPr/>
              </p:nvSpPr>
              <p:spPr bwMode="auto">
                <a:xfrm>
                  <a:off x="4714" y="154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34" name="Rectangle 48"/>
                <p:cNvSpPr>
                  <a:spLocks noChangeArrowheads="1"/>
                </p:cNvSpPr>
                <p:nvPr/>
              </p:nvSpPr>
              <p:spPr bwMode="auto">
                <a:xfrm>
                  <a:off x="4720"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sp>
            <p:nvSpPr>
              <p:cNvPr id="113676" name="Rectangle 50"/>
              <p:cNvSpPr>
                <a:spLocks noChangeArrowheads="1"/>
              </p:cNvSpPr>
              <p:nvPr/>
            </p:nvSpPr>
            <p:spPr bwMode="auto">
              <a:xfrm>
                <a:off x="4684" y="688"/>
                <a:ext cx="9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000"/>
                  <a:t>起始服务器</a:t>
                </a:r>
                <a:endParaRPr lang="zh-CN" altLang="en-US" sz="2000"/>
              </a:p>
            </p:txBody>
          </p:sp>
          <p:sp>
            <p:nvSpPr>
              <p:cNvPr id="113677" name="Line 51"/>
              <p:cNvSpPr>
                <a:spLocks noChangeShapeType="1"/>
              </p:cNvSpPr>
              <p:nvPr/>
            </p:nvSpPr>
            <p:spPr bwMode="auto">
              <a:xfrm>
                <a:off x="3760"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78" name="Line 52"/>
              <p:cNvSpPr>
                <a:spLocks noChangeShapeType="1"/>
              </p:cNvSpPr>
              <p:nvPr/>
            </p:nvSpPr>
            <p:spPr bwMode="auto">
              <a:xfrm flipH="1">
                <a:off x="4156"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79" name="Line 53"/>
              <p:cNvSpPr>
                <a:spLocks noChangeShapeType="1"/>
              </p:cNvSpPr>
              <p:nvPr/>
            </p:nvSpPr>
            <p:spPr bwMode="auto">
              <a:xfrm flipH="1">
                <a:off x="4444"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80" name="Line 54"/>
              <p:cNvSpPr>
                <a:spLocks noChangeShapeType="1"/>
              </p:cNvSpPr>
              <p:nvPr/>
            </p:nvSpPr>
            <p:spPr bwMode="auto">
              <a:xfrm flipH="1">
                <a:off x="4546"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81" name="Freeform 55"/>
              <p:cNvSpPr/>
              <p:nvPr/>
            </p:nvSpPr>
            <p:spPr bwMode="auto">
              <a:xfrm>
                <a:off x="3322" y="1171"/>
                <a:ext cx="1327" cy="937"/>
              </a:xfrm>
              <a:custGeom>
                <a:avLst/>
                <a:gdLst>
                  <a:gd name="T0" fmla="*/ 3 w 1327"/>
                  <a:gd name="T1" fmla="*/ 314 h 937"/>
                  <a:gd name="T2" fmla="*/ 0 w 1327"/>
                  <a:gd name="T3" fmla="*/ 214 h 937"/>
                  <a:gd name="T4" fmla="*/ 8 w 1327"/>
                  <a:gd name="T5" fmla="*/ 113 h 937"/>
                  <a:gd name="T6" fmla="*/ 34 w 1327"/>
                  <a:gd name="T7" fmla="*/ 34 h 937"/>
                  <a:gd name="T8" fmla="*/ 56 w 1327"/>
                  <a:gd name="T9" fmla="*/ 10 h 937"/>
                  <a:gd name="T10" fmla="*/ 85 w 1327"/>
                  <a:gd name="T11" fmla="*/ 0 h 937"/>
                  <a:gd name="T12" fmla="*/ 166 w 1327"/>
                  <a:gd name="T13" fmla="*/ 12 h 937"/>
                  <a:gd name="T14" fmla="*/ 264 w 1327"/>
                  <a:gd name="T15" fmla="*/ 46 h 937"/>
                  <a:gd name="T16" fmla="*/ 363 w 1327"/>
                  <a:gd name="T17" fmla="*/ 76 h 937"/>
                  <a:gd name="T18" fmla="*/ 453 w 1327"/>
                  <a:gd name="T19" fmla="*/ 79 h 937"/>
                  <a:gd name="T20" fmla="*/ 536 w 1327"/>
                  <a:gd name="T21" fmla="*/ 59 h 937"/>
                  <a:gd name="T22" fmla="*/ 620 w 1327"/>
                  <a:gd name="T23" fmla="*/ 34 h 937"/>
                  <a:gd name="T24" fmla="*/ 712 w 1327"/>
                  <a:gd name="T25" fmla="*/ 21 h 937"/>
                  <a:gd name="T26" fmla="*/ 824 w 1327"/>
                  <a:gd name="T27" fmla="*/ 34 h 937"/>
                  <a:gd name="T28" fmla="*/ 966 w 1327"/>
                  <a:gd name="T29" fmla="*/ 64 h 937"/>
                  <a:gd name="T30" fmla="*/ 1112 w 1327"/>
                  <a:gd name="T31" fmla="*/ 109 h 937"/>
                  <a:gd name="T32" fmla="*/ 1206 w 1327"/>
                  <a:gd name="T33" fmla="*/ 154 h 937"/>
                  <a:gd name="T34" fmla="*/ 1254 w 1327"/>
                  <a:gd name="T35" fmla="*/ 189 h 937"/>
                  <a:gd name="T36" fmla="*/ 1299 w 1327"/>
                  <a:gd name="T37" fmla="*/ 252 h 937"/>
                  <a:gd name="T38" fmla="*/ 1324 w 1327"/>
                  <a:gd name="T39" fmla="*/ 362 h 937"/>
                  <a:gd name="T40" fmla="*/ 1320 w 1327"/>
                  <a:gd name="T41" fmla="*/ 485 h 937"/>
                  <a:gd name="T42" fmla="*/ 1296 w 1327"/>
                  <a:gd name="T43" fmla="*/ 601 h 937"/>
                  <a:gd name="T44" fmla="*/ 1260 w 1327"/>
                  <a:gd name="T45" fmla="*/ 694 h 937"/>
                  <a:gd name="T46" fmla="*/ 1207 w 1327"/>
                  <a:gd name="T47" fmla="*/ 779 h 937"/>
                  <a:gd name="T48" fmla="*/ 1135 w 1327"/>
                  <a:gd name="T49" fmla="*/ 852 h 937"/>
                  <a:gd name="T50" fmla="*/ 1050 w 1327"/>
                  <a:gd name="T51" fmla="*/ 905 h 937"/>
                  <a:gd name="T52" fmla="*/ 950 w 1327"/>
                  <a:gd name="T53" fmla="*/ 933 h 937"/>
                  <a:gd name="T54" fmla="*/ 821 w 1327"/>
                  <a:gd name="T55" fmla="*/ 932 h 937"/>
                  <a:gd name="T56" fmla="*/ 683 w 1327"/>
                  <a:gd name="T57" fmla="*/ 913 h 937"/>
                  <a:gd name="T58" fmla="*/ 559 w 1327"/>
                  <a:gd name="T59" fmla="*/ 886 h 937"/>
                  <a:gd name="T60" fmla="*/ 471 w 1327"/>
                  <a:gd name="T61" fmla="*/ 859 h 937"/>
                  <a:gd name="T62" fmla="*/ 414 w 1327"/>
                  <a:gd name="T63" fmla="*/ 823 h 937"/>
                  <a:gd name="T64" fmla="*/ 353 w 1327"/>
                  <a:gd name="T65" fmla="*/ 762 h 937"/>
                  <a:gd name="T66" fmla="*/ 310 w 1327"/>
                  <a:gd name="T67" fmla="*/ 725 h 937"/>
                  <a:gd name="T68" fmla="*/ 201 w 1327"/>
                  <a:gd name="T69" fmla="*/ 670 h 937"/>
                  <a:gd name="T70" fmla="*/ 126 w 1327"/>
                  <a:gd name="T71" fmla="*/ 624 h 937"/>
                  <a:gd name="T72" fmla="*/ 68 w 1327"/>
                  <a:gd name="T73" fmla="*/ 552 h 937"/>
                  <a:gd name="T74" fmla="*/ 24 w 1327"/>
                  <a:gd name="T75" fmla="*/ 461 h 937"/>
                  <a:gd name="T76" fmla="*/ 7 w 1327"/>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7"/>
                  <a:gd name="T118" fmla="*/ 0 h 937"/>
                  <a:gd name="T119" fmla="*/ 1327 w 1327"/>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7" h="937">
                    <a:moveTo>
                      <a:pt x="5" y="355"/>
                    </a:moveTo>
                    <a:lnTo>
                      <a:pt x="3" y="314"/>
                    </a:lnTo>
                    <a:lnTo>
                      <a:pt x="1" y="266"/>
                    </a:lnTo>
                    <a:lnTo>
                      <a:pt x="0" y="214"/>
                    </a:lnTo>
                    <a:lnTo>
                      <a:pt x="2" y="162"/>
                    </a:lnTo>
                    <a:lnTo>
                      <a:pt x="8" y="113"/>
                    </a:lnTo>
                    <a:lnTo>
                      <a:pt x="19" y="69"/>
                    </a:lnTo>
                    <a:lnTo>
                      <a:pt x="34" y="34"/>
                    </a:lnTo>
                    <a:lnTo>
                      <a:pt x="44" y="20"/>
                    </a:lnTo>
                    <a:lnTo>
                      <a:pt x="56" y="10"/>
                    </a:lnTo>
                    <a:lnTo>
                      <a:pt x="70"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6" y="64"/>
                    </a:lnTo>
                    <a:lnTo>
                      <a:pt x="1040" y="84"/>
                    </a:lnTo>
                    <a:lnTo>
                      <a:pt x="1112" y="109"/>
                    </a:lnTo>
                    <a:lnTo>
                      <a:pt x="1177" y="138"/>
                    </a:lnTo>
                    <a:lnTo>
                      <a:pt x="1206" y="154"/>
                    </a:lnTo>
                    <a:lnTo>
                      <a:pt x="1232" y="171"/>
                    </a:lnTo>
                    <a:lnTo>
                      <a:pt x="1254" y="189"/>
                    </a:lnTo>
                    <a:lnTo>
                      <a:pt x="1272" y="208"/>
                    </a:lnTo>
                    <a:lnTo>
                      <a:pt x="1299" y="252"/>
                    </a:lnTo>
                    <a:lnTo>
                      <a:pt x="1316" y="304"/>
                    </a:lnTo>
                    <a:lnTo>
                      <a:pt x="1324" y="362"/>
                    </a:lnTo>
                    <a:lnTo>
                      <a:pt x="1326"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2" y="924"/>
                    </a:lnTo>
                    <a:lnTo>
                      <a:pt x="683" y="913"/>
                    </a:lnTo>
                    <a:lnTo>
                      <a:pt x="618" y="900"/>
                    </a:lnTo>
                    <a:lnTo>
                      <a:pt x="559" y="886"/>
                    </a:lnTo>
                    <a:lnTo>
                      <a:pt x="510" y="872"/>
                    </a:lnTo>
                    <a:lnTo>
                      <a:pt x="471" y="859"/>
                    </a:lnTo>
                    <a:lnTo>
                      <a:pt x="439" y="842"/>
                    </a:lnTo>
                    <a:lnTo>
                      <a:pt x="414" y="823"/>
                    </a:lnTo>
                    <a:lnTo>
                      <a:pt x="392" y="803"/>
                    </a:lnTo>
                    <a:lnTo>
                      <a:pt x="353" y="762"/>
                    </a:lnTo>
                    <a:lnTo>
                      <a:pt x="333" y="743"/>
                    </a:lnTo>
                    <a:lnTo>
                      <a:pt x="310" y="725"/>
                    </a:lnTo>
                    <a:lnTo>
                      <a:pt x="256" y="695"/>
                    </a:lnTo>
                    <a:lnTo>
                      <a:pt x="201" y="670"/>
                    </a:lnTo>
                    <a:lnTo>
                      <a:pt x="150" y="642"/>
                    </a:lnTo>
                    <a:lnTo>
                      <a:pt x="126" y="624"/>
                    </a:lnTo>
                    <a:lnTo>
                      <a:pt x="106" y="603"/>
                    </a:lnTo>
                    <a:lnTo>
                      <a:pt x="68" y="552"/>
                    </a:lnTo>
                    <a:lnTo>
                      <a:pt x="36" y="493"/>
                    </a:lnTo>
                    <a:lnTo>
                      <a:pt x="24" y="461"/>
                    </a:lnTo>
                    <a:lnTo>
                      <a:pt x="14" y="428"/>
                    </a:lnTo>
                    <a:lnTo>
                      <a:pt x="7" y="392"/>
                    </a:lnTo>
                    <a:lnTo>
                      <a:pt x="5" y="355"/>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13682" name="Group 69"/>
              <p:cNvGrpSpPr/>
              <p:nvPr/>
            </p:nvGrpSpPr>
            <p:grpSpPr bwMode="auto">
              <a:xfrm>
                <a:off x="3929" y="1892"/>
                <a:ext cx="316" cy="147"/>
                <a:chOff x="3929" y="1892"/>
                <a:chExt cx="316" cy="147"/>
              </a:xfrm>
            </p:grpSpPr>
            <p:sp>
              <p:nvSpPr>
                <p:cNvPr id="113714" name="Oval 56"/>
                <p:cNvSpPr>
                  <a:spLocks noChangeArrowheads="1"/>
                </p:cNvSpPr>
                <p:nvPr/>
              </p:nvSpPr>
              <p:spPr bwMode="auto">
                <a:xfrm>
                  <a:off x="3932" y="1958"/>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15" name="Line 57"/>
                <p:cNvSpPr>
                  <a:spLocks noChangeShapeType="1"/>
                </p:cNvSpPr>
                <p:nvPr/>
              </p:nvSpPr>
              <p:spPr bwMode="auto">
                <a:xfrm>
                  <a:off x="3932"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6" name="Line 58"/>
                <p:cNvSpPr>
                  <a:spLocks noChangeShapeType="1"/>
                </p:cNvSpPr>
                <p:nvPr/>
              </p:nvSpPr>
              <p:spPr bwMode="auto">
                <a:xfrm>
                  <a:off x="4245"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7" name="Rectangle 59"/>
                <p:cNvSpPr>
                  <a:spLocks noChangeArrowheads="1"/>
                </p:cNvSpPr>
                <p:nvPr/>
              </p:nvSpPr>
              <p:spPr bwMode="auto">
                <a:xfrm>
                  <a:off x="3932"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13718" name="Oval 60"/>
                <p:cNvSpPr>
                  <a:spLocks noChangeArrowheads="1"/>
                </p:cNvSpPr>
                <p:nvPr/>
              </p:nvSpPr>
              <p:spPr bwMode="auto">
                <a:xfrm>
                  <a:off x="3929" y="1892"/>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nvGrpSpPr>
                <p:cNvPr id="113719" name="Group 64"/>
                <p:cNvGrpSpPr/>
                <p:nvPr/>
              </p:nvGrpSpPr>
              <p:grpSpPr bwMode="auto">
                <a:xfrm>
                  <a:off x="4004" y="1912"/>
                  <a:ext cx="156" cy="56"/>
                  <a:chOff x="4004" y="1912"/>
                  <a:chExt cx="156" cy="56"/>
                </a:xfrm>
              </p:grpSpPr>
              <p:sp>
                <p:nvSpPr>
                  <p:cNvPr id="113724" name="Line 61"/>
                  <p:cNvSpPr>
                    <a:spLocks noChangeShapeType="1"/>
                  </p:cNvSpPr>
                  <p:nvPr/>
                </p:nvSpPr>
                <p:spPr bwMode="auto">
                  <a:xfrm flipV="1">
                    <a:off x="4004"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5" name="Line 62"/>
                  <p:cNvSpPr>
                    <a:spLocks noChangeShapeType="1"/>
                  </p:cNvSpPr>
                  <p:nvPr/>
                </p:nvSpPr>
                <p:spPr bwMode="auto">
                  <a:xfrm>
                    <a:off x="4111"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6" name="Line 63"/>
                  <p:cNvSpPr>
                    <a:spLocks noChangeShapeType="1"/>
                  </p:cNvSpPr>
                  <p:nvPr/>
                </p:nvSpPr>
                <p:spPr bwMode="auto">
                  <a:xfrm>
                    <a:off x="4055"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3720" name="Group 68"/>
                <p:cNvGrpSpPr/>
                <p:nvPr/>
              </p:nvGrpSpPr>
              <p:grpSpPr bwMode="auto">
                <a:xfrm>
                  <a:off x="4004" y="1911"/>
                  <a:ext cx="155" cy="57"/>
                  <a:chOff x="4004" y="1911"/>
                  <a:chExt cx="155" cy="57"/>
                </a:xfrm>
              </p:grpSpPr>
              <p:sp>
                <p:nvSpPr>
                  <p:cNvPr id="113721" name="Line 65"/>
                  <p:cNvSpPr>
                    <a:spLocks noChangeShapeType="1"/>
                  </p:cNvSpPr>
                  <p:nvPr/>
                </p:nvSpPr>
                <p:spPr bwMode="auto">
                  <a:xfrm>
                    <a:off x="4004"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2" name="Line 66"/>
                  <p:cNvSpPr>
                    <a:spLocks noChangeShapeType="1"/>
                  </p:cNvSpPr>
                  <p:nvPr/>
                </p:nvSpPr>
                <p:spPr bwMode="auto">
                  <a:xfrm>
                    <a:off x="4110"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3" name="Line 67"/>
                  <p:cNvSpPr>
                    <a:spLocks noChangeShapeType="1"/>
                  </p:cNvSpPr>
                  <p:nvPr/>
                </p:nvSpPr>
                <p:spPr bwMode="auto">
                  <a:xfrm flipV="1">
                    <a:off x="4055"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3683" name="Rectangle 70"/>
              <p:cNvSpPr>
                <a:spLocks noChangeArrowheads="1"/>
              </p:cNvSpPr>
              <p:nvPr/>
            </p:nvSpPr>
            <p:spPr bwMode="auto">
              <a:xfrm>
                <a:off x="3535"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endParaRPr lang="zh-CN" altLang="en-US" sz="2000"/>
              </a:p>
              <a:p>
                <a:pPr algn="ctr">
                  <a:spcBef>
                    <a:spcPct val="0"/>
                  </a:spcBef>
                  <a:buFontTx/>
                  <a:buNone/>
                </a:pPr>
                <a:r>
                  <a:rPr lang="zh-CN" altLang="en-US" sz="2000"/>
                  <a:t> </a:t>
                </a:r>
                <a:r>
                  <a:rPr lang="en-US" altLang="zh-CN" sz="2000"/>
                  <a:t>Internet</a:t>
                </a:r>
                <a:endParaRPr lang="en-US" altLang="zh-CN" sz="2000"/>
              </a:p>
            </p:txBody>
          </p:sp>
          <p:sp>
            <p:nvSpPr>
              <p:cNvPr id="113684" name="Freeform 71"/>
              <p:cNvSpPr/>
              <p:nvPr/>
            </p:nvSpPr>
            <p:spPr bwMode="auto">
              <a:xfrm>
                <a:off x="3061" y="2638"/>
                <a:ext cx="1812" cy="852"/>
              </a:xfrm>
              <a:custGeom>
                <a:avLst/>
                <a:gdLst>
                  <a:gd name="T0" fmla="*/ 1 w 1812"/>
                  <a:gd name="T1" fmla="*/ 257 h 852"/>
                  <a:gd name="T2" fmla="*/ 3 w 1812"/>
                  <a:gd name="T3" fmla="*/ 208 h 852"/>
                  <a:gd name="T4" fmla="*/ 26 w 1812"/>
                  <a:gd name="T5" fmla="*/ 166 h 852"/>
                  <a:gd name="T6" fmla="*/ 82 w 1812"/>
                  <a:gd name="T7" fmla="*/ 127 h 852"/>
                  <a:gd name="T8" fmla="*/ 186 w 1812"/>
                  <a:gd name="T9" fmla="*/ 89 h 852"/>
                  <a:gd name="T10" fmla="*/ 328 w 1812"/>
                  <a:gd name="T11" fmla="*/ 54 h 852"/>
                  <a:gd name="T12" fmla="*/ 558 w 1812"/>
                  <a:gd name="T13" fmla="*/ 15 h 852"/>
                  <a:gd name="T14" fmla="*/ 751 w 1812"/>
                  <a:gd name="T15" fmla="*/ 0 h 852"/>
                  <a:gd name="T16" fmla="*/ 989 w 1812"/>
                  <a:gd name="T17" fmla="*/ 13 h 852"/>
                  <a:gd name="T18" fmla="*/ 1120 w 1812"/>
                  <a:gd name="T19" fmla="*/ 25 h 852"/>
                  <a:gd name="T20" fmla="*/ 1280 w 1812"/>
                  <a:gd name="T21" fmla="*/ 30 h 852"/>
                  <a:gd name="T22" fmla="*/ 1461 w 1812"/>
                  <a:gd name="T23" fmla="*/ 30 h 852"/>
                  <a:gd name="T24" fmla="*/ 1626 w 1812"/>
                  <a:gd name="T25" fmla="*/ 50 h 852"/>
                  <a:gd name="T26" fmla="*/ 1719 w 1812"/>
                  <a:gd name="T27" fmla="*/ 92 h 852"/>
                  <a:gd name="T28" fmla="*/ 1759 w 1812"/>
                  <a:gd name="T29" fmla="*/ 136 h 852"/>
                  <a:gd name="T30" fmla="*/ 1787 w 1812"/>
                  <a:gd name="T31" fmla="*/ 202 h 852"/>
                  <a:gd name="T32" fmla="*/ 1809 w 1812"/>
                  <a:gd name="T33" fmla="*/ 328 h 852"/>
                  <a:gd name="T34" fmla="*/ 1806 w 1812"/>
                  <a:gd name="T35" fmla="*/ 514 h 852"/>
                  <a:gd name="T36" fmla="*/ 1785 w 1812"/>
                  <a:gd name="T37" fmla="*/ 640 h 852"/>
                  <a:gd name="T38" fmla="*/ 1764 w 1812"/>
                  <a:gd name="T39" fmla="*/ 706 h 852"/>
                  <a:gd name="T40" fmla="*/ 1723 w 1812"/>
                  <a:gd name="T41" fmla="*/ 769 h 852"/>
                  <a:gd name="T42" fmla="*/ 1639 w 1812"/>
                  <a:gd name="T43" fmla="*/ 812 h 852"/>
                  <a:gd name="T44" fmla="*/ 1531 w 1812"/>
                  <a:gd name="T45" fmla="*/ 826 h 852"/>
                  <a:gd name="T46" fmla="*/ 1409 w 1812"/>
                  <a:gd name="T47" fmla="*/ 831 h 852"/>
                  <a:gd name="T48" fmla="*/ 1281 w 1812"/>
                  <a:gd name="T49" fmla="*/ 841 h 852"/>
                  <a:gd name="T50" fmla="*/ 1129 w 1812"/>
                  <a:gd name="T51" fmla="*/ 845 h 852"/>
                  <a:gd name="T52" fmla="*/ 969 w 1812"/>
                  <a:gd name="T53" fmla="*/ 845 h 852"/>
                  <a:gd name="T54" fmla="*/ 822 w 1812"/>
                  <a:gd name="T55" fmla="*/ 842 h 852"/>
                  <a:gd name="T56" fmla="*/ 705 w 1812"/>
                  <a:gd name="T57" fmla="*/ 842 h 852"/>
                  <a:gd name="T58" fmla="*/ 613 w 1812"/>
                  <a:gd name="T59" fmla="*/ 848 h 852"/>
                  <a:gd name="T60" fmla="*/ 499 w 1812"/>
                  <a:gd name="T61" fmla="*/ 850 h 852"/>
                  <a:gd name="T62" fmla="*/ 425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1" y="186"/>
                    </a:lnTo>
                    <a:lnTo>
                      <a:pt x="26" y="166"/>
                    </a:lnTo>
                    <a:lnTo>
                      <a:pt x="49" y="147"/>
                    </a:lnTo>
                    <a:lnTo>
                      <a:pt x="82" y="127"/>
                    </a:lnTo>
                    <a:lnTo>
                      <a:pt x="127" y="108"/>
                    </a:lnTo>
                    <a:lnTo>
                      <a:pt x="186" y="89"/>
                    </a:lnTo>
                    <a:lnTo>
                      <a:pt x="254" y="71"/>
                    </a:lnTo>
                    <a:lnTo>
                      <a:pt x="328" y="54"/>
                    </a:lnTo>
                    <a:lnTo>
                      <a:pt x="484" y="26"/>
                    </a:lnTo>
                    <a:lnTo>
                      <a:pt x="558" y="15"/>
                    </a:lnTo>
                    <a:lnTo>
                      <a:pt x="627" y="7"/>
                    </a:lnTo>
                    <a:lnTo>
                      <a:pt x="751" y="0"/>
                    </a:lnTo>
                    <a:lnTo>
                      <a:pt x="869" y="4"/>
                    </a:lnTo>
                    <a:lnTo>
                      <a:pt x="989" y="13"/>
                    </a:lnTo>
                    <a:lnTo>
                      <a:pt x="1052" y="19"/>
                    </a:lnTo>
                    <a:lnTo>
                      <a:pt x="1120" y="25"/>
                    </a:lnTo>
                    <a:lnTo>
                      <a:pt x="1195" y="29"/>
                    </a:lnTo>
                    <a:lnTo>
                      <a:pt x="1280" y="30"/>
                    </a:lnTo>
                    <a:lnTo>
                      <a:pt x="1371" y="29"/>
                    </a:lnTo>
                    <a:lnTo>
                      <a:pt x="1461" y="30"/>
                    </a:lnTo>
                    <a:lnTo>
                      <a:pt x="1548" y="37"/>
                    </a:lnTo>
                    <a:lnTo>
                      <a:pt x="1626" y="50"/>
                    </a:lnTo>
                    <a:lnTo>
                      <a:pt x="1692" y="75"/>
                    </a:lnTo>
                    <a:lnTo>
                      <a:pt x="1719" y="92"/>
                    </a:lnTo>
                    <a:lnTo>
                      <a:pt x="1741" y="112"/>
                    </a:lnTo>
                    <a:lnTo>
                      <a:pt x="1759" y="136"/>
                    </a:lnTo>
                    <a:lnTo>
                      <a:pt x="1775" y="167"/>
                    </a:lnTo>
                    <a:lnTo>
                      <a:pt x="1787" y="202"/>
                    </a:lnTo>
                    <a:lnTo>
                      <a:pt x="1797" y="241"/>
                    </a:lnTo>
                    <a:lnTo>
                      <a:pt x="1809" y="328"/>
                    </a:lnTo>
                    <a:lnTo>
                      <a:pt x="1811" y="420"/>
                    </a:lnTo>
                    <a:lnTo>
                      <a:pt x="1806" y="514"/>
                    </a:lnTo>
                    <a:lnTo>
                      <a:pt x="1794" y="600"/>
                    </a:lnTo>
                    <a:lnTo>
                      <a:pt x="1785" y="640"/>
                    </a:lnTo>
                    <a:lnTo>
                      <a:pt x="1775" y="675"/>
                    </a:lnTo>
                    <a:lnTo>
                      <a:pt x="1764" y="706"/>
                    </a:lnTo>
                    <a:lnTo>
                      <a:pt x="1752" y="731"/>
                    </a:lnTo>
                    <a:lnTo>
                      <a:pt x="1723" y="769"/>
                    </a:lnTo>
                    <a:lnTo>
                      <a:pt x="1684" y="795"/>
                    </a:lnTo>
                    <a:lnTo>
                      <a:pt x="1639" y="812"/>
                    </a:lnTo>
                    <a:lnTo>
                      <a:pt x="1587" y="822"/>
                    </a:lnTo>
                    <a:lnTo>
                      <a:pt x="1531" y="826"/>
                    </a:lnTo>
                    <a:lnTo>
                      <a:pt x="1472" y="828"/>
                    </a:lnTo>
                    <a:lnTo>
                      <a:pt x="1409" y="831"/>
                    </a:lnTo>
                    <a:lnTo>
                      <a:pt x="1347" y="835"/>
                    </a:lnTo>
                    <a:lnTo>
                      <a:pt x="1281" y="841"/>
                    </a:lnTo>
                    <a:lnTo>
                      <a:pt x="1208" y="844"/>
                    </a:lnTo>
                    <a:lnTo>
                      <a:pt x="1129" y="845"/>
                    </a:lnTo>
                    <a:lnTo>
                      <a:pt x="1049" y="845"/>
                    </a:lnTo>
                    <a:lnTo>
                      <a:pt x="969" y="845"/>
                    </a:lnTo>
                    <a:lnTo>
                      <a:pt x="893" y="843"/>
                    </a:lnTo>
                    <a:lnTo>
                      <a:pt x="822" y="842"/>
                    </a:lnTo>
                    <a:lnTo>
                      <a:pt x="759" y="842"/>
                    </a:lnTo>
                    <a:lnTo>
                      <a:pt x="705" y="842"/>
                    </a:lnTo>
                    <a:lnTo>
                      <a:pt x="656" y="845"/>
                    </a:lnTo>
                    <a:lnTo>
                      <a:pt x="613" y="848"/>
                    </a:lnTo>
                    <a:lnTo>
                      <a:pt x="573" y="851"/>
                    </a:lnTo>
                    <a:lnTo>
                      <a:pt x="499" y="850"/>
                    </a:lnTo>
                    <a:lnTo>
                      <a:pt x="463" y="845"/>
                    </a:lnTo>
                    <a:lnTo>
                      <a:pt x="425" y="837"/>
                    </a:lnTo>
                    <a:lnTo>
                      <a:pt x="348" y="810"/>
                    </a:lnTo>
                    <a:lnTo>
                      <a:pt x="274" y="773"/>
                    </a:lnTo>
                    <a:lnTo>
                      <a:pt x="204" y="725"/>
                    </a:lnTo>
                    <a:lnTo>
                      <a:pt x="146" y="666"/>
                    </a:lnTo>
                    <a:lnTo>
                      <a:pt x="95" y="595"/>
                    </a:lnTo>
                    <a:lnTo>
                      <a:pt x="51" y="512"/>
                    </a:lnTo>
                    <a:lnTo>
                      <a:pt x="33" y="467"/>
                    </a:lnTo>
                    <a:lnTo>
                      <a:pt x="20" y="419"/>
                    </a:lnTo>
                    <a:lnTo>
                      <a:pt x="11" y="369"/>
                    </a:lnTo>
                    <a:lnTo>
                      <a:pt x="9" y="317"/>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aphicFrame>
            <p:nvGraphicFramePr>
              <p:cNvPr id="113685" name="Object 72"/>
              <p:cNvGraphicFramePr/>
              <p:nvPr/>
            </p:nvGraphicFramePr>
            <p:xfrm>
              <a:off x="3195" y="3097"/>
              <a:ext cx="288" cy="233"/>
            </p:xfrm>
            <a:graphic>
              <a:graphicData uri="http://schemas.openxmlformats.org/presentationml/2006/ole">
                <mc:AlternateContent xmlns:mc="http://schemas.openxmlformats.org/markup-compatibility/2006">
                  <mc:Choice xmlns:v="urn:schemas-microsoft-com:vml" Requires="v">
                    <p:oleObj spid="_x0000_s0" name="Clip" r:id="rId1" imgW="2752725" imgH="2228850" progId="MS_ClipArt_Gallery.2">
                      <p:embed/>
                    </p:oleObj>
                  </mc:Choice>
                  <mc:Fallback>
                    <p:oleObj name="Clip" r:id="rId1" imgW="2752725" imgH="2228850" progId="MS_ClipArt_Gallery.2">
                      <p:embed/>
                      <p:pic>
                        <p:nvPicPr>
                          <p:cNvPr id="0" name="Object 7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73"/>
              <p:cNvGraphicFramePr/>
              <p:nvPr/>
            </p:nvGraphicFramePr>
            <p:xfrm>
              <a:off x="3513" y="3097"/>
              <a:ext cx="288" cy="233"/>
            </p:xfrm>
            <a:graphic>
              <a:graphicData uri="http://schemas.openxmlformats.org/presentationml/2006/ole">
                <mc:AlternateContent xmlns:mc="http://schemas.openxmlformats.org/markup-compatibility/2006">
                  <mc:Choice xmlns:v="urn:schemas-microsoft-com:vml" Requires="v">
                    <p:oleObj spid="_x0000_s3" name="Clip" r:id="rId3" imgW="2752725" imgH="2228850" progId="MS_ClipArt_Gallery.2">
                      <p:embed/>
                    </p:oleObj>
                  </mc:Choice>
                  <mc:Fallback>
                    <p:oleObj name="Clip" r:id="rId3" imgW="2752725" imgH="2228850" progId="MS_ClipArt_Gallery.2">
                      <p:embed/>
                      <p:pic>
                        <p:nvPicPr>
                          <p:cNvPr id="0" name="Object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74"/>
              <p:cNvGraphicFramePr/>
              <p:nvPr/>
            </p:nvGraphicFramePr>
            <p:xfrm>
              <a:off x="3849" y="3091"/>
              <a:ext cx="288" cy="233"/>
            </p:xfrm>
            <a:graphic>
              <a:graphicData uri="http://schemas.openxmlformats.org/presentationml/2006/ole">
                <mc:AlternateContent xmlns:mc="http://schemas.openxmlformats.org/markup-compatibility/2006">
                  <mc:Choice xmlns:v="urn:schemas-microsoft-com:vml" Requires="v">
                    <p:oleObj spid="_x0000_s4" name="Clip" r:id="rId5" imgW="2752725" imgH="2228850" progId="MS_ClipArt_Gallery.2">
                      <p:embed/>
                    </p:oleObj>
                  </mc:Choice>
                  <mc:Fallback>
                    <p:oleObj name="Clip" r:id="rId5" imgW="2752725" imgH="2228850" progId="MS_ClipArt_Gallery.2">
                      <p:embed/>
                      <p:pic>
                        <p:nvPicPr>
                          <p:cNvPr id="0" name="Object 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75"/>
              <p:cNvGraphicFramePr/>
              <p:nvPr/>
            </p:nvGraphicFramePr>
            <p:xfrm>
              <a:off x="4173" y="3097"/>
              <a:ext cx="288" cy="233"/>
            </p:xfrm>
            <a:graphic>
              <a:graphicData uri="http://schemas.openxmlformats.org/presentationml/2006/ole">
                <mc:AlternateContent xmlns:mc="http://schemas.openxmlformats.org/markup-compatibility/2006">
                  <mc:Choice xmlns:v="urn:schemas-microsoft-com:vml" Requires="v">
                    <p:oleObj spid="_x0000_s5" name="Clip" r:id="rId7" imgW="2752725" imgH="2228850" progId="MS_ClipArt_Gallery.2">
                      <p:embed/>
                    </p:oleObj>
                  </mc:Choice>
                  <mc:Fallback>
                    <p:oleObj name="Clip" r:id="rId7" imgW="2752725" imgH="2228850" progId="MS_ClipArt_Gallery.2">
                      <p:embed/>
                      <p:pic>
                        <p:nvPicPr>
                          <p:cNvPr id="0" name="Object 7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9" name="Line 76"/>
              <p:cNvSpPr>
                <a:spLocks noChangeShapeType="1"/>
              </p:cNvSpPr>
              <p:nvPr/>
            </p:nvSpPr>
            <p:spPr bwMode="auto">
              <a:xfrm flipV="1">
                <a:off x="3315" y="2964"/>
                <a:ext cx="981" cy="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0" name="Line 77"/>
              <p:cNvSpPr>
                <a:spLocks noChangeShapeType="1"/>
              </p:cNvSpPr>
              <p:nvPr/>
            </p:nvSpPr>
            <p:spPr bwMode="auto">
              <a:xfrm>
                <a:off x="3322"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1" name="Line 78"/>
              <p:cNvSpPr>
                <a:spLocks noChangeShapeType="1"/>
              </p:cNvSpPr>
              <p:nvPr/>
            </p:nvSpPr>
            <p:spPr bwMode="auto">
              <a:xfrm>
                <a:off x="3643"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2" name="Line 79"/>
              <p:cNvSpPr>
                <a:spLocks noChangeShapeType="1"/>
              </p:cNvSpPr>
              <p:nvPr/>
            </p:nvSpPr>
            <p:spPr bwMode="auto">
              <a:xfrm>
                <a:off x="3982"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3" name="Line 80"/>
              <p:cNvSpPr>
                <a:spLocks noChangeShapeType="1"/>
              </p:cNvSpPr>
              <p:nvPr/>
            </p:nvSpPr>
            <p:spPr bwMode="auto">
              <a:xfrm>
                <a:off x="4297"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3694" name="Group 94"/>
              <p:cNvGrpSpPr/>
              <p:nvPr/>
            </p:nvGrpSpPr>
            <p:grpSpPr bwMode="auto">
              <a:xfrm>
                <a:off x="3929" y="2705"/>
                <a:ext cx="316" cy="147"/>
                <a:chOff x="3929" y="2705"/>
                <a:chExt cx="316" cy="147"/>
              </a:xfrm>
            </p:grpSpPr>
            <p:sp>
              <p:nvSpPr>
                <p:cNvPr id="113701" name="Oval 81"/>
                <p:cNvSpPr>
                  <a:spLocks noChangeArrowheads="1"/>
                </p:cNvSpPr>
                <p:nvPr/>
              </p:nvSpPr>
              <p:spPr bwMode="auto">
                <a:xfrm>
                  <a:off x="3932" y="2771"/>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13702" name="Line 82"/>
                <p:cNvSpPr>
                  <a:spLocks noChangeShapeType="1"/>
                </p:cNvSpPr>
                <p:nvPr/>
              </p:nvSpPr>
              <p:spPr bwMode="auto">
                <a:xfrm>
                  <a:off x="3932"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3" name="Line 83"/>
                <p:cNvSpPr>
                  <a:spLocks noChangeShapeType="1"/>
                </p:cNvSpPr>
                <p:nvPr/>
              </p:nvSpPr>
              <p:spPr bwMode="auto">
                <a:xfrm>
                  <a:off x="4245"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4" name="Rectangle 84"/>
                <p:cNvSpPr>
                  <a:spLocks noChangeArrowheads="1"/>
                </p:cNvSpPr>
                <p:nvPr/>
              </p:nvSpPr>
              <p:spPr bwMode="auto">
                <a:xfrm>
                  <a:off x="3932"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13705" name="Oval 85"/>
                <p:cNvSpPr>
                  <a:spLocks noChangeArrowheads="1"/>
                </p:cNvSpPr>
                <p:nvPr/>
              </p:nvSpPr>
              <p:spPr bwMode="auto">
                <a:xfrm>
                  <a:off x="3929" y="2705"/>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nvGrpSpPr>
                <p:cNvPr id="113706" name="Group 89"/>
                <p:cNvGrpSpPr/>
                <p:nvPr/>
              </p:nvGrpSpPr>
              <p:grpSpPr bwMode="auto">
                <a:xfrm>
                  <a:off x="4004" y="2725"/>
                  <a:ext cx="156" cy="56"/>
                  <a:chOff x="4004" y="2725"/>
                  <a:chExt cx="156" cy="56"/>
                </a:xfrm>
              </p:grpSpPr>
              <p:sp>
                <p:nvSpPr>
                  <p:cNvPr id="113711" name="Line 86"/>
                  <p:cNvSpPr>
                    <a:spLocks noChangeShapeType="1"/>
                  </p:cNvSpPr>
                  <p:nvPr/>
                </p:nvSpPr>
                <p:spPr bwMode="auto">
                  <a:xfrm flipV="1">
                    <a:off x="4004"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2" name="Line 87"/>
                  <p:cNvSpPr>
                    <a:spLocks noChangeShapeType="1"/>
                  </p:cNvSpPr>
                  <p:nvPr/>
                </p:nvSpPr>
                <p:spPr bwMode="auto">
                  <a:xfrm>
                    <a:off x="4111"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3" name="Line 88"/>
                  <p:cNvSpPr>
                    <a:spLocks noChangeShapeType="1"/>
                  </p:cNvSpPr>
                  <p:nvPr/>
                </p:nvSpPr>
                <p:spPr bwMode="auto">
                  <a:xfrm>
                    <a:off x="4055"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3707" name="Group 93"/>
                <p:cNvGrpSpPr/>
                <p:nvPr/>
              </p:nvGrpSpPr>
              <p:grpSpPr bwMode="auto">
                <a:xfrm>
                  <a:off x="4004" y="2724"/>
                  <a:ext cx="155" cy="57"/>
                  <a:chOff x="4004" y="2724"/>
                  <a:chExt cx="155" cy="57"/>
                </a:xfrm>
              </p:grpSpPr>
              <p:sp>
                <p:nvSpPr>
                  <p:cNvPr id="113708" name="Line 90"/>
                  <p:cNvSpPr>
                    <a:spLocks noChangeShapeType="1"/>
                  </p:cNvSpPr>
                  <p:nvPr/>
                </p:nvSpPr>
                <p:spPr bwMode="auto">
                  <a:xfrm>
                    <a:off x="4004"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9" name="Line 91"/>
                  <p:cNvSpPr>
                    <a:spLocks noChangeShapeType="1"/>
                  </p:cNvSpPr>
                  <p:nvPr/>
                </p:nvSpPr>
                <p:spPr bwMode="auto">
                  <a:xfrm>
                    <a:off x="4110"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0" name="Line 92"/>
                  <p:cNvSpPr>
                    <a:spLocks noChangeShapeType="1"/>
                  </p:cNvSpPr>
                  <p:nvPr/>
                </p:nvSpPr>
                <p:spPr bwMode="auto">
                  <a:xfrm flipV="1">
                    <a:off x="4055"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3695" name="Line 95"/>
              <p:cNvSpPr>
                <a:spLocks noChangeShapeType="1"/>
              </p:cNvSpPr>
              <p:nvPr/>
            </p:nvSpPr>
            <p:spPr bwMode="auto">
              <a:xfrm>
                <a:off x="4084"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6" name="Line 96"/>
              <p:cNvSpPr>
                <a:spLocks noChangeShapeType="1"/>
              </p:cNvSpPr>
              <p:nvPr/>
            </p:nvSpPr>
            <p:spPr bwMode="auto">
              <a:xfrm>
                <a:off x="4087"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7" name="Rectangle 97"/>
              <p:cNvSpPr>
                <a:spLocks noChangeArrowheads="1"/>
              </p:cNvSpPr>
              <p:nvPr/>
            </p:nvSpPr>
            <p:spPr bwMode="auto">
              <a:xfrm>
                <a:off x="3052"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endParaRPr lang="zh-CN" altLang="en-US" sz="2000"/>
              </a:p>
            </p:txBody>
          </p:sp>
          <p:sp>
            <p:nvSpPr>
              <p:cNvPr id="113698" name="Rectangle 98"/>
              <p:cNvSpPr>
                <a:spLocks noChangeArrowheads="1"/>
              </p:cNvSpPr>
              <p:nvPr/>
            </p:nvSpPr>
            <p:spPr bwMode="auto">
              <a:xfrm>
                <a:off x="4433" y="2797"/>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endParaRPr lang="en-US" altLang="zh-CN" sz="2000"/>
              </a:p>
            </p:txBody>
          </p:sp>
          <p:sp>
            <p:nvSpPr>
              <p:cNvPr id="113699" name="Rectangle 99"/>
              <p:cNvSpPr>
                <a:spLocks noChangeArrowheads="1"/>
              </p:cNvSpPr>
              <p:nvPr/>
            </p:nvSpPr>
            <p:spPr bwMode="auto">
              <a:xfrm>
                <a:off x="4085" y="2164"/>
                <a:ext cx="8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endParaRPr lang="en-US" altLang="zh-CN" sz="2000"/>
              </a:p>
              <a:p>
                <a:pPr>
                  <a:spcBef>
                    <a:spcPct val="0"/>
                  </a:spcBef>
                  <a:buFontTx/>
                  <a:buNone/>
                </a:pPr>
                <a:r>
                  <a:rPr lang="zh-CN" altLang="en-US" sz="2000"/>
                  <a:t>接入链路</a:t>
                </a:r>
                <a:endParaRPr lang="zh-CN" altLang="en-US" sz="2000"/>
              </a:p>
            </p:txBody>
          </p:sp>
          <p:sp>
            <p:nvSpPr>
              <p:cNvPr id="113700" name="Rectangle 100"/>
              <p:cNvSpPr>
                <a:spLocks noChangeArrowheads="1"/>
              </p:cNvSpPr>
              <p:nvPr/>
            </p:nvSpPr>
            <p:spPr bwMode="auto">
              <a:xfrm>
                <a:off x="4793" y="3393"/>
                <a:ext cx="1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grpSp>
        <p:cxnSp>
          <p:nvCxnSpPr>
            <p:cNvPr id="113668" name="直接箭头连接符 2"/>
            <p:cNvCxnSpPr>
              <a:cxnSpLocks noChangeShapeType="1"/>
            </p:cNvCxnSpPr>
            <p:nvPr/>
          </p:nvCxnSpPr>
          <p:spPr bwMode="auto">
            <a:xfrm flipV="1">
              <a:off x="9699625" y="3724275"/>
              <a:ext cx="504825" cy="188913"/>
            </a:xfrm>
            <a:prstGeom prst="straightConnector1">
              <a:avLst/>
            </a:prstGeom>
            <a:noFill/>
            <a:ln w="9525"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13669" name="矩形 5"/>
            <p:cNvSpPr>
              <a:spLocks noChangeArrowheads="1"/>
            </p:cNvSpPr>
            <p:nvPr/>
          </p:nvSpPr>
          <p:spPr bwMode="auto">
            <a:xfrm>
              <a:off x="10239375" y="3308350"/>
              <a:ext cx="1212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10 Mbps </a:t>
              </a:r>
              <a:endParaRPr lang="zh-CN" altLang="en-US" sz="2000"/>
            </a:p>
          </p:txBody>
        </p:sp>
      </p:grpSp>
      <p:sp>
        <p:nvSpPr>
          <p:cNvPr id="10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0-#ppt_w/2"/>
                                          </p:val>
                                        </p:tav>
                                        <p:tav tm="100000">
                                          <p:val>
                                            <p:strVal val="#ppt_x"/>
                                          </p:val>
                                        </p:tav>
                                      </p:tavLst>
                                    </p:anim>
                                    <p:anim calcmode="lin" valueType="num">
                                      <p:cBhvr additive="base">
                                        <p:cTn id="8"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ChangeArrowheads="1"/>
          </p:cNvSpPr>
          <p:nvPr/>
        </p:nvSpPr>
        <p:spPr bwMode="auto">
          <a:xfrm>
            <a:off x="2289175" y="4032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缓存器举例（续）</a:t>
            </a:r>
            <a:endParaRPr lang="zh-CN" altLang="en-US" sz="3600" dirty="0">
              <a:solidFill>
                <a:schemeClr val="accent1"/>
              </a:solidFill>
              <a:latin typeface="+mn-lt"/>
              <a:ea typeface="+mn-ea"/>
              <a:cs typeface="+mn-ea"/>
            </a:endParaRPr>
          </a:p>
        </p:txBody>
      </p:sp>
      <p:sp>
        <p:nvSpPr>
          <p:cNvPr id="115714" name="Rectangle 3"/>
          <p:cNvSpPr>
            <a:spLocks noChangeArrowheads="1"/>
          </p:cNvSpPr>
          <p:nvPr/>
        </p:nvSpPr>
        <p:spPr bwMode="auto">
          <a:xfrm>
            <a:off x="314326" y="1632414"/>
            <a:ext cx="6958014"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ts val="0"/>
              </a:spcBef>
              <a:buClr>
                <a:srgbClr val="3333CC"/>
              </a:buClr>
              <a:buSzPct val="85000"/>
              <a:buFont typeface="Wingdings" panose="05000000000000000000" pitchFamily="2" charset="2"/>
              <a:buChar char="u"/>
            </a:pPr>
            <a:r>
              <a:rPr lang="zh-CN" altLang="en-US" sz="2600" dirty="0"/>
              <a:t>方法</a:t>
            </a:r>
            <a:r>
              <a:rPr lang="en-US" altLang="zh-CN" sz="2600" dirty="0"/>
              <a:t>2</a:t>
            </a:r>
            <a:r>
              <a:rPr lang="zh-CN" altLang="en-US" sz="2600" dirty="0"/>
              <a:t>：安装缓存器</a:t>
            </a:r>
            <a:endParaRPr lang="zh-CN" altLang="en-US" sz="2600" dirty="0"/>
          </a:p>
          <a:p>
            <a:pPr eaLnBrk="1" hangingPunct="1">
              <a:lnSpc>
                <a:spcPct val="150000"/>
              </a:lnSpc>
              <a:spcBef>
                <a:spcPts val="0"/>
              </a:spcBef>
              <a:buClr>
                <a:srgbClr val="3333CC"/>
              </a:buClr>
              <a:buSzPct val="85000"/>
              <a:buFont typeface="Wingdings" panose="05000000000000000000" pitchFamily="2" charset="2"/>
              <a:buChar char="r"/>
            </a:pPr>
            <a:r>
              <a:rPr lang="zh-CN" altLang="en-US" sz="2400" dirty="0"/>
              <a:t>分析：</a:t>
            </a:r>
            <a:endParaRPr lang="en-US" altLang="zh-CN" sz="2400" dirty="0"/>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假设缓存器命中率为</a:t>
            </a:r>
            <a:r>
              <a:rPr lang="en-US" altLang="zh-CN" sz="2400" dirty="0">
                <a:latin typeface="+mn-ea"/>
                <a:ea typeface="+mn-ea"/>
              </a:rPr>
              <a:t>0.4</a:t>
            </a:r>
            <a:endParaRPr lang="en-US" altLang="zh-CN"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en-US" altLang="zh-CN" sz="2400" dirty="0">
                <a:latin typeface="+mn-ea"/>
                <a:ea typeface="+mn-ea"/>
              </a:rPr>
              <a:t>40%</a:t>
            </a:r>
            <a:r>
              <a:rPr lang="zh-CN" altLang="en-US" sz="2400" dirty="0">
                <a:latin typeface="+mn-ea"/>
                <a:ea typeface="+mn-ea"/>
              </a:rPr>
              <a:t>的请求立即会得到响应</a:t>
            </a:r>
            <a:endParaRPr lang="zh-CN" altLang="en-US"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en-US" altLang="zh-CN" sz="2400" dirty="0">
                <a:latin typeface="+mn-ea"/>
                <a:ea typeface="+mn-ea"/>
              </a:rPr>
              <a:t>60 %</a:t>
            </a:r>
            <a:r>
              <a:rPr lang="zh-CN" altLang="en-US" sz="2400" dirty="0">
                <a:latin typeface="+mn-ea"/>
                <a:ea typeface="+mn-ea"/>
              </a:rPr>
              <a:t>的请求通过访问起始服务器满足</a:t>
            </a:r>
            <a:endParaRPr lang="zh-CN" altLang="en-US"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链路上的流量强度减为</a:t>
            </a:r>
            <a:r>
              <a:rPr lang="en-US" altLang="zh-CN" sz="2400" dirty="0">
                <a:latin typeface="+mn-ea"/>
                <a:ea typeface="+mn-ea"/>
              </a:rPr>
              <a:t>0.6</a:t>
            </a:r>
            <a:r>
              <a:rPr lang="zh-CN" altLang="en-US" sz="2400" dirty="0">
                <a:latin typeface="+mn-ea"/>
                <a:ea typeface="+mn-ea"/>
              </a:rPr>
              <a:t>，可以忽略不计</a:t>
            </a:r>
            <a:endParaRPr lang="zh-CN" altLang="en-US" sz="2400" dirty="0">
              <a:latin typeface="+mn-ea"/>
              <a:ea typeface="+mn-ea"/>
            </a:endParaRP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总的平均延时</a:t>
            </a:r>
            <a:r>
              <a:rPr lang="en-US" altLang="zh-CN" sz="2400" dirty="0">
                <a:latin typeface="+mn-ea"/>
                <a:ea typeface="+mn-ea"/>
              </a:rPr>
              <a:t>=</a:t>
            </a:r>
            <a:r>
              <a:rPr lang="zh-CN" altLang="en-US" sz="2400" dirty="0">
                <a:latin typeface="+mn-ea"/>
                <a:ea typeface="+mn-ea"/>
              </a:rPr>
              <a:t>因特网时延＋接入时延＋局域网时延</a:t>
            </a:r>
            <a:r>
              <a:rPr lang="en-US" altLang="zh-CN" sz="2400" dirty="0">
                <a:latin typeface="+mn-ea"/>
                <a:ea typeface="+mn-ea"/>
              </a:rPr>
              <a:t>=0.6*2 </a:t>
            </a:r>
            <a:r>
              <a:rPr lang="zh-CN" altLang="en-US" sz="2400" dirty="0">
                <a:latin typeface="+mn-ea"/>
                <a:ea typeface="+mn-ea"/>
              </a:rPr>
              <a:t>秒  </a:t>
            </a:r>
            <a:r>
              <a:rPr lang="en-US" altLang="zh-CN" sz="2400" dirty="0">
                <a:latin typeface="+mn-ea"/>
                <a:ea typeface="+mn-ea"/>
              </a:rPr>
              <a:t>+ </a:t>
            </a:r>
            <a:r>
              <a:rPr lang="zh-CN" altLang="en-US" sz="2400" dirty="0">
                <a:latin typeface="+mn-ea"/>
                <a:ea typeface="+mn-ea"/>
              </a:rPr>
              <a:t>数毫秒</a:t>
            </a:r>
            <a:r>
              <a:rPr lang="en-US" altLang="zh-CN" sz="2400" dirty="0">
                <a:latin typeface="+mn-ea"/>
                <a:ea typeface="+mn-ea"/>
              </a:rPr>
              <a:t>&lt; 1.4 </a:t>
            </a:r>
            <a:r>
              <a:rPr lang="zh-CN" altLang="en-US" sz="2400" dirty="0">
                <a:latin typeface="+mn-ea"/>
                <a:ea typeface="+mn-ea"/>
              </a:rPr>
              <a:t>秒</a:t>
            </a:r>
            <a:endParaRPr lang="en-US" altLang="zh-CN" sz="2400" dirty="0">
              <a:latin typeface="+mn-ea"/>
              <a:ea typeface="+mn-ea"/>
            </a:endParaRPr>
          </a:p>
          <a:p>
            <a:pPr marL="342900" lvl="2" indent="-342900">
              <a:lnSpc>
                <a:spcPct val="150000"/>
              </a:lnSpc>
              <a:spcBef>
                <a:spcPts val="0"/>
              </a:spcBef>
              <a:buClr>
                <a:srgbClr val="3333CC"/>
              </a:buClr>
              <a:buSzPct val="85000"/>
              <a:buFont typeface="Wingdings" panose="05000000000000000000" pitchFamily="2" charset="2"/>
              <a:buChar char="r"/>
            </a:pPr>
            <a:r>
              <a:rPr lang="zh-CN" altLang="en-US" sz="2400" dirty="0"/>
              <a:t>这种方案投资较少</a:t>
            </a:r>
            <a:endParaRPr lang="zh-CN" altLang="en-US" sz="2400" dirty="0"/>
          </a:p>
        </p:txBody>
      </p:sp>
      <p:grpSp>
        <p:nvGrpSpPr>
          <p:cNvPr id="115715" name="Group 113"/>
          <p:cNvGrpSpPr/>
          <p:nvPr/>
        </p:nvGrpSpPr>
        <p:grpSpPr bwMode="auto">
          <a:xfrm>
            <a:off x="7529513" y="1427163"/>
            <a:ext cx="4057650" cy="4772025"/>
            <a:chOff x="3007" y="688"/>
            <a:chExt cx="2556" cy="3006"/>
          </a:xfrm>
        </p:grpSpPr>
        <p:sp>
          <p:nvSpPr>
            <p:cNvPr id="115716" name="Line 4"/>
            <p:cNvSpPr>
              <a:spLocks noChangeShapeType="1"/>
            </p:cNvSpPr>
            <p:nvPr/>
          </p:nvSpPr>
          <p:spPr bwMode="auto">
            <a:xfrm>
              <a:off x="3205"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5717" name="Group 13"/>
            <p:cNvGrpSpPr/>
            <p:nvPr/>
          </p:nvGrpSpPr>
          <p:grpSpPr bwMode="auto">
            <a:xfrm>
              <a:off x="3086" y="1142"/>
              <a:ext cx="116" cy="341"/>
              <a:chOff x="3086" y="1142"/>
              <a:chExt cx="116" cy="341"/>
            </a:xfrm>
          </p:grpSpPr>
          <p:sp>
            <p:nvSpPr>
              <p:cNvPr id="115817" name="AutoShape 5"/>
              <p:cNvSpPr>
                <a:spLocks noChangeArrowheads="1"/>
              </p:cNvSpPr>
              <p:nvPr/>
            </p:nvSpPr>
            <p:spPr bwMode="auto">
              <a:xfrm>
                <a:off x="3086"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8" name="Rectangle 6"/>
              <p:cNvSpPr>
                <a:spLocks noChangeArrowheads="1"/>
              </p:cNvSpPr>
              <p:nvPr/>
            </p:nvSpPr>
            <p:spPr bwMode="auto">
              <a:xfrm>
                <a:off x="3145"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9" name="Rectangle 7"/>
              <p:cNvSpPr>
                <a:spLocks noChangeArrowheads="1"/>
              </p:cNvSpPr>
              <p:nvPr/>
            </p:nvSpPr>
            <p:spPr bwMode="auto">
              <a:xfrm>
                <a:off x="3088" y="121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20" name="AutoShape 8"/>
              <p:cNvSpPr>
                <a:spLocks noChangeArrowheads="1"/>
              </p:cNvSpPr>
              <p:nvPr/>
            </p:nvSpPr>
            <p:spPr bwMode="auto">
              <a:xfrm>
                <a:off x="3087" y="114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21" name="Line 9"/>
              <p:cNvSpPr>
                <a:spLocks noChangeShapeType="1"/>
              </p:cNvSpPr>
              <p:nvPr/>
            </p:nvSpPr>
            <p:spPr bwMode="auto">
              <a:xfrm>
                <a:off x="3202"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22" name="Line 10"/>
              <p:cNvSpPr>
                <a:spLocks noChangeShapeType="1"/>
              </p:cNvSpPr>
              <p:nvPr/>
            </p:nvSpPr>
            <p:spPr bwMode="auto">
              <a:xfrm flipH="1">
                <a:off x="3160"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23" name="Rectangle 11"/>
              <p:cNvSpPr>
                <a:spLocks noChangeArrowheads="1"/>
              </p:cNvSpPr>
              <p:nvPr/>
            </p:nvSpPr>
            <p:spPr bwMode="auto">
              <a:xfrm>
                <a:off x="3097" y="125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24" name="Rectangle 12"/>
              <p:cNvSpPr>
                <a:spLocks noChangeArrowheads="1"/>
              </p:cNvSpPr>
              <p:nvPr/>
            </p:nvSpPr>
            <p:spPr bwMode="auto">
              <a:xfrm>
                <a:off x="3103"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15718" name="Group 22"/>
            <p:cNvGrpSpPr/>
            <p:nvPr/>
          </p:nvGrpSpPr>
          <p:grpSpPr bwMode="auto">
            <a:xfrm>
              <a:off x="3668" y="800"/>
              <a:ext cx="116" cy="341"/>
              <a:chOff x="3668" y="800"/>
              <a:chExt cx="116" cy="341"/>
            </a:xfrm>
          </p:grpSpPr>
          <p:sp>
            <p:nvSpPr>
              <p:cNvPr id="115809" name="AutoShape 14"/>
              <p:cNvSpPr>
                <a:spLocks noChangeArrowheads="1"/>
              </p:cNvSpPr>
              <p:nvPr/>
            </p:nvSpPr>
            <p:spPr bwMode="auto">
              <a:xfrm>
                <a:off x="3668"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0" name="Rectangle 15"/>
              <p:cNvSpPr>
                <a:spLocks noChangeArrowheads="1"/>
              </p:cNvSpPr>
              <p:nvPr/>
            </p:nvSpPr>
            <p:spPr bwMode="auto">
              <a:xfrm>
                <a:off x="3727"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1" name="Rectangle 16"/>
              <p:cNvSpPr>
                <a:spLocks noChangeArrowheads="1"/>
              </p:cNvSpPr>
              <p:nvPr/>
            </p:nvSpPr>
            <p:spPr bwMode="auto">
              <a:xfrm>
                <a:off x="3670" y="87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2" name="AutoShape 17"/>
              <p:cNvSpPr>
                <a:spLocks noChangeArrowheads="1"/>
              </p:cNvSpPr>
              <p:nvPr/>
            </p:nvSpPr>
            <p:spPr bwMode="auto">
              <a:xfrm>
                <a:off x="3669" y="80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3" name="Line 18"/>
              <p:cNvSpPr>
                <a:spLocks noChangeShapeType="1"/>
              </p:cNvSpPr>
              <p:nvPr/>
            </p:nvSpPr>
            <p:spPr bwMode="auto">
              <a:xfrm>
                <a:off x="3784"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14" name="Line 19"/>
              <p:cNvSpPr>
                <a:spLocks noChangeShapeType="1"/>
              </p:cNvSpPr>
              <p:nvPr/>
            </p:nvSpPr>
            <p:spPr bwMode="auto">
              <a:xfrm flipH="1">
                <a:off x="3742"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15" name="Rectangle 20"/>
              <p:cNvSpPr>
                <a:spLocks noChangeArrowheads="1"/>
              </p:cNvSpPr>
              <p:nvPr/>
            </p:nvSpPr>
            <p:spPr bwMode="auto">
              <a:xfrm>
                <a:off x="3679" y="91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16" name="Rectangle 21"/>
              <p:cNvSpPr>
                <a:spLocks noChangeArrowheads="1"/>
              </p:cNvSpPr>
              <p:nvPr/>
            </p:nvSpPr>
            <p:spPr bwMode="auto">
              <a:xfrm>
                <a:off x="3685"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15719" name="Group 31"/>
            <p:cNvGrpSpPr/>
            <p:nvPr/>
          </p:nvGrpSpPr>
          <p:grpSpPr bwMode="auto">
            <a:xfrm>
              <a:off x="4094" y="818"/>
              <a:ext cx="116" cy="341"/>
              <a:chOff x="4094" y="818"/>
              <a:chExt cx="116" cy="341"/>
            </a:xfrm>
          </p:grpSpPr>
          <p:sp>
            <p:nvSpPr>
              <p:cNvPr id="115801" name="AutoShape 23"/>
              <p:cNvSpPr>
                <a:spLocks noChangeArrowheads="1"/>
              </p:cNvSpPr>
              <p:nvPr/>
            </p:nvSpPr>
            <p:spPr bwMode="auto">
              <a:xfrm>
                <a:off x="4094"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2" name="Rectangle 24"/>
              <p:cNvSpPr>
                <a:spLocks noChangeArrowheads="1"/>
              </p:cNvSpPr>
              <p:nvPr/>
            </p:nvSpPr>
            <p:spPr bwMode="auto">
              <a:xfrm>
                <a:off x="4153"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3" name="Rectangle 25"/>
              <p:cNvSpPr>
                <a:spLocks noChangeArrowheads="1"/>
              </p:cNvSpPr>
              <p:nvPr/>
            </p:nvSpPr>
            <p:spPr bwMode="auto">
              <a:xfrm>
                <a:off x="4096" y="895"/>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4" name="AutoShape 26"/>
              <p:cNvSpPr>
                <a:spLocks noChangeArrowheads="1"/>
              </p:cNvSpPr>
              <p:nvPr/>
            </p:nvSpPr>
            <p:spPr bwMode="auto">
              <a:xfrm>
                <a:off x="4095" y="818"/>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5" name="Line 27"/>
              <p:cNvSpPr>
                <a:spLocks noChangeShapeType="1"/>
              </p:cNvSpPr>
              <p:nvPr/>
            </p:nvSpPr>
            <p:spPr bwMode="auto">
              <a:xfrm>
                <a:off x="4210"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06" name="Line 28"/>
              <p:cNvSpPr>
                <a:spLocks noChangeShapeType="1"/>
              </p:cNvSpPr>
              <p:nvPr/>
            </p:nvSpPr>
            <p:spPr bwMode="auto">
              <a:xfrm flipH="1">
                <a:off x="4168"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07" name="Rectangle 29"/>
              <p:cNvSpPr>
                <a:spLocks noChangeArrowheads="1"/>
              </p:cNvSpPr>
              <p:nvPr/>
            </p:nvSpPr>
            <p:spPr bwMode="auto">
              <a:xfrm>
                <a:off x="4105" y="929"/>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8" name="Rectangle 30"/>
              <p:cNvSpPr>
                <a:spLocks noChangeArrowheads="1"/>
              </p:cNvSpPr>
              <p:nvPr/>
            </p:nvSpPr>
            <p:spPr bwMode="auto">
              <a:xfrm>
                <a:off x="4111"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15720" name="Group 40"/>
            <p:cNvGrpSpPr/>
            <p:nvPr/>
          </p:nvGrpSpPr>
          <p:grpSpPr bwMode="auto">
            <a:xfrm>
              <a:off x="4460" y="932"/>
              <a:ext cx="116" cy="341"/>
              <a:chOff x="4460" y="932"/>
              <a:chExt cx="116" cy="341"/>
            </a:xfrm>
          </p:grpSpPr>
          <p:sp>
            <p:nvSpPr>
              <p:cNvPr id="115793" name="AutoShape 32"/>
              <p:cNvSpPr>
                <a:spLocks noChangeArrowheads="1"/>
              </p:cNvSpPr>
              <p:nvPr/>
            </p:nvSpPr>
            <p:spPr bwMode="auto">
              <a:xfrm>
                <a:off x="4460"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94" name="Rectangle 33"/>
              <p:cNvSpPr>
                <a:spLocks noChangeArrowheads="1"/>
              </p:cNvSpPr>
              <p:nvPr/>
            </p:nvSpPr>
            <p:spPr bwMode="auto">
              <a:xfrm>
                <a:off x="4519"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95" name="Rectangle 34"/>
              <p:cNvSpPr>
                <a:spLocks noChangeArrowheads="1"/>
              </p:cNvSpPr>
              <p:nvPr/>
            </p:nvSpPr>
            <p:spPr bwMode="auto">
              <a:xfrm>
                <a:off x="4462" y="1009"/>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96" name="AutoShape 35"/>
              <p:cNvSpPr>
                <a:spLocks noChangeArrowheads="1"/>
              </p:cNvSpPr>
              <p:nvPr/>
            </p:nvSpPr>
            <p:spPr bwMode="auto">
              <a:xfrm>
                <a:off x="4461" y="932"/>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97" name="Line 36"/>
              <p:cNvSpPr>
                <a:spLocks noChangeShapeType="1"/>
              </p:cNvSpPr>
              <p:nvPr/>
            </p:nvSpPr>
            <p:spPr bwMode="auto">
              <a:xfrm>
                <a:off x="4576"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8" name="Line 37"/>
              <p:cNvSpPr>
                <a:spLocks noChangeShapeType="1"/>
              </p:cNvSpPr>
              <p:nvPr/>
            </p:nvSpPr>
            <p:spPr bwMode="auto">
              <a:xfrm flipH="1">
                <a:off x="4534"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9" name="Rectangle 38"/>
              <p:cNvSpPr>
                <a:spLocks noChangeArrowheads="1"/>
              </p:cNvSpPr>
              <p:nvPr/>
            </p:nvSpPr>
            <p:spPr bwMode="auto">
              <a:xfrm>
                <a:off x="4471" y="1043"/>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800" name="Rectangle 39"/>
              <p:cNvSpPr>
                <a:spLocks noChangeArrowheads="1"/>
              </p:cNvSpPr>
              <p:nvPr/>
            </p:nvSpPr>
            <p:spPr bwMode="auto">
              <a:xfrm>
                <a:off x="4477"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15721" name="Group 49"/>
            <p:cNvGrpSpPr/>
            <p:nvPr/>
          </p:nvGrpSpPr>
          <p:grpSpPr bwMode="auto">
            <a:xfrm>
              <a:off x="4658" y="1430"/>
              <a:ext cx="116" cy="341"/>
              <a:chOff x="4658" y="1430"/>
              <a:chExt cx="116" cy="341"/>
            </a:xfrm>
          </p:grpSpPr>
          <p:sp>
            <p:nvSpPr>
              <p:cNvPr id="115785" name="AutoShape 41"/>
              <p:cNvSpPr>
                <a:spLocks noChangeArrowheads="1"/>
              </p:cNvSpPr>
              <p:nvPr/>
            </p:nvSpPr>
            <p:spPr bwMode="auto">
              <a:xfrm>
                <a:off x="4658"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86" name="Rectangle 42"/>
              <p:cNvSpPr>
                <a:spLocks noChangeArrowheads="1"/>
              </p:cNvSpPr>
              <p:nvPr/>
            </p:nvSpPr>
            <p:spPr bwMode="auto">
              <a:xfrm>
                <a:off x="4717"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87" name="Rectangle 43"/>
              <p:cNvSpPr>
                <a:spLocks noChangeArrowheads="1"/>
              </p:cNvSpPr>
              <p:nvPr/>
            </p:nvSpPr>
            <p:spPr bwMode="auto">
              <a:xfrm>
                <a:off x="4660" y="1507"/>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88" name="AutoShape 44"/>
              <p:cNvSpPr>
                <a:spLocks noChangeArrowheads="1"/>
              </p:cNvSpPr>
              <p:nvPr/>
            </p:nvSpPr>
            <p:spPr bwMode="auto">
              <a:xfrm>
                <a:off x="4659" y="1430"/>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89" name="Line 45"/>
              <p:cNvSpPr>
                <a:spLocks noChangeShapeType="1"/>
              </p:cNvSpPr>
              <p:nvPr/>
            </p:nvSpPr>
            <p:spPr bwMode="auto">
              <a:xfrm>
                <a:off x="4774"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0" name="Line 46"/>
              <p:cNvSpPr>
                <a:spLocks noChangeShapeType="1"/>
              </p:cNvSpPr>
              <p:nvPr/>
            </p:nvSpPr>
            <p:spPr bwMode="auto">
              <a:xfrm flipH="1">
                <a:off x="4732"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1" name="Rectangle 47"/>
              <p:cNvSpPr>
                <a:spLocks noChangeArrowheads="1"/>
              </p:cNvSpPr>
              <p:nvPr/>
            </p:nvSpPr>
            <p:spPr bwMode="auto">
              <a:xfrm>
                <a:off x="4669" y="1541"/>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92" name="Rectangle 48"/>
              <p:cNvSpPr>
                <a:spLocks noChangeArrowheads="1"/>
              </p:cNvSpPr>
              <p:nvPr/>
            </p:nvSpPr>
            <p:spPr bwMode="auto">
              <a:xfrm>
                <a:off x="4675"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15722" name="Rectangle 50"/>
            <p:cNvSpPr>
              <a:spLocks noChangeArrowheads="1"/>
            </p:cNvSpPr>
            <p:nvPr/>
          </p:nvSpPr>
          <p:spPr bwMode="auto">
            <a:xfrm>
              <a:off x="4476" y="688"/>
              <a:ext cx="10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400"/>
                <a:t>起始服务器</a:t>
              </a:r>
              <a:endParaRPr lang="zh-CN" altLang="en-US" sz="2400"/>
            </a:p>
          </p:txBody>
        </p:sp>
        <p:sp>
          <p:nvSpPr>
            <p:cNvPr id="115723" name="Line 51"/>
            <p:cNvSpPr>
              <a:spLocks noChangeShapeType="1"/>
            </p:cNvSpPr>
            <p:nvPr/>
          </p:nvSpPr>
          <p:spPr bwMode="auto">
            <a:xfrm>
              <a:off x="3715"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4" name="Line 52"/>
            <p:cNvSpPr>
              <a:spLocks noChangeShapeType="1"/>
            </p:cNvSpPr>
            <p:nvPr/>
          </p:nvSpPr>
          <p:spPr bwMode="auto">
            <a:xfrm flipH="1">
              <a:off x="4111"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5" name="Line 53"/>
            <p:cNvSpPr>
              <a:spLocks noChangeShapeType="1"/>
            </p:cNvSpPr>
            <p:nvPr/>
          </p:nvSpPr>
          <p:spPr bwMode="auto">
            <a:xfrm flipH="1">
              <a:off x="4399"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6" name="Line 54"/>
            <p:cNvSpPr>
              <a:spLocks noChangeShapeType="1"/>
            </p:cNvSpPr>
            <p:nvPr/>
          </p:nvSpPr>
          <p:spPr bwMode="auto">
            <a:xfrm flipH="1">
              <a:off x="4501"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7" name="Freeform 55"/>
            <p:cNvSpPr/>
            <p:nvPr/>
          </p:nvSpPr>
          <p:spPr bwMode="auto">
            <a:xfrm>
              <a:off x="3277" y="1171"/>
              <a:ext cx="1326" cy="937"/>
            </a:xfrm>
            <a:custGeom>
              <a:avLst/>
              <a:gdLst>
                <a:gd name="T0" fmla="*/ 3 w 1326"/>
                <a:gd name="T1" fmla="*/ 314 h 937"/>
                <a:gd name="T2" fmla="*/ 0 w 1326"/>
                <a:gd name="T3" fmla="*/ 214 h 937"/>
                <a:gd name="T4" fmla="*/ 8 w 1326"/>
                <a:gd name="T5" fmla="*/ 113 h 937"/>
                <a:gd name="T6" fmla="*/ 33 w 1326"/>
                <a:gd name="T7" fmla="*/ 34 h 937"/>
                <a:gd name="T8" fmla="*/ 55 w 1326"/>
                <a:gd name="T9" fmla="*/ 10 h 937"/>
                <a:gd name="T10" fmla="*/ 85 w 1326"/>
                <a:gd name="T11" fmla="*/ 0 h 937"/>
                <a:gd name="T12" fmla="*/ 166 w 1326"/>
                <a:gd name="T13" fmla="*/ 12 h 937"/>
                <a:gd name="T14" fmla="*/ 264 w 1326"/>
                <a:gd name="T15" fmla="*/ 46 h 937"/>
                <a:gd name="T16" fmla="*/ 363 w 1326"/>
                <a:gd name="T17" fmla="*/ 76 h 937"/>
                <a:gd name="T18" fmla="*/ 453 w 1326"/>
                <a:gd name="T19" fmla="*/ 79 h 937"/>
                <a:gd name="T20" fmla="*/ 536 w 1326"/>
                <a:gd name="T21" fmla="*/ 59 h 937"/>
                <a:gd name="T22" fmla="*/ 620 w 1326"/>
                <a:gd name="T23" fmla="*/ 34 h 937"/>
                <a:gd name="T24" fmla="*/ 712 w 1326"/>
                <a:gd name="T25" fmla="*/ 21 h 937"/>
                <a:gd name="T26" fmla="*/ 824 w 1326"/>
                <a:gd name="T27" fmla="*/ 34 h 937"/>
                <a:gd name="T28" fmla="*/ 965 w 1326"/>
                <a:gd name="T29" fmla="*/ 64 h 937"/>
                <a:gd name="T30" fmla="*/ 1111 w 1326"/>
                <a:gd name="T31" fmla="*/ 109 h 937"/>
                <a:gd name="T32" fmla="*/ 1206 w 1326"/>
                <a:gd name="T33" fmla="*/ 154 h 937"/>
                <a:gd name="T34" fmla="*/ 1254 w 1326"/>
                <a:gd name="T35" fmla="*/ 189 h 937"/>
                <a:gd name="T36" fmla="*/ 1299 w 1326"/>
                <a:gd name="T37" fmla="*/ 252 h 937"/>
                <a:gd name="T38" fmla="*/ 1325 w 1326"/>
                <a:gd name="T39" fmla="*/ 362 h 937"/>
                <a:gd name="T40" fmla="*/ 1320 w 1326"/>
                <a:gd name="T41" fmla="*/ 485 h 937"/>
                <a:gd name="T42" fmla="*/ 1296 w 1326"/>
                <a:gd name="T43" fmla="*/ 601 h 937"/>
                <a:gd name="T44" fmla="*/ 1260 w 1326"/>
                <a:gd name="T45" fmla="*/ 694 h 937"/>
                <a:gd name="T46" fmla="*/ 1207 w 1326"/>
                <a:gd name="T47" fmla="*/ 779 h 937"/>
                <a:gd name="T48" fmla="*/ 1135 w 1326"/>
                <a:gd name="T49" fmla="*/ 852 h 937"/>
                <a:gd name="T50" fmla="*/ 1050 w 1326"/>
                <a:gd name="T51" fmla="*/ 905 h 937"/>
                <a:gd name="T52" fmla="*/ 950 w 1326"/>
                <a:gd name="T53" fmla="*/ 933 h 937"/>
                <a:gd name="T54" fmla="*/ 821 w 1326"/>
                <a:gd name="T55" fmla="*/ 932 h 937"/>
                <a:gd name="T56" fmla="*/ 683 w 1326"/>
                <a:gd name="T57" fmla="*/ 913 h 937"/>
                <a:gd name="T58" fmla="*/ 559 w 1326"/>
                <a:gd name="T59" fmla="*/ 886 h 937"/>
                <a:gd name="T60" fmla="*/ 471 w 1326"/>
                <a:gd name="T61" fmla="*/ 859 h 937"/>
                <a:gd name="T62" fmla="*/ 414 w 1326"/>
                <a:gd name="T63" fmla="*/ 823 h 937"/>
                <a:gd name="T64" fmla="*/ 353 w 1326"/>
                <a:gd name="T65" fmla="*/ 762 h 937"/>
                <a:gd name="T66" fmla="*/ 310 w 1326"/>
                <a:gd name="T67" fmla="*/ 725 h 937"/>
                <a:gd name="T68" fmla="*/ 201 w 1326"/>
                <a:gd name="T69" fmla="*/ 670 h 937"/>
                <a:gd name="T70" fmla="*/ 126 w 1326"/>
                <a:gd name="T71" fmla="*/ 624 h 937"/>
                <a:gd name="T72" fmla="*/ 69 w 1326"/>
                <a:gd name="T73" fmla="*/ 552 h 937"/>
                <a:gd name="T74" fmla="*/ 24 w 1326"/>
                <a:gd name="T75" fmla="*/ 461 h 937"/>
                <a:gd name="T76" fmla="*/ 7 w 1326"/>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6"/>
                <a:gd name="T118" fmla="*/ 0 h 937"/>
                <a:gd name="T119" fmla="*/ 1326 w 1326"/>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6" h="937">
                  <a:moveTo>
                    <a:pt x="6" y="355"/>
                  </a:moveTo>
                  <a:lnTo>
                    <a:pt x="3" y="314"/>
                  </a:lnTo>
                  <a:lnTo>
                    <a:pt x="1" y="266"/>
                  </a:lnTo>
                  <a:lnTo>
                    <a:pt x="0" y="214"/>
                  </a:lnTo>
                  <a:lnTo>
                    <a:pt x="2" y="162"/>
                  </a:lnTo>
                  <a:lnTo>
                    <a:pt x="8" y="113"/>
                  </a:lnTo>
                  <a:lnTo>
                    <a:pt x="18" y="69"/>
                  </a:lnTo>
                  <a:lnTo>
                    <a:pt x="33" y="34"/>
                  </a:lnTo>
                  <a:lnTo>
                    <a:pt x="44" y="20"/>
                  </a:lnTo>
                  <a:lnTo>
                    <a:pt x="55" y="10"/>
                  </a:lnTo>
                  <a:lnTo>
                    <a:pt x="69"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5" y="64"/>
                  </a:lnTo>
                  <a:lnTo>
                    <a:pt x="1040" y="84"/>
                  </a:lnTo>
                  <a:lnTo>
                    <a:pt x="1111" y="109"/>
                  </a:lnTo>
                  <a:lnTo>
                    <a:pt x="1177" y="138"/>
                  </a:lnTo>
                  <a:lnTo>
                    <a:pt x="1206" y="154"/>
                  </a:lnTo>
                  <a:lnTo>
                    <a:pt x="1232" y="171"/>
                  </a:lnTo>
                  <a:lnTo>
                    <a:pt x="1254" y="189"/>
                  </a:lnTo>
                  <a:lnTo>
                    <a:pt x="1272" y="208"/>
                  </a:lnTo>
                  <a:lnTo>
                    <a:pt x="1299" y="252"/>
                  </a:lnTo>
                  <a:lnTo>
                    <a:pt x="1316" y="304"/>
                  </a:lnTo>
                  <a:lnTo>
                    <a:pt x="1325" y="362"/>
                  </a:lnTo>
                  <a:lnTo>
                    <a:pt x="1325"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1" y="924"/>
                  </a:lnTo>
                  <a:lnTo>
                    <a:pt x="683" y="913"/>
                  </a:lnTo>
                  <a:lnTo>
                    <a:pt x="618" y="900"/>
                  </a:lnTo>
                  <a:lnTo>
                    <a:pt x="559" y="886"/>
                  </a:lnTo>
                  <a:lnTo>
                    <a:pt x="510" y="872"/>
                  </a:lnTo>
                  <a:lnTo>
                    <a:pt x="471" y="859"/>
                  </a:lnTo>
                  <a:lnTo>
                    <a:pt x="440" y="842"/>
                  </a:lnTo>
                  <a:lnTo>
                    <a:pt x="414" y="823"/>
                  </a:lnTo>
                  <a:lnTo>
                    <a:pt x="392" y="803"/>
                  </a:lnTo>
                  <a:lnTo>
                    <a:pt x="353" y="762"/>
                  </a:lnTo>
                  <a:lnTo>
                    <a:pt x="333" y="743"/>
                  </a:lnTo>
                  <a:lnTo>
                    <a:pt x="310" y="725"/>
                  </a:lnTo>
                  <a:lnTo>
                    <a:pt x="257" y="695"/>
                  </a:lnTo>
                  <a:lnTo>
                    <a:pt x="201" y="670"/>
                  </a:lnTo>
                  <a:lnTo>
                    <a:pt x="150" y="642"/>
                  </a:lnTo>
                  <a:lnTo>
                    <a:pt x="126" y="624"/>
                  </a:lnTo>
                  <a:lnTo>
                    <a:pt x="106" y="603"/>
                  </a:lnTo>
                  <a:lnTo>
                    <a:pt x="69" y="552"/>
                  </a:lnTo>
                  <a:lnTo>
                    <a:pt x="36" y="493"/>
                  </a:lnTo>
                  <a:lnTo>
                    <a:pt x="24" y="461"/>
                  </a:lnTo>
                  <a:lnTo>
                    <a:pt x="14" y="428"/>
                  </a:lnTo>
                  <a:lnTo>
                    <a:pt x="7" y="392"/>
                  </a:lnTo>
                  <a:lnTo>
                    <a:pt x="6" y="355"/>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15728" name="Group 69"/>
            <p:cNvGrpSpPr/>
            <p:nvPr/>
          </p:nvGrpSpPr>
          <p:grpSpPr bwMode="auto">
            <a:xfrm>
              <a:off x="3884" y="1892"/>
              <a:ext cx="316" cy="147"/>
              <a:chOff x="3884" y="1892"/>
              <a:chExt cx="316" cy="147"/>
            </a:xfrm>
          </p:grpSpPr>
          <p:sp>
            <p:nvSpPr>
              <p:cNvPr id="115772" name="Oval 56"/>
              <p:cNvSpPr>
                <a:spLocks noChangeArrowheads="1"/>
              </p:cNvSpPr>
              <p:nvPr/>
            </p:nvSpPr>
            <p:spPr bwMode="auto">
              <a:xfrm>
                <a:off x="3887" y="1958"/>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73" name="Line 57"/>
              <p:cNvSpPr>
                <a:spLocks noChangeShapeType="1"/>
              </p:cNvSpPr>
              <p:nvPr/>
            </p:nvSpPr>
            <p:spPr bwMode="auto">
              <a:xfrm>
                <a:off x="3887"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4" name="Line 58"/>
              <p:cNvSpPr>
                <a:spLocks noChangeShapeType="1"/>
              </p:cNvSpPr>
              <p:nvPr/>
            </p:nvSpPr>
            <p:spPr bwMode="auto">
              <a:xfrm>
                <a:off x="4200"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5" name="Rectangle 59"/>
              <p:cNvSpPr>
                <a:spLocks noChangeArrowheads="1"/>
              </p:cNvSpPr>
              <p:nvPr/>
            </p:nvSpPr>
            <p:spPr bwMode="auto">
              <a:xfrm>
                <a:off x="3887"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a:p>
            </p:txBody>
          </p:sp>
          <p:sp>
            <p:nvSpPr>
              <p:cNvPr id="115776" name="Oval 60"/>
              <p:cNvSpPr>
                <a:spLocks noChangeArrowheads="1"/>
              </p:cNvSpPr>
              <p:nvPr/>
            </p:nvSpPr>
            <p:spPr bwMode="auto">
              <a:xfrm>
                <a:off x="3884" y="1892"/>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nvGrpSpPr>
              <p:cNvPr id="115777" name="Group 64"/>
              <p:cNvGrpSpPr/>
              <p:nvPr/>
            </p:nvGrpSpPr>
            <p:grpSpPr bwMode="auto">
              <a:xfrm>
                <a:off x="3959" y="1912"/>
                <a:ext cx="156" cy="56"/>
                <a:chOff x="3959" y="1912"/>
                <a:chExt cx="156" cy="56"/>
              </a:xfrm>
            </p:grpSpPr>
            <p:sp>
              <p:nvSpPr>
                <p:cNvPr id="115782" name="Line 61"/>
                <p:cNvSpPr>
                  <a:spLocks noChangeShapeType="1"/>
                </p:cNvSpPr>
                <p:nvPr/>
              </p:nvSpPr>
              <p:spPr bwMode="auto">
                <a:xfrm flipV="1">
                  <a:off x="3959"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3" name="Line 62"/>
                <p:cNvSpPr>
                  <a:spLocks noChangeShapeType="1"/>
                </p:cNvSpPr>
                <p:nvPr/>
              </p:nvSpPr>
              <p:spPr bwMode="auto">
                <a:xfrm>
                  <a:off x="4066"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4" name="Line 63"/>
                <p:cNvSpPr>
                  <a:spLocks noChangeShapeType="1"/>
                </p:cNvSpPr>
                <p:nvPr/>
              </p:nvSpPr>
              <p:spPr bwMode="auto">
                <a:xfrm>
                  <a:off x="4010"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5778" name="Group 68"/>
              <p:cNvGrpSpPr/>
              <p:nvPr/>
            </p:nvGrpSpPr>
            <p:grpSpPr bwMode="auto">
              <a:xfrm>
                <a:off x="3959" y="1911"/>
                <a:ext cx="155" cy="57"/>
                <a:chOff x="3959" y="1911"/>
                <a:chExt cx="155" cy="57"/>
              </a:xfrm>
            </p:grpSpPr>
            <p:sp>
              <p:nvSpPr>
                <p:cNvPr id="115779" name="Line 65"/>
                <p:cNvSpPr>
                  <a:spLocks noChangeShapeType="1"/>
                </p:cNvSpPr>
                <p:nvPr/>
              </p:nvSpPr>
              <p:spPr bwMode="auto">
                <a:xfrm>
                  <a:off x="3959"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0" name="Line 66"/>
                <p:cNvSpPr>
                  <a:spLocks noChangeShapeType="1"/>
                </p:cNvSpPr>
                <p:nvPr/>
              </p:nvSpPr>
              <p:spPr bwMode="auto">
                <a:xfrm>
                  <a:off x="4065"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1" name="Line 67"/>
                <p:cNvSpPr>
                  <a:spLocks noChangeShapeType="1"/>
                </p:cNvSpPr>
                <p:nvPr/>
              </p:nvSpPr>
              <p:spPr bwMode="auto">
                <a:xfrm flipV="1">
                  <a:off x="4010"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5729" name="Rectangle 70"/>
            <p:cNvSpPr>
              <a:spLocks noChangeArrowheads="1"/>
            </p:cNvSpPr>
            <p:nvPr/>
          </p:nvSpPr>
          <p:spPr bwMode="auto">
            <a:xfrm>
              <a:off x="3489"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endParaRPr lang="zh-CN" altLang="en-US" sz="2000"/>
            </a:p>
            <a:p>
              <a:pPr algn="ctr">
                <a:spcBef>
                  <a:spcPct val="0"/>
                </a:spcBef>
                <a:buFontTx/>
                <a:buNone/>
              </a:pPr>
              <a:r>
                <a:rPr lang="zh-CN" altLang="en-US" sz="2000"/>
                <a:t> </a:t>
              </a:r>
              <a:r>
                <a:rPr lang="en-US" altLang="zh-CN" sz="2000"/>
                <a:t>Internet</a:t>
              </a:r>
              <a:endParaRPr lang="en-US" altLang="zh-CN" sz="2000"/>
            </a:p>
          </p:txBody>
        </p:sp>
        <p:sp>
          <p:nvSpPr>
            <p:cNvPr id="115730" name="Freeform 71"/>
            <p:cNvSpPr/>
            <p:nvPr/>
          </p:nvSpPr>
          <p:spPr bwMode="auto">
            <a:xfrm>
              <a:off x="3016" y="2638"/>
              <a:ext cx="1812" cy="852"/>
            </a:xfrm>
            <a:custGeom>
              <a:avLst/>
              <a:gdLst>
                <a:gd name="T0" fmla="*/ 1 w 1812"/>
                <a:gd name="T1" fmla="*/ 257 h 852"/>
                <a:gd name="T2" fmla="*/ 3 w 1812"/>
                <a:gd name="T3" fmla="*/ 208 h 852"/>
                <a:gd name="T4" fmla="*/ 25 w 1812"/>
                <a:gd name="T5" fmla="*/ 166 h 852"/>
                <a:gd name="T6" fmla="*/ 81 w 1812"/>
                <a:gd name="T7" fmla="*/ 127 h 852"/>
                <a:gd name="T8" fmla="*/ 186 w 1812"/>
                <a:gd name="T9" fmla="*/ 89 h 852"/>
                <a:gd name="T10" fmla="*/ 328 w 1812"/>
                <a:gd name="T11" fmla="*/ 54 h 852"/>
                <a:gd name="T12" fmla="*/ 559 w 1812"/>
                <a:gd name="T13" fmla="*/ 15 h 852"/>
                <a:gd name="T14" fmla="*/ 751 w 1812"/>
                <a:gd name="T15" fmla="*/ 0 h 852"/>
                <a:gd name="T16" fmla="*/ 988 w 1812"/>
                <a:gd name="T17" fmla="*/ 13 h 852"/>
                <a:gd name="T18" fmla="*/ 1119 w 1812"/>
                <a:gd name="T19" fmla="*/ 25 h 852"/>
                <a:gd name="T20" fmla="*/ 1280 w 1812"/>
                <a:gd name="T21" fmla="*/ 30 h 852"/>
                <a:gd name="T22" fmla="*/ 1460 w 1812"/>
                <a:gd name="T23" fmla="*/ 30 h 852"/>
                <a:gd name="T24" fmla="*/ 1626 w 1812"/>
                <a:gd name="T25" fmla="*/ 50 h 852"/>
                <a:gd name="T26" fmla="*/ 1719 w 1812"/>
                <a:gd name="T27" fmla="*/ 92 h 852"/>
                <a:gd name="T28" fmla="*/ 1759 w 1812"/>
                <a:gd name="T29" fmla="*/ 136 h 852"/>
                <a:gd name="T30" fmla="*/ 1787 w 1812"/>
                <a:gd name="T31" fmla="*/ 202 h 852"/>
                <a:gd name="T32" fmla="*/ 1808 w 1812"/>
                <a:gd name="T33" fmla="*/ 328 h 852"/>
                <a:gd name="T34" fmla="*/ 1806 w 1812"/>
                <a:gd name="T35" fmla="*/ 514 h 852"/>
                <a:gd name="T36" fmla="*/ 1785 w 1812"/>
                <a:gd name="T37" fmla="*/ 640 h 852"/>
                <a:gd name="T38" fmla="*/ 1765 w 1812"/>
                <a:gd name="T39" fmla="*/ 706 h 852"/>
                <a:gd name="T40" fmla="*/ 1723 w 1812"/>
                <a:gd name="T41" fmla="*/ 769 h 852"/>
                <a:gd name="T42" fmla="*/ 1638 w 1812"/>
                <a:gd name="T43" fmla="*/ 812 h 852"/>
                <a:gd name="T44" fmla="*/ 1531 w 1812"/>
                <a:gd name="T45" fmla="*/ 826 h 852"/>
                <a:gd name="T46" fmla="*/ 1410 w 1812"/>
                <a:gd name="T47" fmla="*/ 831 h 852"/>
                <a:gd name="T48" fmla="*/ 1281 w 1812"/>
                <a:gd name="T49" fmla="*/ 841 h 852"/>
                <a:gd name="T50" fmla="*/ 1129 w 1812"/>
                <a:gd name="T51" fmla="*/ 845 h 852"/>
                <a:gd name="T52" fmla="*/ 970 w 1812"/>
                <a:gd name="T53" fmla="*/ 845 h 852"/>
                <a:gd name="T54" fmla="*/ 822 w 1812"/>
                <a:gd name="T55" fmla="*/ 842 h 852"/>
                <a:gd name="T56" fmla="*/ 705 w 1812"/>
                <a:gd name="T57" fmla="*/ 842 h 852"/>
                <a:gd name="T58" fmla="*/ 613 w 1812"/>
                <a:gd name="T59" fmla="*/ 848 h 852"/>
                <a:gd name="T60" fmla="*/ 499 w 1812"/>
                <a:gd name="T61" fmla="*/ 850 h 852"/>
                <a:gd name="T62" fmla="*/ 426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0" y="186"/>
                  </a:lnTo>
                  <a:lnTo>
                    <a:pt x="25" y="166"/>
                  </a:lnTo>
                  <a:lnTo>
                    <a:pt x="48" y="147"/>
                  </a:lnTo>
                  <a:lnTo>
                    <a:pt x="81" y="127"/>
                  </a:lnTo>
                  <a:lnTo>
                    <a:pt x="127" y="108"/>
                  </a:lnTo>
                  <a:lnTo>
                    <a:pt x="186" y="89"/>
                  </a:lnTo>
                  <a:lnTo>
                    <a:pt x="254" y="71"/>
                  </a:lnTo>
                  <a:lnTo>
                    <a:pt x="328" y="54"/>
                  </a:lnTo>
                  <a:lnTo>
                    <a:pt x="483" y="26"/>
                  </a:lnTo>
                  <a:lnTo>
                    <a:pt x="559" y="15"/>
                  </a:lnTo>
                  <a:lnTo>
                    <a:pt x="627" y="7"/>
                  </a:lnTo>
                  <a:lnTo>
                    <a:pt x="751" y="0"/>
                  </a:lnTo>
                  <a:lnTo>
                    <a:pt x="869" y="4"/>
                  </a:lnTo>
                  <a:lnTo>
                    <a:pt x="988" y="13"/>
                  </a:lnTo>
                  <a:lnTo>
                    <a:pt x="1052" y="19"/>
                  </a:lnTo>
                  <a:lnTo>
                    <a:pt x="1119" y="25"/>
                  </a:lnTo>
                  <a:lnTo>
                    <a:pt x="1195" y="29"/>
                  </a:lnTo>
                  <a:lnTo>
                    <a:pt x="1280" y="30"/>
                  </a:lnTo>
                  <a:lnTo>
                    <a:pt x="1370" y="29"/>
                  </a:lnTo>
                  <a:lnTo>
                    <a:pt x="1460" y="30"/>
                  </a:lnTo>
                  <a:lnTo>
                    <a:pt x="1547" y="37"/>
                  </a:lnTo>
                  <a:lnTo>
                    <a:pt x="1626" y="50"/>
                  </a:lnTo>
                  <a:lnTo>
                    <a:pt x="1692" y="75"/>
                  </a:lnTo>
                  <a:lnTo>
                    <a:pt x="1719" y="92"/>
                  </a:lnTo>
                  <a:lnTo>
                    <a:pt x="1741" y="112"/>
                  </a:lnTo>
                  <a:lnTo>
                    <a:pt x="1759" y="136"/>
                  </a:lnTo>
                  <a:lnTo>
                    <a:pt x="1774" y="167"/>
                  </a:lnTo>
                  <a:lnTo>
                    <a:pt x="1787" y="202"/>
                  </a:lnTo>
                  <a:lnTo>
                    <a:pt x="1797" y="241"/>
                  </a:lnTo>
                  <a:lnTo>
                    <a:pt x="1808" y="328"/>
                  </a:lnTo>
                  <a:lnTo>
                    <a:pt x="1811" y="420"/>
                  </a:lnTo>
                  <a:lnTo>
                    <a:pt x="1806" y="514"/>
                  </a:lnTo>
                  <a:lnTo>
                    <a:pt x="1793" y="600"/>
                  </a:lnTo>
                  <a:lnTo>
                    <a:pt x="1785" y="640"/>
                  </a:lnTo>
                  <a:lnTo>
                    <a:pt x="1775" y="675"/>
                  </a:lnTo>
                  <a:lnTo>
                    <a:pt x="1765" y="706"/>
                  </a:lnTo>
                  <a:lnTo>
                    <a:pt x="1753" y="731"/>
                  </a:lnTo>
                  <a:lnTo>
                    <a:pt x="1723" y="769"/>
                  </a:lnTo>
                  <a:lnTo>
                    <a:pt x="1685" y="795"/>
                  </a:lnTo>
                  <a:lnTo>
                    <a:pt x="1638" y="812"/>
                  </a:lnTo>
                  <a:lnTo>
                    <a:pt x="1587" y="822"/>
                  </a:lnTo>
                  <a:lnTo>
                    <a:pt x="1531" y="826"/>
                  </a:lnTo>
                  <a:lnTo>
                    <a:pt x="1471" y="828"/>
                  </a:lnTo>
                  <a:lnTo>
                    <a:pt x="1410" y="831"/>
                  </a:lnTo>
                  <a:lnTo>
                    <a:pt x="1348" y="835"/>
                  </a:lnTo>
                  <a:lnTo>
                    <a:pt x="1281" y="841"/>
                  </a:lnTo>
                  <a:lnTo>
                    <a:pt x="1208" y="844"/>
                  </a:lnTo>
                  <a:lnTo>
                    <a:pt x="1129" y="845"/>
                  </a:lnTo>
                  <a:lnTo>
                    <a:pt x="1050" y="845"/>
                  </a:lnTo>
                  <a:lnTo>
                    <a:pt x="970" y="845"/>
                  </a:lnTo>
                  <a:lnTo>
                    <a:pt x="893" y="843"/>
                  </a:lnTo>
                  <a:lnTo>
                    <a:pt x="822" y="842"/>
                  </a:lnTo>
                  <a:lnTo>
                    <a:pt x="760" y="842"/>
                  </a:lnTo>
                  <a:lnTo>
                    <a:pt x="705" y="842"/>
                  </a:lnTo>
                  <a:lnTo>
                    <a:pt x="656" y="845"/>
                  </a:lnTo>
                  <a:lnTo>
                    <a:pt x="613" y="848"/>
                  </a:lnTo>
                  <a:lnTo>
                    <a:pt x="573" y="851"/>
                  </a:lnTo>
                  <a:lnTo>
                    <a:pt x="499" y="850"/>
                  </a:lnTo>
                  <a:lnTo>
                    <a:pt x="463" y="845"/>
                  </a:lnTo>
                  <a:lnTo>
                    <a:pt x="426" y="837"/>
                  </a:lnTo>
                  <a:lnTo>
                    <a:pt x="349" y="810"/>
                  </a:lnTo>
                  <a:lnTo>
                    <a:pt x="274" y="773"/>
                  </a:lnTo>
                  <a:lnTo>
                    <a:pt x="204" y="725"/>
                  </a:lnTo>
                  <a:lnTo>
                    <a:pt x="146" y="666"/>
                  </a:lnTo>
                  <a:lnTo>
                    <a:pt x="95" y="595"/>
                  </a:lnTo>
                  <a:lnTo>
                    <a:pt x="51" y="512"/>
                  </a:lnTo>
                  <a:lnTo>
                    <a:pt x="33" y="467"/>
                  </a:lnTo>
                  <a:lnTo>
                    <a:pt x="20" y="419"/>
                  </a:lnTo>
                  <a:lnTo>
                    <a:pt x="12" y="369"/>
                  </a:lnTo>
                  <a:lnTo>
                    <a:pt x="9" y="317"/>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aphicFrame>
          <p:nvGraphicFramePr>
            <p:cNvPr id="115731" name="Object 72"/>
            <p:cNvGraphicFramePr/>
            <p:nvPr/>
          </p:nvGraphicFramePr>
          <p:xfrm>
            <a:off x="3150" y="3097"/>
            <a:ext cx="288" cy="233"/>
          </p:xfrm>
          <a:graphic>
            <a:graphicData uri="http://schemas.openxmlformats.org/presentationml/2006/ole">
              <mc:AlternateContent xmlns:mc="http://schemas.openxmlformats.org/markup-compatibility/2006">
                <mc:Choice xmlns:v="urn:schemas-microsoft-com:vml" Requires="v">
                  <p:oleObj spid="_x0000_s0" name="Clip" r:id="rId1" imgW="2752725" imgH="2228850" progId="MS_ClipArt_Gallery.2">
                    <p:embed/>
                  </p:oleObj>
                </mc:Choice>
                <mc:Fallback>
                  <p:oleObj name="Clip" r:id="rId1" imgW="2752725" imgH="2228850" progId="MS_ClipArt_Gallery.2">
                    <p:embed/>
                    <p:pic>
                      <p:nvPicPr>
                        <p:cNvPr id="0" name="Object 7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2" name="Object 73"/>
            <p:cNvGraphicFramePr/>
            <p:nvPr/>
          </p:nvGraphicFramePr>
          <p:xfrm>
            <a:off x="3468" y="3097"/>
            <a:ext cx="288" cy="233"/>
          </p:xfrm>
          <a:graphic>
            <a:graphicData uri="http://schemas.openxmlformats.org/presentationml/2006/ole">
              <mc:AlternateContent xmlns:mc="http://schemas.openxmlformats.org/markup-compatibility/2006">
                <mc:Choice xmlns:v="urn:schemas-microsoft-com:vml" Requires="v">
                  <p:oleObj spid="_x0000_s2" name="Clip" r:id="rId3" imgW="2752725" imgH="2228850" progId="MS_ClipArt_Gallery.2">
                    <p:embed/>
                  </p:oleObj>
                </mc:Choice>
                <mc:Fallback>
                  <p:oleObj name="Clip" r:id="rId3" imgW="2752725" imgH="2228850" progId="MS_ClipArt_Gallery.2">
                    <p:embed/>
                    <p:pic>
                      <p:nvPicPr>
                        <p:cNvPr id="0" name="Object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3" name="Object 74"/>
            <p:cNvGraphicFramePr/>
            <p:nvPr/>
          </p:nvGraphicFramePr>
          <p:xfrm>
            <a:off x="3804" y="3091"/>
            <a:ext cx="288" cy="233"/>
          </p:xfrm>
          <a:graphic>
            <a:graphicData uri="http://schemas.openxmlformats.org/presentationml/2006/ole">
              <mc:AlternateContent xmlns:mc="http://schemas.openxmlformats.org/markup-compatibility/2006">
                <mc:Choice xmlns:v="urn:schemas-microsoft-com:vml" Requires="v">
                  <p:oleObj spid="_x0000_s3" name="Clip" r:id="rId5" imgW="2752725" imgH="2228850" progId="MS_ClipArt_Gallery.2">
                    <p:embed/>
                  </p:oleObj>
                </mc:Choice>
                <mc:Fallback>
                  <p:oleObj name="Clip" r:id="rId5" imgW="2752725" imgH="2228850" progId="MS_ClipArt_Gallery.2">
                    <p:embed/>
                    <p:pic>
                      <p:nvPicPr>
                        <p:cNvPr id="0" name="Object 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4" name="Object 75"/>
            <p:cNvGraphicFramePr/>
            <p:nvPr/>
          </p:nvGraphicFramePr>
          <p:xfrm>
            <a:off x="4128" y="3097"/>
            <a:ext cx="288" cy="233"/>
          </p:xfrm>
          <a:graphic>
            <a:graphicData uri="http://schemas.openxmlformats.org/presentationml/2006/ole">
              <mc:AlternateContent xmlns:mc="http://schemas.openxmlformats.org/markup-compatibility/2006">
                <mc:Choice xmlns:v="urn:schemas-microsoft-com:vml" Requires="v">
                  <p:oleObj spid="_x0000_s4" name="Clip" r:id="rId7" imgW="2752725" imgH="2228850" progId="MS_ClipArt_Gallery.2">
                    <p:embed/>
                  </p:oleObj>
                </mc:Choice>
                <mc:Fallback>
                  <p:oleObj name="Clip" r:id="rId7" imgW="2752725" imgH="2228850" progId="MS_ClipArt_Gallery.2">
                    <p:embed/>
                    <p:pic>
                      <p:nvPicPr>
                        <p:cNvPr id="0" name="Object 7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35" name="Line 76"/>
            <p:cNvSpPr>
              <a:spLocks noChangeShapeType="1"/>
            </p:cNvSpPr>
            <p:nvPr/>
          </p:nvSpPr>
          <p:spPr bwMode="auto">
            <a:xfrm>
              <a:off x="3271" y="2972"/>
              <a:ext cx="13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6" name="Line 77"/>
            <p:cNvSpPr>
              <a:spLocks noChangeShapeType="1"/>
            </p:cNvSpPr>
            <p:nvPr/>
          </p:nvSpPr>
          <p:spPr bwMode="auto">
            <a:xfrm>
              <a:off x="3277"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7" name="Line 78"/>
            <p:cNvSpPr>
              <a:spLocks noChangeShapeType="1"/>
            </p:cNvSpPr>
            <p:nvPr/>
          </p:nvSpPr>
          <p:spPr bwMode="auto">
            <a:xfrm>
              <a:off x="3598"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8" name="Line 79"/>
            <p:cNvSpPr>
              <a:spLocks noChangeShapeType="1"/>
            </p:cNvSpPr>
            <p:nvPr/>
          </p:nvSpPr>
          <p:spPr bwMode="auto">
            <a:xfrm>
              <a:off x="3937"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9" name="Line 80"/>
            <p:cNvSpPr>
              <a:spLocks noChangeShapeType="1"/>
            </p:cNvSpPr>
            <p:nvPr/>
          </p:nvSpPr>
          <p:spPr bwMode="auto">
            <a:xfrm>
              <a:off x="4252"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0" name="Line 81"/>
            <p:cNvSpPr>
              <a:spLocks noChangeShapeType="1"/>
            </p:cNvSpPr>
            <p:nvPr/>
          </p:nvSpPr>
          <p:spPr bwMode="auto">
            <a:xfrm>
              <a:off x="4654" y="2972"/>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5741" name="Group 92"/>
            <p:cNvGrpSpPr/>
            <p:nvPr/>
          </p:nvGrpSpPr>
          <p:grpSpPr bwMode="auto">
            <a:xfrm>
              <a:off x="4514" y="3030"/>
              <a:ext cx="205" cy="424"/>
              <a:chOff x="4514" y="3030"/>
              <a:chExt cx="205" cy="424"/>
            </a:xfrm>
          </p:grpSpPr>
          <p:sp>
            <p:nvSpPr>
              <p:cNvPr id="115762" name="Freeform 82"/>
              <p:cNvSpPr/>
              <p:nvPr/>
            </p:nvSpPr>
            <p:spPr bwMode="auto">
              <a:xfrm>
                <a:off x="4514" y="3030"/>
                <a:ext cx="205" cy="424"/>
              </a:xfrm>
              <a:custGeom>
                <a:avLst/>
                <a:gdLst>
                  <a:gd name="T0" fmla="*/ 14 w 205"/>
                  <a:gd name="T1" fmla="*/ 104 h 424"/>
                  <a:gd name="T2" fmla="*/ 21 w 205"/>
                  <a:gd name="T3" fmla="*/ 85 h 424"/>
                  <a:gd name="T4" fmla="*/ 29 w 205"/>
                  <a:gd name="T5" fmla="*/ 68 h 424"/>
                  <a:gd name="T6" fmla="*/ 38 w 205"/>
                  <a:gd name="T7" fmla="*/ 51 h 424"/>
                  <a:gd name="T8" fmla="*/ 49 w 205"/>
                  <a:gd name="T9" fmla="*/ 37 h 424"/>
                  <a:gd name="T10" fmla="*/ 60 w 205"/>
                  <a:gd name="T11" fmla="*/ 24 h 424"/>
                  <a:gd name="T12" fmla="*/ 71 w 205"/>
                  <a:gd name="T13" fmla="*/ 14 h 424"/>
                  <a:gd name="T14" fmla="*/ 82 w 205"/>
                  <a:gd name="T15" fmla="*/ 6 h 424"/>
                  <a:gd name="T16" fmla="*/ 92 w 205"/>
                  <a:gd name="T17" fmla="*/ 2 h 424"/>
                  <a:gd name="T18" fmla="*/ 103 w 205"/>
                  <a:gd name="T19" fmla="*/ 0 h 424"/>
                  <a:gd name="T20" fmla="*/ 114 w 205"/>
                  <a:gd name="T21" fmla="*/ 0 h 424"/>
                  <a:gd name="T22" fmla="*/ 126 w 205"/>
                  <a:gd name="T23" fmla="*/ 2 h 424"/>
                  <a:gd name="T24" fmla="*/ 138 w 205"/>
                  <a:gd name="T25" fmla="*/ 6 h 424"/>
                  <a:gd name="T26" fmla="*/ 149 w 205"/>
                  <a:gd name="T27" fmla="*/ 14 h 424"/>
                  <a:gd name="T28" fmla="*/ 160 w 205"/>
                  <a:gd name="T29" fmla="*/ 26 h 424"/>
                  <a:gd name="T30" fmla="*/ 169 w 205"/>
                  <a:gd name="T31" fmla="*/ 41 h 424"/>
                  <a:gd name="T32" fmla="*/ 176 w 205"/>
                  <a:gd name="T33" fmla="*/ 62 h 424"/>
                  <a:gd name="T34" fmla="*/ 179 w 205"/>
                  <a:gd name="T35" fmla="*/ 75 h 424"/>
                  <a:gd name="T36" fmla="*/ 183 w 205"/>
                  <a:gd name="T37" fmla="*/ 91 h 424"/>
                  <a:gd name="T38" fmla="*/ 186 w 205"/>
                  <a:gd name="T39" fmla="*/ 109 h 424"/>
                  <a:gd name="T40" fmla="*/ 189 w 205"/>
                  <a:gd name="T41" fmla="*/ 129 h 424"/>
                  <a:gd name="T42" fmla="*/ 195 w 205"/>
                  <a:gd name="T43" fmla="*/ 173 h 424"/>
                  <a:gd name="T44" fmla="*/ 200 w 205"/>
                  <a:gd name="T45" fmla="*/ 219 h 424"/>
                  <a:gd name="T46" fmla="*/ 203 w 205"/>
                  <a:gd name="T47" fmla="*/ 266 h 424"/>
                  <a:gd name="T48" fmla="*/ 204 w 205"/>
                  <a:gd name="T49" fmla="*/ 288 h 424"/>
                  <a:gd name="T50" fmla="*/ 203 w 205"/>
                  <a:gd name="T51" fmla="*/ 309 h 424"/>
                  <a:gd name="T52" fmla="*/ 202 w 205"/>
                  <a:gd name="T53" fmla="*/ 329 h 424"/>
                  <a:gd name="T54" fmla="*/ 201 w 205"/>
                  <a:gd name="T55" fmla="*/ 346 h 424"/>
                  <a:gd name="T56" fmla="*/ 198 w 205"/>
                  <a:gd name="T57" fmla="*/ 362 h 424"/>
                  <a:gd name="T58" fmla="*/ 194 w 205"/>
                  <a:gd name="T59" fmla="*/ 374 h 424"/>
                  <a:gd name="T60" fmla="*/ 189 w 205"/>
                  <a:gd name="T61" fmla="*/ 384 h 424"/>
                  <a:gd name="T62" fmla="*/ 182 w 205"/>
                  <a:gd name="T63" fmla="*/ 393 h 424"/>
                  <a:gd name="T64" fmla="*/ 165 w 205"/>
                  <a:gd name="T65" fmla="*/ 407 h 424"/>
                  <a:gd name="T66" fmla="*/ 143 w 205"/>
                  <a:gd name="T67" fmla="*/ 416 h 424"/>
                  <a:gd name="T68" fmla="*/ 120 w 205"/>
                  <a:gd name="T69" fmla="*/ 421 h 424"/>
                  <a:gd name="T70" fmla="*/ 95 w 205"/>
                  <a:gd name="T71" fmla="*/ 423 h 424"/>
                  <a:gd name="T72" fmla="*/ 73 w 205"/>
                  <a:gd name="T73" fmla="*/ 423 h 424"/>
                  <a:gd name="T74" fmla="*/ 53 w 205"/>
                  <a:gd name="T75" fmla="*/ 420 h 424"/>
                  <a:gd name="T76" fmla="*/ 45 w 205"/>
                  <a:gd name="T77" fmla="*/ 418 h 424"/>
                  <a:gd name="T78" fmla="*/ 38 w 205"/>
                  <a:gd name="T79" fmla="*/ 416 h 424"/>
                  <a:gd name="T80" fmla="*/ 28 w 205"/>
                  <a:gd name="T81" fmla="*/ 410 h 424"/>
                  <a:gd name="T82" fmla="*/ 20 w 205"/>
                  <a:gd name="T83" fmla="*/ 402 h 424"/>
                  <a:gd name="T84" fmla="*/ 14 w 205"/>
                  <a:gd name="T85" fmla="*/ 391 h 424"/>
                  <a:gd name="T86" fmla="*/ 10 w 205"/>
                  <a:gd name="T87" fmla="*/ 378 h 424"/>
                  <a:gd name="T88" fmla="*/ 7 w 205"/>
                  <a:gd name="T89" fmla="*/ 362 h 424"/>
                  <a:gd name="T90" fmla="*/ 5 w 205"/>
                  <a:gd name="T91" fmla="*/ 345 h 424"/>
                  <a:gd name="T92" fmla="*/ 2 w 205"/>
                  <a:gd name="T93" fmla="*/ 308 h 424"/>
                  <a:gd name="T94" fmla="*/ 1 w 205"/>
                  <a:gd name="T95" fmla="*/ 287 h 424"/>
                  <a:gd name="T96" fmla="*/ 0 w 205"/>
                  <a:gd name="T97" fmla="*/ 261 h 424"/>
                  <a:gd name="T98" fmla="*/ 0 w 205"/>
                  <a:gd name="T99" fmla="*/ 234 h 424"/>
                  <a:gd name="T100" fmla="*/ 1 w 205"/>
                  <a:gd name="T101" fmla="*/ 206 h 424"/>
                  <a:gd name="T102" fmla="*/ 3 w 205"/>
                  <a:gd name="T103" fmla="*/ 177 h 424"/>
                  <a:gd name="T104" fmla="*/ 5 w 205"/>
                  <a:gd name="T105" fmla="*/ 150 h 424"/>
                  <a:gd name="T106" fmla="*/ 9 w 205"/>
                  <a:gd name="T107" fmla="*/ 125 h 424"/>
                  <a:gd name="T108" fmla="*/ 14 w 205"/>
                  <a:gd name="T109" fmla="*/ 104 h 4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5"/>
                  <a:gd name="T166" fmla="*/ 0 h 424"/>
                  <a:gd name="T167" fmla="*/ 205 w 205"/>
                  <a:gd name="T168" fmla="*/ 424 h 4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5" h="424">
                    <a:moveTo>
                      <a:pt x="14" y="104"/>
                    </a:moveTo>
                    <a:lnTo>
                      <a:pt x="21" y="85"/>
                    </a:lnTo>
                    <a:lnTo>
                      <a:pt x="29" y="68"/>
                    </a:lnTo>
                    <a:lnTo>
                      <a:pt x="38" y="51"/>
                    </a:lnTo>
                    <a:lnTo>
                      <a:pt x="49" y="37"/>
                    </a:lnTo>
                    <a:lnTo>
                      <a:pt x="60" y="24"/>
                    </a:lnTo>
                    <a:lnTo>
                      <a:pt x="71" y="14"/>
                    </a:lnTo>
                    <a:lnTo>
                      <a:pt x="82" y="6"/>
                    </a:lnTo>
                    <a:lnTo>
                      <a:pt x="92" y="2"/>
                    </a:lnTo>
                    <a:lnTo>
                      <a:pt x="103" y="0"/>
                    </a:lnTo>
                    <a:lnTo>
                      <a:pt x="114" y="0"/>
                    </a:lnTo>
                    <a:lnTo>
                      <a:pt x="126" y="2"/>
                    </a:lnTo>
                    <a:lnTo>
                      <a:pt x="138" y="6"/>
                    </a:lnTo>
                    <a:lnTo>
                      <a:pt x="149" y="14"/>
                    </a:lnTo>
                    <a:lnTo>
                      <a:pt x="160" y="26"/>
                    </a:lnTo>
                    <a:lnTo>
                      <a:pt x="169" y="41"/>
                    </a:lnTo>
                    <a:lnTo>
                      <a:pt x="176" y="62"/>
                    </a:lnTo>
                    <a:lnTo>
                      <a:pt x="179" y="75"/>
                    </a:lnTo>
                    <a:lnTo>
                      <a:pt x="183" y="91"/>
                    </a:lnTo>
                    <a:lnTo>
                      <a:pt x="186" y="109"/>
                    </a:lnTo>
                    <a:lnTo>
                      <a:pt x="189" y="129"/>
                    </a:lnTo>
                    <a:lnTo>
                      <a:pt x="195" y="173"/>
                    </a:lnTo>
                    <a:lnTo>
                      <a:pt x="200" y="219"/>
                    </a:lnTo>
                    <a:lnTo>
                      <a:pt x="203" y="266"/>
                    </a:lnTo>
                    <a:lnTo>
                      <a:pt x="204" y="288"/>
                    </a:lnTo>
                    <a:lnTo>
                      <a:pt x="203" y="309"/>
                    </a:lnTo>
                    <a:lnTo>
                      <a:pt x="202" y="329"/>
                    </a:lnTo>
                    <a:lnTo>
                      <a:pt x="201" y="346"/>
                    </a:lnTo>
                    <a:lnTo>
                      <a:pt x="198" y="362"/>
                    </a:lnTo>
                    <a:lnTo>
                      <a:pt x="194" y="374"/>
                    </a:lnTo>
                    <a:lnTo>
                      <a:pt x="189" y="384"/>
                    </a:lnTo>
                    <a:lnTo>
                      <a:pt x="182" y="393"/>
                    </a:lnTo>
                    <a:lnTo>
                      <a:pt x="165" y="407"/>
                    </a:lnTo>
                    <a:lnTo>
                      <a:pt x="143" y="416"/>
                    </a:lnTo>
                    <a:lnTo>
                      <a:pt x="120" y="421"/>
                    </a:lnTo>
                    <a:lnTo>
                      <a:pt x="95" y="423"/>
                    </a:lnTo>
                    <a:lnTo>
                      <a:pt x="73" y="423"/>
                    </a:lnTo>
                    <a:lnTo>
                      <a:pt x="53" y="420"/>
                    </a:lnTo>
                    <a:lnTo>
                      <a:pt x="45" y="418"/>
                    </a:lnTo>
                    <a:lnTo>
                      <a:pt x="38" y="416"/>
                    </a:lnTo>
                    <a:lnTo>
                      <a:pt x="28" y="410"/>
                    </a:lnTo>
                    <a:lnTo>
                      <a:pt x="20" y="402"/>
                    </a:lnTo>
                    <a:lnTo>
                      <a:pt x="14" y="391"/>
                    </a:lnTo>
                    <a:lnTo>
                      <a:pt x="10" y="378"/>
                    </a:lnTo>
                    <a:lnTo>
                      <a:pt x="7" y="362"/>
                    </a:lnTo>
                    <a:lnTo>
                      <a:pt x="5" y="345"/>
                    </a:lnTo>
                    <a:lnTo>
                      <a:pt x="2" y="308"/>
                    </a:lnTo>
                    <a:lnTo>
                      <a:pt x="1" y="287"/>
                    </a:lnTo>
                    <a:lnTo>
                      <a:pt x="0" y="261"/>
                    </a:lnTo>
                    <a:lnTo>
                      <a:pt x="0" y="234"/>
                    </a:lnTo>
                    <a:lnTo>
                      <a:pt x="1" y="206"/>
                    </a:lnTo>
                    <a:lnTo>
                      <a:pt x="3" y="177"/>
                    </a:lnTo>
                    <a:lnTo>
                      <a:pt x="5" y="150"/>
                    </a:lnTo>
                    <a:lnTo>
                      <a:pt x="9" y="125"/>
                    </a:lnTo>
                    <a:lnTo>
                      <a:pt x="14" y="104"/>
                    </a:lnTo>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15763" name="Group 91"/>
              <p:cNvGrpSpPr/>
              <p:nvPr/>
            </p:nvGrpSpPr>
            <p:grpSpPr bwMode="auto">
              <a:xfrm>
                <a:off x="4553" y="3077"/>
                <a:ext cx="116" cy="341"/>
                <a:chOff x="4553" y="3077"/>
                <a:chExt cx="116" cy="341"/>
              </a:xfrm>
            </p:grpSpPr>
            <p:sp>
              <p:nvSpPr>
                <p:cNvPr id="115764" name="AutoShape 83"/>
                <p:cNvSpPr>
                  <a:spLocks noChangeArrowheads="1"/>
                </p:cNvSpPr>
                <p:nvPr/>
              </p:nvSpPr>
              <p:spPr bwMode="auto">
                <a:xfrm>
                  <a:off x="4553" y="3339"/>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65" name="Rectangle 84"/>
                <p:cNvSpPr>
                  <a:spLocks noChangeArrowheads="1"/>
                </p:cNvSpPr>
                <p:nvPr/>
              </p:nvSpPr>
              <p:spPr bwMode="auto">
                <a:xfrm>
                  <a:off x="4612" y="3078"/>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66" name="Rectangle 85"/>
                <p:cNvSpPr>
                  <a:spLocks noChangeArrowheads="1"/>
                </p:cNvSpPr>
                <p:nvPr/>
              </p:nvSpPr>
              <p:spPr bwMode="auto">
                <a:xfrm>
                  <a:off x="4555" y="3154"/>
                  <a:ext cx="71" cy="261"/>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67" name="AutoShape 86"/>
                <p:cNvSpPr>
                  <a:spLocks noChangeArrowheads="1"/>
                </p:cNvSpPr>
                <p:nvPr/>
              </p:nvSpPr>
              <p:spPr bwMode="auto">
                <a:xfrm>
                  <a:off x="4554" y="3077"/>
                  <a:ext cx="114" cy="77"/>
                </a:xfrm>
                <a:prstGeom prst="parallelogram">
                  <a:avLst>
                    <a:gd name="adj" fmla="val 57021"/>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68" name="Line 87"/>
                <p:cNvSpPr>
                  <a:spLocks noChangeShapeType="1"/>
                </p:cNvSpPr>
                <p:nvPr/>
              </p:nvSpPr>
              <p:spPr bwMode="auto">
                <a:xfrm>
                  <a:off x="4669" y="3082"/>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9" name="Line 88"/>
                <p:cNvSpPr>
                  <a:spLocks noChangeShapeType="1"/>
                </p:cNvSpPr>
                <p:nvPr/>
              </p:nvSpPr>
              <p:spPr bwMode="auto">
                <a:xfrm flipH="1">
                  <a:off x="4627" y="3339"/>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0" name="Rectangle 89"/>
                <p:cNvSpPr>
                  <a:spLocks noChangeArrowheads="1"/>
                </p:cNvSpPr>
                <p:nvPr/>
              </p:nvSpPr>
              <p:spPr bwMode="auto">
                <a:xfrm>
                  <a:off x="4564" y="3188"/>
                  <a:ext cx="47" cy="15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71" name="Rectangle 90"/>
                <p:cNvSpPr>
                  <a:spLocks noChangeArrowheads="1"/>
                </p:cNvSpPr>
                <p:nvPr/>
              </p:nvSpPr>
              <p:spPr bwMode="auto">
                <a:xfrm>
                  <a:off x="4570" y="3233"/>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grpSp>
          <p:nvGrpSpPr>
            <p:cNvPr id="115742" name="Group 106"/>
            <p:cNvGrpSpPr/>
            <p:nvPr/>
          </p:nvGrpSpPr>
          <p:grpSpPr bwMode="auto">
            <a:xfrm>
              <a:off x="3884" y="2705"/>
              <a:ext cx="316" cy="147"/>
              <a:chOff x="3884" y="2705"/>
              <a:chExt cx="316" cy="147"/>
            </a:xfrm>
          </p:grpSpPr>
          <p:sp>
            <p:nvSpPr>
              <p:cNvPr id="115749" name="Oval 93"/>
              <p:cNvSpPr>
                <a:spLocks noChangeArrowheads="1"/>
              </p:cNvSpPr>
              <p:nvPr/>
            </p:nvSpPr>
            <p:spPr bwMode="auto">
              <a:xfrm>
                <a:off x="3887" y="2771"/>
                <a:ext cx="313" cy="81"/>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5750" name="Line 94"/>
              <p:cNvSpPr>
                <a:spLocks noChangeShapeType="1"/>
              </p:cNvSpPr>
              <p:nvPr/>
            </p:nvSpPr>
            <p:spPr bwMode="auto">
              <a:xfrm>
                <a:off x="3887"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1" name="Line 95"/>
              <p:cNvSpPr>
                <a:spLocks noChangeShapeType="1"/>
              </p:cNvSpPr>
              <p:nvPr/>
            </p:nvSpPr>
            <p:spPr bwMode="auto">
              <a:xfrm>
                <a:off x="4200"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2" name="Rectangle 96"/>
              <p:cNvSpPr>
                <a:spLocks noChangeArrowheads="1"/>
              </p:cNvSpPr>
              <p:nvPr/>
            </p:nvSpPr>
            <p:spPr bwMode="auto">
              <a:xfrm>
                <a:off x="3887"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a:p>
            </p:txBody>
          </p:sp>
          <p:sp>
            <p:nvSpPr>
              <p:cNvPr id="115753" name="Oval 97"/>
              <p:cNvSpPr>
                <a:spLocks noChangeArrowheads="1"/>
              </p:cNvSpPr>
              <p:nvPr/>
            </p:nvSpPr>
            <p:spPr bwMode="auto">
              <a:xfrm>
                <a:off x="3884" y="2705"/>
                <a:ext cx="313" cy="95"/>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nvGrpSpPr>
              <p:cNvPr id="115754" name="Group 101"/>
              <p:cNvGrpSpPr/>
              <p:nvPr/>
            </p:nvGrpSpPr>
            <p:grpSpPr bwMode="auto">
              <a:xfrm>
                <a:off x="3959" y="2725"/>
                <a:ext cx="156" cy="56"/>
                <a:chOff x="3959" y="2725"/>
                <a:chExt cx="156" cy="56"/>
              </a:xfrm>
            </p:grpSpPr>
            <p:sp>
              <p:nvSpPr>
                <p:cNvPr id="115759" name="Line 98"/>
                <p:cNvSpPr>
                  <a:spLocks noChangeShapeType="1"/>
                </p:cNvSpPr>
                <p:nvPr/>
              </p:nvSpPr>
              <p:spPr bwMode="auto">
                <a:xfrm flipV="1">
                  <a:off x="3959"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0" name="Line 99"/>
                <p:cNvSpPr>
                  <a:spLocks noChangeShapeType="1"/>
                </p:cNvSpPr>
                <p:nvPr/>
              </p:nvSpPr>
              <p:spPr bwMode="auto">
                <a:xfrm>
                  <a:off x="4066"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1" name="Line 100"/>
                <p:cNvSpPr>
                  <a:spLocks noChangeShapeType="1"/>
                </p:cNvSpPr>
                <p:nvPr/>
              </p:nvSpPr>
              <p:spPr bwMode="auto">
                <a:xfrm>
                  <a:off x="4010"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5755" name="Group 105"/>
              <p:cNvGrpSpPr/>
              <p:nvPr/>
            </p:nvGrpSpPr>
            <p:grpSpPr bwMode="auto">
              <a:xfrm>
                <a:off x="3959" y="2724"/>
                <a:ext cx="155" cy="57"/>
                <a:chOff x="3959" y="2724"/>
                <a:chExt cx="155" cy="57"/>
              </a:xfrm>
            </p:grpSpPr>
            <p:sp>
              <p:nvSpPr>
                <p:cNvPr id="115756" name="Line 102"/>
                <p:cNvSpPr>
                  <a:spLocks noChangeShapeType="1"/>
                </p:cNvSpPr>
                <p:nvPr/>
              </p:nvSpPr>
              <p:spPr bwMode="auto">
                <a:xfrm>
                  <a:off x="3959"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7" name="Line 103"/>
                <p:cNvSpPr>
                  <a:spLocks noChangeShapeType="1"/>
                </p:cNvSpPr>
                <p:nvPr/>
              </p:nvSpPr>
              <p:spPr bwMode="auto">
                <a:xfrm>
                  <a:off x="4065"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8" name="Line 104"/>
                <p:cNvSpPr>
                  <a:spLocks noChangeShapeType="1"/>
                </p:cNvSpPr>
                <p:nvPr/>
              </p:nvSpPr>
              <p:spPr bwMode="auto">
                <a:xfrm flipV="1">
                  <a:off x="4010"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5743" name="Line 107"/>
            <p:cNvSpPr>
              <a:spLocks noChangeShapeType="1"/>
            </p:cNvSpPr>
            <p:nvPr/>
          </p:nvSpPr>
          <p:spPr bwMode="auto">
            <a:xfrm>
              <a:off x="4039"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4" name="Line 108"/>
            <p:cNvSpPr>
              <a:spLocks noChangeShapeType="1"/>
            </p:cNvSpPr>
            <p:nvPr/>
          </p:nvSpPr>
          <p:spPr bwMode="auto">
            <a:xfrm>
              <a:off x="4042"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5" name="Rectangle 109"/>
            <p:cNvSpPr>
              <a:spLocks noChangeArrowheads="1"/>
            </p:cNvSpPr>
            <p:nvPr/>
          </p:nvSpPr>
          <p:spPr bwMode="auto">
            <a:xfrm>
              <a:off x="3007"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endParaRPr lang="zh-CN" altLang="en-US" sz="2000"/>
            </a:p>
          </p:txBody>
        </p:sp>
        <p:sp>
          <p:nvSpPr>
            <p:cNvPr id="115746" name="Rectangle 110"/>
            <p:cNvSpPr>
              <a:spLocks noChangeArrowheads="1"/>
            </p:cNvSpPr>
            <p:nvPr/>
          </p:nvSpPr>
          <p:spPr bwMode="auto">
            <a:xfrm>
              <a:off x="4265" y="2659"/>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endParaRPr lang="en-US" altLang="zh-CN" sz="2000"/>
            </a:p>
          </p:txBody>
        </p:sp>
        <p:sp>
          <p:nvSpPr>
            <p:cNvPr id="115747" name="Rectangle 111"/>
            <p:cNvSpPr>
              <a:spLocks noChangeArrowheads="1"/>
            </p:cNvSpPr>
            <p:nvPr/>
          </p:nvSpPr>
          <p:spPr bwMode="auto">
            <a:xfrm>
              <a:off x="4040" y="2164"/>
              <a:ext cx="8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endParaRPr lang="en-US" altLang="zh-CN" sz="2000"/>
            </a:p>
            <a:p>
              <a:pPr>
                <a:spcBef>
                  <a:spcPct val="0"/>
                </a:spcBef>
                <a:buFontTx/>
                <a:buNone/>
              </a:pPr>
              <a:r>
                <a:rPr lang="zh-CN" altLang="en-US" sz="2000"/>
                <a:t>接入链路</a:t>
              </a:r>
              <a:endParaRPr lang="zh-CN" altLang="en-US" sz="2000"/>
            </a:p>
          </p:txBody>
        </p:sp>
        <p:sp>
          <p:nvSpPr>
            <p:cNvPr id="115748" name="Rectangle 112"/>
            <p:cNvSpPr>
              <a:spLocks noChangeArrowheads="1"/>
            </p:cNvSpPr>
            <p:nvPr/>
          </p:nvSpPr>
          <p:spPr bwMode="auto">
            <a:xfrm>
              <a:off x="4344" y="3442"/>
              <a:ext cx="9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solidFill>
                    <a:srgbClr val="FF0000"/>
                  </a:solidFill>
                </a:rPr>
                <a:t>机构缓存器</a:t>
              </a:r>
              <a:endParaRPr lang="zh-CN" altLang="en-US" sz="2000">
                <a:solidFill>
                  <a:srgbClr val="FF0000"/>
                </a:solidFill>
              </a:endParaRPr>
            </a:p>
          </p:txBody>
        </p:sp>
      </p:grpSp>
      <p:sp>
        <p:nvSpPr>
          <p:cNvPr id="11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0-#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ChangeArrowheads="1"/>
          </p:cNvSpPr>
          <p:nvPr/>
        </p:nvSpPr>
        <p:spPr bwMode="auto">
          <a:xfrm>
            <a:off x="1828800" y="415925"/>
            <a:ext cx="796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条件</a:t>
            </a:r>
            <a:r>
              <a:rPr lang="en-US" altLang="zh-CN" sz="3600" dirty="0">
                <a:solidFill>
                  <a:schemeClr val="accent1"/>
                </a:solidFill>
                <a:latin typeface="+mn-lt"/>
                <a:ea typeface="+mn-ea"/>
                <a:cs typeface="+mn-ea"/>
              </a:rPr>
              <a:t>GET</a:t>
            </a:r>
            <a:r>
              <a:rPr lang="zh-CN" altLang="en-US" sz="3600" dirty="0">
                <a:solidFill>
                  <a:schemeClr val="accent1"/>
                </a:solidFill>
                <a:latin typeface="+mn-lt"/>
                <a:ea typeface="+mn-ea"/>
                <a:cs typeface="+mn-ea"/>
              </a:rPr>
              <a:t>方法</a:t>
            </a:r>
            <a:endParaRPr lang="zh-CN" altLang="en-US" sz="3600" dirty="0">
              <a:solidFill>
                <a:schemeClr val="accent1"/>
              </a:solidFill>
              <a:latin typeface="+mn-lt"/>
              <a:ea typeface="+mn-ea"/>
              <a:cs typeface="+mn-ea"/>
            </a:endParaRPr>
          </a:p>
        </p:txBody>
      </p:sp>
      <p:sp>
        <p:nvSpPr>
          <p:cNvPr id="117762" name="Rectangle 3"/>
          <p:cNvSpPr>
            <a:spLocks noChangeArrowheads="1"/>
          </p:cNvSpPr>
          <p:nvPr/>
        </p:nvSpPr>
        <p:spPr bwMode="auto">
          <a:xfrm>
            <a:off x="1491205" y="2021711"/>
            <a:ext cx="99822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solidFill>
                  <a:schemeClr val="accent2"/>
                </a:solidFill>
              </a:rPr>
              <a:t>目的</a:t>
            </a:r>
            <a:r>
              <a:rPr lang="en-US" altLang="zh-CN" sz="2800" dirty="0">
                <a:solidFill>
                  <a:schemeClr val="accent2"/>
                </a:solidFill>
              </a:rPr>
              <a:t>: </a:t>
            </a:r>
            <a:r>
              <a:rPr lang="zh-CN" altLang="en-US" sz="2800" dirty="0"/>
              <a:t>证实缓存器中的对象是否为最新</a:t>
            </a:r>
            <a:endParaRPr lang="zh-CN" altLang="en-US" sz="2800" dirty="0"/>
          </a:p>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t>缓存器：在请求报文中包含对象最后修改时间 </a:t>
            </a:r>
            <a:endParaRPr lang="zh-CN" altLang="en-US" sz="2800" dirty="0"/>
          </a:p>
          <a:p>
            <a:pPr lvl="1" eaLnBrk="1" hangingPunct="1">
              <a:lnSpc>
                <a:spcPct val="150000"/>
              </a:lnSpc>
              <a:spcBef>
                <a:spcPts val="0"/>
              </a:spcBef>
              <a:buFontTx/>
              <a:buNone/>
            </a:pPr>
            <a:r>
              <a:rPr lang="en-US" altLang="zh-CN" sz="2600" dirty="0">
                <a:solidFill>
                  <a:schemeClr val="accent2">
                    <a:lumMod val="75000"/>
                  </a:schemeClr>
                </a:solidFill>
              </a:rPr>
              <a:t>If-modified-since: &lt;date&gt;</a:t>
            </a:r>
            <a:endParaRPr lang="en-US" altLang="zh-CN" sz="2600" dirty="0">
              <a:solidFill>
                <a:schemeClr val="accent2">
                  <a:lumMod val="75000"/>
                </a:schemeClr>
              </a:solidFill>
            </a:endParaRPr>
          </a:p>
          <a:p>
            <a:pPr eaLnBrk="1" hangingPunct="1">
              <a:lnSpc>
                <a:spcPct val="150000"/>
              </a:lnSpc>
              <a:spcBef>
                <a:spcPts val="0"/>
              </a:spcBef>
              <a:buClr>
                <a:srgbClr val="3333CC"/>
              </a:buClr>
              <a:buSzPct val="85000"/>
              <a:buFont typeface="Wingdings" panose="05000000000000000000" pitchFamily="2" charset="2"/>
              <a:buChar char="r"/>
            </a:pPr>
            <a:r>
              <a:rPr lang="zh-CN" altLang="en-US" sz="2800" dirty="0"/>
              <a:t>服务器</a:t>
            </a:r>
            <a:r>
              <a:rPr lang="en-US" altLang="zh-CN" sz="2800" dirty="0"/>
              <a:t>: </a:t>
            </a:r>
            <a:r>
              <a:rPr lang="zh-CN" altLang="en-US" sz="2800" dirty="0"/>
              <a:t>如果对象是最新的则响应报文中不包含对象</a:t>
            </a:r>
            <a:r>
              <a:rPr lang="en-US" altLang="zh-CN" sz="2800" dirty="0"/>
              <a:t>: HTTP/1.0 304 Not Modified</a:t>
            </a:r>
            <a:endParaRPr lang="en-US" altLang="zh-CN" sz="2800" dirty="0"/>
          </a:p>
        </p:txBody>
      </p:sp>
      <p:sp>
        <p:nvSpPr>
          <p:cNvPr id="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ChangeArrowheads="1"/>
          </p:cNvSpPr>
          <p:nvPr/>
        </p:nvSpPr>
        <p:spPr bwMode="auto">
          <a:xfrm>
            <a:off x="1828800" y="279400"/>
            <a:ext cx="796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条件</a:t>
            </a:r>
            <a:r>
              <a:rPr lang="en-US" altLang="zh-CN" sz="3600" dirty="0">
                <a:solidFill>
                  <a:schemeClr val="accent1"/>
                </a:solidFill>
                <a:latin typeface="+mn-lt"/>
                <a:ea typeface="+mn-ea"/>
                <a:cs typeface="+mn-ea"/>
              </a:rPr>
              <a:t>GET</a:t>
            </a:r>
            <a:r>
              <a:rPr lang="zh-CN" altLang="en-US" sz="3600" dirty="0">
                <a:solidFill>
                  <a:schemeClr val="accent1"/>
                </a:solidFill>
                <a:latin typeface="+mn-lt"/>
                <a:ea typeface="+mn-ea"/>
                <a:cs typeface="+mn-ea"/>
              </a:rPr>
              <a:t>方法</a:t>
            </a:r>
            <a:endParaRPr lang="zh-CN" altLang="en-US" sz="3600" dirty="0">
              <a:solidFill>
                <a:schemeClr val="accent1"/>
              </a:solidFill>
              <a:latin typeface="+mn-lt"/>
              <a:ea typeface="+mn-ea"/>
              <a:cs typeface="+mn-ea"/>
            </a:endParaRPr>
          </a:p>
        </p:txBody>
      </p:sp>
      <p:grpSp>
        <p:nvGrpSpPr>
          <p:cNvPr id="119810" name="Group 19"/>
          <p:cNvGrpSpPr/>
          <p:nvPr/>
        </p:nvGrpSpPr>
        <p:grpSpPr bwMode="auto">
          <a:xfrm>
            <a:off x="3509963" y="1371600"/>
            <a:ext cx="5237162" cy="5043488"/>
            <a:chOff x="2551" y="618"/>
            <a:chExt cx="3299" cy="3177"/>
          </a:xfrm>
        </p:grpSpPr>
        <p:sp>
          <p:nvSpPr>
            <p:cNvPr id="119811" name="Line 4"/>
            <p:cNvSpPr>
              <a:spLocks noChangeShapeType="1"/>
            </p:cNvSpPr>
            <p:nvPr/>
          </p:nvSpPr>
          <p:spPr bwMode="auto">
            <a:xfrm>
              <a:off x="2863" y="106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12" name="Rectangle 5"/>
            <p:cNvSpPr>
              <a:spLocks noChangeArrowheads="1"/>
            </p:cNvSpPr>
            <p:nvPr/>
          </p:nvSpPr>
          <p:spPr bwMode="auto">
            <a:xfrm>
              <a:off x="2551" y="636"/>
              <a:ext cx="7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a:t>cache</a:t>
              </a:r>
              <a:endParaRPr lang="en-US" altLang="zh-CN" sz="2800" u="sng"/>
            </a:p>
          </p:txBody>
        </p:sp>
        <p:sp>
          <p:nvSpPr>
            <p:cNvPr id="119813" name="Rectangle 6"/>
            <p:cNvSpPr>
              <a:spLocks noChangeArrowheads="1"/>
            </p:cNvSpPr>
            <p:nvPr/>
          </p:nvSpPr>
          <p:spPr bwMode="auto">
            <a:xfrm>
              <a:off x="4740" y="618"/>
              <a:ext cx="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a:t>server</a:t>
              </a:r>
              <a:endParaRPr lang="en-US" altLang="zh-CN" sz="2800" u="sng"/>
            </a:p>
          </p:txBody>
        </p:sp>
        <p:sp>
          <p:nvSpPr>
            <p:cNvPr id="119814" name="Rectangle 7"/>
            <p:cNvSpPr>
              <a:spLocks noChangeArrowheads="1"/>
            </p:cNvSpPr>
            <p:nvPr/>
          </p:nvSpPr>
          <p:spPr bwMode="auto">
            <a:xfrm>
              <a:off x="3057" y="991"/>
              <a:ext cx="1687" cy="601"/>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endParaRPr lang="en-US" altLang="zh-CN" sz="2000"/>
            </a:p>
            <a:p>
              <a:pPr algn="ctr">
                <a:spcBef>
                  <a:spcPct val="0"/>
                </a:spcBef>
                <a:buFontTx/>
                <a:buNone/>
              </a:pPr>
              <a:r>
                <a:rPr lang="en-US" altLang="zh-CN" sz="1800"/>
                <a:t>If-modified-since: &lt;date&gt;</a:t>
              </a:r>
              <a:endParaRPr lang="en-US" altLang="zh-CN" sz="1800"/>
            </a:p>
          </p:txBody>
        </p:sp>
        <p:sp>
          <p:nvSpPr>
            <p:cNvPr id="119815" name="Line 8"/>
            <p:cNvSpPr>
              <a:spLocks noChangeShapeType="1"/>
            </p:cNvSpPr>
            <p:nvPr/>
          </p:nvSpPr>
          <p:spPr bwMode="auto">
            <a:xfrm flipH="1">
              <a:off x="2875" y="168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19816" name="Group 11"/>
            <p:cNvGrpSpPr/>
            <p:nvPr/>
          </p:nvGrpSpPr>
          <p:grpSpPr bwMode="auto">
            <a:xfrm>
              <a:off x="3045" y="1684"/>
              <a:ext cx="1663" cy="601"/>
              <a:chOff x="3045" y="1684"/>
              <a:chExt cx="1663" cy="601"/>
            </a:xfrm>
          </p:grpSpPr>
          <p:sp>
            <p:nvSpPr>
              <p:cNvPr id="119824" name="Rectangle 9"/>
              <p:cNvSpPr>
                <a:spLocks noChangeArrowheads="1"/>
              </p:cNvSpPr>
              <p:nvPr/>
            </p:nvSpPr>
            <p:spPr bwMode="auto">
              <a:xfrm>
                <a:off x="3107" y="1719"/>
                <a:ext cx="1576" cy="463"/>
              </a:xfrm>
              <a:prstGeom prst="rect">
                <a:avLst/>
              </a:prstGeom>
              <a:solidFill>
                <a:schemeClr val="bg1"/>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19825" name="Rectangle 10"/>
              <p:cNvSpPr>
                <a:spLocks noChangeArrowheads="1"/>
              </p:cNvSpPr>
              <p:nvPr/>
            </p:nvSpPr>
            <p:spPr bwMode="auto">
              <a:xfrm>
                <a:off x="3045" y="1684"/>
                <a:ext cx="1663" cy="601"/>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endParaRPr lang="en-US" altLang="zh-CN" sz="2000"/>
              </a:p>
              <a:p>
                <a:pPr algn="ctr">
                  <a:spcBef>
                    <a:spcPct val="0"/>
                  </a:spcBef>
                  <a:buFontTx/>
                  <a:buNone/>
                </a:pPr>
                <a:r>
                  <a:rPr lang="en-US" altLang="zh-CN" sz="1800"/>
                  <a:t>HTTP/1.0 </a:t>
                </a:r>
                <a:endParaRPr lang="en-US" altLang="zh-CN" sz="1800"/>
              </a:p>
              <a:p>
                <a:pPr algn="ctr">
                  <a:spcBef>
                    <a:spcPct val="0"/>
                  </a:spcBef>
                  <a:buFontTx/>
                  <a:buNone/>
                </a:pPr>
                <a:r>
                  <a:rPr lang="en-US" altLang="zh-CN" sz="1800"/>
                  <a:t>304 Not Modified</a:t>
                </a:r>
                <a:endParaRPr lang="en-US" altLang="zh-CN" sz="1800"/>
              </a:p>
            </p:txBody>
          </p:sp>
        </p:grpSp>
        <p:sp>
          <p:nvSpPr>
            <p:cNvPr id="105482" name="Rectangle 12"/>
            <p:cNvSpPr>
              <a:spLocks noChangeArrowheads="1"/>
            </p:cNvSpPr>
            <p:nvPr/>
          </p:nvSpPr>
          <p:spPr bwMode="auto">
            <a:xfrm>
              <a:off x="4857" y="1218"/>
              <a:ext cx="951"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endParaRPr lang="en-US" altLang="zh-CN" sz="2400" dirty="0">
                <a:solidFill>
                  <a:schemeClr val="accent2">
                    <a:lumMod val="50000"/>
                  </a:schemeClr>
                </a:solidFill>
              </a:endParaRPr>
            </a:p>
            <a:p>
              <a:pPr algn="ctr">
                <a:spcBef>
                  <a:spcPct val="0"/>
                </a:spcBef>
                <a:buFontTx/>
                <a:buNone/>
                <a:defRPr/>
              </a:pPr>
              <a:r>
                <a:rPr lang="en-US" altLang="zh-CN" sz="2400" dirty="0">
                  <a:solidFill>
                    <a:schemeClr val="accent2">
                      <a:lumMod val="50000"/>
                    </a:schemeClr>
                  </a:solidFill>
                </a:rPr>
                <a:t>not </a:t>
              </a:r>
              <a:endParaRPr lang="en-US" altLang="zh-CN" sz="2400" dirty="0">
                <a:solidFill>
                  <a:schemeClr val="accent2">
                    <a:lumMod val="50000"/>
                  </a:schemeClr>
                </a:solidFill>
              </a:endParaRPr>
            </a:p>
            <a:p>
              <a:pPr algn="ctr">
                <a:spcBef>
                  <a:spcPct val="0"/>
                </a:spcBef>
                <a:buFontTx/>
                <a:buNone/>
                <a:defRPr/>
              </a:pPr>
              <a:r>
                <a:rPr lang="en-US" altLang="zh-CN" sz="2400" dirty="0">
                  <a:solidFill>
                    <a:schemeClr val="accent2">
                      <a:lumMod val="50000"/>
                    </a:schemeClr>
                  </a:solidFill>
                </a:rPr>
                <a:t>modified</a:t>
              </a:r>
              <a:endParaRPr lang="en-US" altLang="zh-CN" sz="2400" dirty="0">
                <a:solidFill>
                  <a:schemeClr val="accent2">
                    <a:lumMod val="50000"/>
                  </a:schemeClr>
                </a:solidFill>
              </a:endParaRPr>
            </a:p>
          </p:txBody>
        </p:sp>
        <p:sp>
          <p:nvSpPr>
            <p:cNvPr id="119818" name="Line 13"/>
            <p:cNvSpPr>
              <a:spLocks noChangeShapeType="1"/>
            </p:cNvSpPr>
            <p:nvPr/>
          </p:nvSpPr>
          <p:spPr bwMode="auto">
            <a:xfrm>
              <a:off x="2941" y="2359"/>
              <a:ext cx="2460" cy="0"/>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9819" name="Line 14"/>
            <p:cNvSpPr>
              <a:spLocks noChangeShapeType="1"/>
            </p:cNvSpPr>
            <p:nvPr/>
          </p:nvSpPr>
          <p:spPr bwMode="auto">
            <a:xfrm>
              <a:off x="2905" y="254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20" name="Rectangle 15"/>
            <p:cNvSpPr>
              <a:spLocks noChangeArrowheads="1"/>
            </p:cNvSpPr>
            <p:nvPr/>
          </p:nvSpPr>
          <p:spPr bwMode="auto">
            <a:xfrm>
              <a:off x="3060" y="2473"/>
              <a:ext cx="1687" cy="601"/>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endParaRPr lang="en-US" altLang="zh-CN" sz="2000"/>
            </a:p>
            <a:p>
              <a:pPr algn="ctr">
                <a:spcBef>
                  <a:spcPct val="0"/>
                </a:spcBef>
                <a:buFontTx/>
                <a:buNone/>
              </a:pPr>
              <a:r>
                <a:rPr lang="en-US" altLang="zh-CN" sz="1800"/>
                <a:t>If-modified-since: &lt;date&gt;</a:t>
              </a:r>
              <a:endParaRPr lang="en-US" altLang="zh-CN" sz="1800"/>
            </a:p>
          </p:txBody>
        </p:sp>
        <p:sp>
          <p:nvSpPr>
            <p:cNvPr id="119821" name="Line 16"/>
            <p:cNvSpPr>
              <a:spLocks noChangeShapeType="1"/>
            </p:cNvSpPr>
            <p:nvPr/>
          </p:nvSpPr>
          <p:spPr bwMode="auto">
            <a:xfrm flipH="1">
              <a:off x="2917" y="3169"/>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22" name="Rectangle 17"/>
            <p:cNvSpPr>
              <a:spLocks noChangeArrowheads="1"/>
            </p:cNvSpPr>
            <p:nvPr/>
          </p:nvSpPr>
          <p:spPr bwMode="auto">
            <a:xfrm>
              <a:off x="3072" y="3135"/>
              <a:ext cx="1663" cy="660"/>
            </a:xfrm>
            <a:prstGeom prst="rect">
              <a:avLst/>
            </a:prstGeom>
            <a:solidFill>
              <a:schemeClr val="bg1"/>
            </a:solidFill>
            <a:ln w="12700">
              <a:solidFill>
                <a:schemeClr val="tx1"/>
              </a:solidFill>
              <a:miter lim="800000"/>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endParaRPr lang="en-US" altLang="zh-CN" sz="2000"/>
            </a:p>
            <a:p>
              <a:pPr algn="ctr">
                <a:spcBef>
                  <a:spcPct val="0"/>
                </a:spcBef>
                <a:buFontTx/>
                <a:buNone/>
              </a:pPr>
              <a:r>
                <a:rPr lang="en-US" altLang="zh-CN" sz="1800"/>
                <a:t>HTTP/1.0 200 OK</a:t>
              </a:r>
              <a:endParaRPr lang="en-US" altLang="zh-CN" sz="1800"/>
            </a:p>
            <a:p>
              <a:pPr algn="ctr">
                <a:spcBef>
                  <a:spcPct val="0"/>
                </a:spcBef>
                <a:buFontTx/>
                <a:buNone/>
              </a:pPr>
              <a:r>
                <a:rPr lang="en-US" altLang="zh-CN" sz="2400"/>
                <a:t>&lt;data&gt;</a:t>
              </a:r>
              <a:endParaRPr lang="en-US" altLang="zh-CN" sz="2400"/>
            </a:p>
          </p:txBody>
        </p:sp>
        <p:sp>
          <p:nvSpPr>
            <p:cNvPr id="105488" name="Rectangle 18"/>
            <p:cNvSpPr>
              <a:spLocks noChangeArrowheads="1"/>
            </p:cNvSpPr>
            <p:nvPr/>
          </p:nvSpPr>
          <p:spPr bwMode="auto">
            <a:xfrm>
              <a:off x="4899" y="2760"/>
              <a:ext cx="951"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endParaRPr lang="en-US" altLang="zh-CN" sz="2400" dirty="0">
                <a:solidFill>
                  <a:schemeClr val="accent2">
                    <a:lumMod val="50000"/>
                  </a:schemeClr>
                </a:solidFill>
              </a:endParaRPr>
            </a:p>
            <a:p>
              <a:pPr algn="ctr">
                <a:spcBef>
                  <a:spcPct val="0"/>
                </a:spcBef>
                <a:buFontTx/>
                <a:buNone/>
                <a:defRPr/>
              </a:pPr>
              <a:r>
                <a:rPr lang="en-US" altLang="zh-CN" sz="2400" dirty="0">
                  <a:solidFill>
                    <a:schemeClr val="accent2">
                      <a:lumMod val="50000"/>
                    </a:schemeClr>
                  </a:solidFill>
                </a:rPr>
                <a:t>modified</a:t>
              </a:r>
              <a:endParaRPr lang="en-US" altLang="zh-CN" sz="2400" dirty="0">
                <a:solidFill>
                  <a:schemeClr val="accent2">
                    <a:lumMod val="50000"/>
                  </a:schemeClr>
                </a:solidFill>
              </a:endParaRPr>
            </a:p>
          </p:txBody>
        </p:sp>
      </p:grpSp>
      <p:sp>
        <p:nvSpPr>
          <p:cNvPr id="19"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043368" cy="769441"/>
          </a:xfrm>
          <a:prstGeom prst="rect">
            <a:avLst/>
          </a:prstGeom>
          <a:noFill/>
        </p:spPr>
        <p:txBody>
          <a:bodyPr wrap="none" rtlCol="0">
            <a:spAutoFit/>
          </a:bodyPr>
          <a:lstStyle/>
          <a:p>
            <a:r>
              <a:rPr lang="zh-CN" altLang="en-US" sz="4400" b="1" dirty="0">
                <a:solidFill>
                  <a:srgbClr val="575757"/>
                </a:solidFill>
                <a:cs typeface="+mn-ea"/>
                <a:sym typeface="+mn-lt"/>
              </a:rPr>
              <a:t>文件传输协议</a:t>
            </a:r>
            <a:r>
              <a:rPr lang="en-US" altLang="zh-CN" sz="4400" b="1" dirty="0">
                <a:solidFill>
                  <a:srgbClr val="575757"/>
                </a:solidFill>
                <a:cs typeface="+mn-ea"/>
                <a:sym typeface="+mn-lt"/>
              </a:rPr>
              <a:t>:FTP</a:t>
            </a:r>
            <a:r>
              <a:rPr lang="zh-CN" altLang="en-US" sz="4400" b="1" dirty="0">
                <a:solidFill>
                  <a:srgbClr val="575757"/>
                </a:solidFill>
                <a:cs typeface="+mn-ea"/>
                <a:sym typeface="+mn-lt"/>
              </a:rPr>
              <a:t>*</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p:cNvSpPr>
            <a:spLocks noGrp="1" noChangeArrowheads="1"/>
          </p:cNvSpPr>
          <p:nvPr>
            <p:ph type="title"/>
          </p:nvPr>
        </p:nvSpPr>
        <p:spPr>
          <a:xfrm>
            <a:off x="1852551" y="902097"/>
            <a:ext cx="9452758" cy="729457"/>
          </a:xfrm>
        </p:spPr>
        <p:txBody>
          <a:bodyPr/>
          <a:lstStyle/>
          <a:p>
            <a:pPr eaLnBrk="1" hangingPunct="1">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endParaRPr lang="en-US" altLang="zh-CN" sz="3600" b="1" dirty="0">
              <a:solidFill>
                <a:schemeClr val="accent1"/>
              </a:solidFill>
              <a:latin typeface="+mn-lt"/>
              <a:ea typeface="+mn-ea"/>
              <a:cs typeface="+mn-ea"/>
            </a:endParaRPr>
          </a:p>
        </p:txBody>
      </p:sp>
      <p:graphicFrame>
        <p:nvGraphicFramePr>
          <p:cNvPr id="123906" name="Object 5"/>
          <p:cNvGraphicFramePr/>
          <p:nvPr/>
        </p:nvGraphicFramePr>
        <p:xfrm>
          <a:off x="4002088" y="2293938"/>
          <a:ext cx="958850" cy="836612"/>
        </p:xfrm>
        <a:graphic>
          <a:graphicData uri="http://schemas.openxmlformats.org/presentationml/2006/ole">
            <mc:AlternateContent xmlns:mc="http://schemas.openxmlformats.org/markup-compatibility/2006">
              <mc:Choice xmlns:v="urn:schemas-microsoft-com:vml" Requires="v">
                <p:oleObj spid="_x0000_s0" name="Clip" r:id="rId1" imgW="4743450" imgH="3829050" progId="MS_ClipArt_Gallery.2">
                  <p:embed/>
                </p:oleObj>
              </mc:Choice>
              <mc:Fallback>
                <p:oleObj name="Clip" r:id="rId1" imgW="4743450" imgH="382905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2293938"/>
                        <a:ext cx="9588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3907" name="Group 14"/>
          <p:cNvGrpSpPr/>
          <p:nvPr/>
        </p:nvGrpSpPr>
        <p:grpSpPr bwMode="auto">
          <a:xfrm>
            <a:off x="8362950" y="2466975"/>
            <a:ext cx="355600" cy="931863"/>
            <a:chOff x="4261" y="709"/>
            <a:chExt cx="224" cy="587"/>
          </a:xfrm>
        </p:grpSpPr>
        <p:sp>
          <p:nvSpPr>
            <p:cNvPr id="123939" name="AutoShape 6"/>
            <p:cNvSpPr>
              <a:spLocks noChangeArrowheads="1"/>
            </p:cNvSpPr>
            <p:nvPr/>
          </p:nvSpPr>
          <p:spPr bwMode="auto">
            <a:xfrm>
              <a:off x="4261" y="116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40" name="Rectangle 7"/>
            <p:cNvSpPr>
              <a:spLocks noChangeArrowheads="1"/>
            </p:cNvSpPr>
            <p:nvPr/>
          </p:nvSpPr>
          <p:spPr bwMode="auto">
            <a:xfrm>
              <a:off x="4374" y="71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41" name="Rectangle 8"/>
            <p:cNvSpPr>
              <a:spLocks noChangeArrowheads="1"/>
            </p:cNvSpPr>
            <p:nvPr/>
          </p:nvSpPr>
          <p:spPr bwMode="auto">
            <a:xfrm>
              <a:off x="4263" y="841"/>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42" name="AutoShape 9"/>
            <p:cNvSpPr>
              <a:spLocks noChangeArrowheads="1"/>
            </p:cNvSpPr>
            <p:nvPr/>
          </p:nvSpPr>
          <p:spPr bwMode="auto">
            <a:xfrm>
              <a:off x="4262" y="709"/>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43" name="Line 10"/>
            <p:cNvSpPr>
              <a:spLocks noChangeShapeType="1"/>
            </p:cNvSpPr>
            <p:nvPr/>
          </p:nvSpPr>
          <p:spPr bwMode="auto">
            <a:xfrm>
              <a:off x="4485" y="71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44" name="Line 11"/>
            <p:cNvSpPr>
              <a:spLocks noChangeShapeType="1"/>
            </p:cNvSpPr>
            <p:nvPr/>
          </p:nvSpPr>
          <p:spPr bwMode="auto">
            <a:xfrm flipH="1">
              <a:off x="4404" y="116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45" name="Rectangle 12"/>
            <p:cNvSpPr>
              <a:spLocks noChangeArrowheads="1"/>
            </p:cNvSpPr>
            <p:nvPr/>
          </p:nvSpPr>
          <p:spPr bwMode="auto">
            <a:xfrm>
              <a:off x="4281" y="901"/>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46" name="Rectangle 13"/>
            <p:cNvSpPr>
              <a:spLocks noChangeArrowheads="1"/>
            </p:cNvSpPr>
            <p:nvPr/>
          </p:nvSpPr>
          <p:spPr bwMode="auto">
            <a:xfrm>
              <a:off x="4294" y="97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sp>
        <p:nvSpPr>
          <p:cNvPr id="123908" name="Line 15"/>
          <p:cNvSpPr>
            <a:spLocks noChangeShapeType="1"/>
          </p:cNvSpPr>
          <p:nvPr/>
        </p:nvSpPr>
        <p:spPr bwMode="auto">
          <a:xfrm>
            <a:off x="5753100" y="3922713"/>
            <a:ext cx="2209800" cy="952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3909" name="Rectangle 16"/>
          <p:cNvSpPr>
            <a:spLocks noChangeArrowheads="1"/>
          </p:cNvSpPr>
          <p:nvPr/>
        </p:nvSpPr>
        <p:spPr bwMode="auto">
          <a:xfrm>
            <a:off x="5524500" y="3398838"/>
            <a:ext cx="24098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文件传输</a:t>
            </a:r>
            <a:endParaRPr lang="zh-CN" altLang="en-US" sz="2400"/>
          </a:p>
        </p:txBody>
      </p:sp>
      <p:grpSp>
        <p:nvGrpSpPr>
          <p:cNvPr id="123910" name="Group 19"/>
          <p:cNvGrpSpPr/>
          <p:nvPr/>
        </p:nvGrpSpPr>
        <p:grpSpPr bwMode="auto">
          <a:xfrm>
            <a:off x="8037513" y="3482975"/>
            <a:ext cx="1135062" cy="1136650"/>
            <a:chOff x="4132" y="1174"/>
            <a:chExt cx="448" cy="526"/>
          </a:xfrm>
        </p:grpSpPr>
        <p:sp>
          <p:nvSpPr>
            <p:cNvPr id="123937" name="Rectangle 17"/>
            <p:cNvSpPr>
              <a:spLocks noChangeArrowheads="1"/>
            </p:cNvSpPr>
            <p:nvPr/>
          </p:nvSpPr>
          <p:spPr bwMode="auto">
            <a:xfrm>
              <a:off x="4132" y="1174"/>
              <a:ext cx="448" cy="526"/>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38" name="Rectangle 18"/>
            <p:cNvSpPr>
              <a:spLocks noChangeArrowheads="1"/>
            </p:cNvSpPr>
            <p:nvPr/>
          </p:nvSpPr>
          <p:spPr bwMode="auto">
            <a:xfrm>
              <a:off x="4134" y="1253"/>
              <a:ext cx="43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endParaRPr lang="en-US" altLang="zh-CN" sz="2400">
                <a:solidFill>
                  <a:schemeClr val="bg1"/>
                </a:solidFill>
              </a:endParaRPr>
            </a:p>
            <a:p>
              <a:pPr algn="ctr">
                <a:spcBef>
                  <a:spcPct val="0"/>
                </a:spcBef>
                <a:buFontTx/>
                <a:buNone/>
              </a:pPr>
              <a:r>
                <a:rPr lang="zh-CN" altLang="en-US" sz="2400">
                  <a:solidFill>
                    <a:schemeClr val="bg1"/>
                  </a:solidFill>
                </a:rPr>
                <a:t>服务器</a:t>
              </a:r>
              <a:endParaRPr lang="zh-CN" altLang="en-US" sz="2400">
                <a:solidFill>
                  <a:schemeClr val="bg1"/>
                </a:solidFill>
              </a:endParaRPr>
            </a:p>
          </p:txBody>
        </p:sp>
      </p:grpSp>
      <p:grpSp>
        <p:nvGrpSpPr>
          <p:cNvPr id="123911" name="Group 24"/>
          <p:cNvGrpSpPr/>
          <p:nvPr/>
        </p:nvGrpSpPr>
        <p:grpSpPr bwMode="auto">
          <a:xfrm>
            <a:off x="3027363" y="3460750"/>
            <a:ext cx="2647950" cy="1179513"/>
            <a:chOff x="1627" y="1168"/>
            <a:chExt cx="1141" cy="532"/>
          </a:xfrm>
        </p:grpSpPr>
        <p:sp>
          <p:nvSpPr>
            <p:cNvPr id="123933" name="Rectangle 20"/>
            <p:cNvSpPr>
              <a:spLocks noChangeArrowheads="1"/>
            </p:cNvSpPr>
            <p:nvPr/>
          </p:nvSpPr>
          <p:spPr bwMode="auto">
            <a:xfrm>
              <a:off x="2308" y="1168"/>
              <a:ext cx="448" cy="526"/>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bg1"/>
                </a:solidFill>
              </a:endParaRPr>
            </a:p>
          </p:txBody>
        </p:sp>
        <p:sp>
          <p:nvSpPr>
            <p:cNvPr id="123934" name="Rectangle 21"/>
            <p:cNvSpPr>
              <a:spLocks noChangeArrowheads="1"/>
            </p:cNvSpPr>
            <p:nvPr/>
          </p:nvSpPr>
          <p:spPr bwMode="auto">
            <a:xfrm>
              <a:off x="1684" y="1174"/>
              <a:ext cx="610" cy="526"/>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chemeClr val="bg1"/>
                </a:solidFill>
              </a:endParaRPr>
            </a:p>
          </p:txBody>
        </p:sp>
        <p:sp>
          <p:nvSpPr>
            <p:cNvPr id="123935" name="Rectangle 22"/>
            <p:cNvSpPr>
              <a:spLocks noChangeArrowheads="1"/>
            </p:cNvSpPr>
            <p:nvPr/>
          </p:nvSpPr>
          <p:spPr bwMode="auto">
            <a:xfrm>
              <a:off x="1627" y="1187"/>
              <a:ext cx="738"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endParaRPr lang="en-US" altLang="zh-CN" sz="2400">
                <a:solidFill>
                  <a:schemeClr val="bg1"/>
                </a:solidFill>
              </a:endParaRPr>
            </a:p>
            <a:p>
              <a:pPr algn="ctr">
                <a:spcBef>
                  <a:spcPct val="0"/>
                </a:spcBef>
                <a:buFontTx/>
                <a:buNone/>
              </a:pPr>
              <a:r>
                <a:rPr lang="zh-CN" altLang="en-US" sz="2400">
                  <a:solidFill>
                    <a:schemeClr val="bg1"/>
                  </a:solidFill>
                </a:rPr>
                <a:t>用户接口</a:t>
              </a:r>
              <a:endParaRPr lang="zh-CN" altLang="en-US" sz="2400">
                <a:solidFill>
                  <a:schemeClr val="bg1"/>
                </a:solidFill>
              </a:endParaRPr>
            </a:p>
          </p:txBody>
        </p:sp>
        <p:sp>
          <p:nvSpPr>
            <p:cNvPr id="123936" name="Rectangle 23"/>
            <p:cNvSpPr>
              <a:spLocks noChangeArrowheads="1"/>
            </p:cNvSpPr>
            <p:nvPr/>
          </p:nvSpPr>
          <p:spPr bwMode="auto">
            <a:xfrm>
              <a:off x="2290" y="1247"/>
              <a:ext cx="478"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endParaRPr lang="en-US" altLang="zh-CN" sz="2400">
                <a:solidFill>
                  <a:schemeClr val="bg1"/>
                </a:solidFill>
              </a:endParaRPr>
            </a:p>
            <a:p>
              <a:pPr algn="ctr">
                <a:spcBef>
                  <a:spcPct val="0"/>
                </a:spcBef>
                <a:buFontTx/>
                <a:buNone/>
              </a:pPr>
              <a:r>
                <a:rPr lang="zh-CN" altLang="en-US" sz="2400">
                  <a:solidFill>
                    <a:schemeClr val="bg1"/>
                  </a:solidFill>
                </a:rPr>
                <a:t>客户机</a:t>
              </a:r>
              <a:endParaRPr lang="zh-CN" altLang="en-US" sz="2400">
                <a:solidFill>
                  <a:schemeClr val="bg1"/>
                </a:solidFill>
              </a:endParaRPr>
            </a:p>
          </p:txBody>
        </p:sp>
      </p:grpSp>
      <p:grpSp>
        <p:nvGrpSpPr>
          <p:cNvPr id="123912" name="Group 33"/>
          <p:cNvGrpSpPr/>
          <p:nvPr/>
        </p:nvGrpSpPr>
        <p:grpSpPr bwMode="auto">
          <a:xfrm>
            <a:off x="3295650" y="4587875"/>
            <a:ext cx="2473325" cy="1433513"/>
            <a:chOff x="1652" y="1560"/>
            <a:chExt cx="1558" cy="903"/>
          </a:xfrm>
        </p:grpSpPr>
        <p:grpSp>
          <p:nvGrpSpPr>
            <p:cNvPr id="123925" name="Group 30"/>
            <p:cNvGrpSpPr/>
            <p:nvPr/>
          </p:nvGrpSpPr>
          <p:grpSpPr bwMode="auto">
            <a:xfrm>
              <a:off x="2119" y="1767"/>
              <a:ext cx="316" cy="313"/>
              <a:chOff x="2119" y="1767"/>
              <a:chExt cx="316" cy="313"/>
            </a:xfrm>
          </p:grpSpPr>
          <p:sp>
            <p:nvSpPr>
              <p:cNvPr id="123928" name="Oval 25"/>
              <p:cNvSpPr>
                <a:spLocks noChangeArrowheads="1"/>
              </p:cNvSpPr>
              <p:nvPr/>
            </p:nvSpPr>
            <p:spPr bwMode="auto">
              <a:xfrm>
                <a:off x="2121" y="1999"/>
                <a:ext cx="310" cy="81"/>
              </a:xfrm>
              <a:prstGeom prst="ellipse">
                <a:avLst/>
              </a:prstGeom>
              <a:solidFill>
                <a:srgbClr val="FFFF00"/>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29" name="Rectangle 26"/>
              <p:cNvSpPr>
                <a:spLocks noChangeArrowheads="1"/>
              </p:cNvSpPr>
              <p:nvPr/>
            </p:nvSpPr>
            <p:spPr bwMode="auto">
              <a:xfrm>
                <a:off x="2122" y="1826"/>
                <a:ext cx="313" cy="21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23930" name="Oval 27"/>
              <p:cNvSpPr>
                <a:spLocks noChangeArrowheads="1"/>
              </p:cNvSpPr>
              <p:nvPr/>
            </p:nvSpPr>
            <p:spPr bwMode="auto">
              <a:xfrm>
                <a:off x="2119" y="1767"/>
                <a:ext cx="313" cy="95"/>
              </a:xfrm>
              <a:prstGeom prst="ellipse">
                <a:avLst/>
              </a:prstGeom>
              <a:solidFill>
                <a:srgbClr val="FFFF00"/>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31" name="Line 28"/>
              <p:cNvSpPr>
                <a:spLocks noChangeShapeType="1"/>
              </p:cNvSpPr>
              <p:nvPr/>
            </p:nvSpPr>
            <p:spPr bwMode="auto">
              <a:xfrm>
                <a:off x="2431" y="1815"/>
                <a:ext cx="1"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32" name="Line 29"/>
              <p:cNvSpPr>
                <a:spLocks noChangeShapeType="1"/>
              </p:cNvSpPr>
              <p:nvPr/>
            </p:nvSpPr>
            <p:spPr bwMode="auto">
              <a:xfrm flipH="1">
                <a:off x="2119" y="1819"/>
                <a:ext cx="1" cy="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23926" name="Rectangle 31"/>
            <p:cNvSpPr>
              <a:spLocks noChangeArrowheads="1"/>
            </p:cNvSpPr>
            <p:nvPr/>
          </p:nvSpPr>
          <p:spPr bwMode="auto">
            <a:xfrm>
              <a:off x="1652" y="2172"/>
              <a:ext cx="15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本地文件系统</a:t>
              </a:r>
              <a:endParaRPr lang="zh-CN" altLang="en-US" sz="2400"/>
            </a:p>
          </p:txBody>
        </p:sp>
        <p:sp>
          <p:nvSpPr>
            <p:cNvPr id="123927" name="Line 32"/>
            <p:cNvSpPr>
              <a:spLocks noChangeShapeType="1"/>
            </p:cNvSpPr>
            <p:nvPr/>
          </p:nvSpPr>
          <p:spPr bwMode="auto">
            <a:xfrm>
              <a:off x="1925" y="1560"/>
              <a:ext cx="292" cy="22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123913" name="Line 34"/>
          <p:cNvSpPr>
            <a:spLocks noChangeShapeType="1"/>
          </p:cNvSpPr>
          <p:nvPr/>
        </p:nvSpPr>
        <p:spPr bwMode="auto">
          <a:xfrm flipH="1">
            <a:off x="4367213" y="4565650"/>
            <a:ext cx="566737" cy="392113"/>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23914" name="Group 40"/>
          <p:cNvGrpSpPr/>
          <p:nvPr/>
        </p:nvGrpSpPr>
        <p:grpSpPr bwMode="auto">
          <a:xfrm>
            <a:off x="8278813" y="4749800"/>
            <a:ext cx="501650" cy="496888"/>
            <a:chOff x="4195" y="1779"/>
            <a:chExt cx="316" cy="313"/>
          </a:xfrm>
        </p:grpSpPr>
        <p:sp>
          <p:nvSpPr>
            <p:cNvPr id="123920" name="Oval 35"/>
            <p:cNvSpPr>
              <a:spLocks noChangeArrowheads="1"/>
            </p:cNvSpPr>
            <p:nvPr/>
          </p:nvSpPr>
          <p:spPr bwMode="auto">
            <a:xfrm>
              <a:off x="4197" y="2011"/>
              <a:ext cx="310" cy="81"/>
            </a:xfrm>
            <a:prstGeom prst="ellipse">
              <a:avLst/>
            </a:prstGeom>
            <a:solidFill>
              <a:srgbClr val="FFFF00"/>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21" name="Rectangle 36"/>
            <p:cNvSpPr>
              <a:spLocks noChangeArrowheads="1"/>
            </p:cNvSpPr>
            <p:nvPr/>
          </p:nvSpPr>
          <p:spPr bwMode="auto">
            <a:xfrm>
              <a:off x="4198" y="1838"/>
              <a:ext cx="313" cy="21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23922" name="Oval 37"/>
            <p:cNvSpPr>
              <a:spLocks noChangeArrowheads="1"/>
            </p:cNvSpPr>
            <p:nvPr/>
          </p:nvSpPr>
          <p:spPr bwMode="auto">
            <a:xfrm>
              <a:off x="4195" y="1779"/>
              <a:ext cx="313" cy="95"/>
            </a:xfrm>
            <a:prstGeom prst="ellipse">
              <a:avLst/>
            </a:prstGeom>
            <a:solidFill>
              <a:srgbClr val="FFFF00"/>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23923" name="Line 38"/>
            <p:cNvSpPr>
              <a:spLocks noChangeShapeType="1"/>
            </p:cNvSpPr>
            <p:nvPr/>
          </p:nvSpPr>
          <p:spPr bwMode="auto">
            <a:xfrm>
              <a:off x="4507" y="1827"/>
              <a:ext cx="1"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24" name="Line 39"/>
            <p:cNvSpPr>
              <a:spLocks noChangeShapeType="1"/>
            </p:cNvSpPr>
            <p:nvPr/>
          </p:nvSpPr>
          <p:spPr bwMode="auto">
            <a:xfrm flipH="1">
              <a:off x="4195" y="1831"/>
              <a:ext cx="1" cy="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23915" name="Rectangle 41"/>
          <p:cNvSpPr>
            <a:spLocks noChangeArrowheads="1"/>
          </p:cNvSpPr>
          <p:nvPr/>
        </p:nvSpPr>
        <p:spPr bwMode="auto">
          <a:xfrm>
            <a:off x="7620000" y="5389563"/>
            <a:ext cx="2503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远程文件系统</a:t>
            </a:r>
            <a:endParaRPr lang="zh-CN" altLang="en-US" sz="2400"/>
          </a:p>
        </p:txBody>
      </p:sp>
      <p:sp>
        <p:nvSpPr>
          <p:cNvPr id="123916" name="Line 42"/>
          <p:cNvSpPr>
            <a:spLocks noChangeShapeType="1"/>
          </p:cNvSpPr>
          <p:nvPr/>
        </p:nvSpPr>
        <p:spPr bwMode="auto">
          <a:xfrm>
            <a:off x="8534400" y="4621213"/>
            <a:ext cx="0" cy="428625"/>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123917"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250" y="3298825"/>
            <a:ext cx="7080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8" name="Rectangle 44"/>
          <p:cNvSpPr>
            <a:spLocks noChangeArrowheads="1"/>
          </p:cNvSpPr>
          <p:nvPr/>
        </p:nvSpPr>
        <p:spPr bwMode="auto">
          <a:xfrm>
            <a:off x="1617663" y="4387850"/>
            <a:ext cx="97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用户</a:t>
            </a:r>
            <a:endParaRPr lang="zh-CN" altLang="en-US" sz="2400"/>
          </a:p>
        </p:txBody>
      </p:sp>
      <p:sp>
        <p:nvSpPr>
          <p:cNvPr id="123919" name="Line 45"/>
          <p:cNvSpPr>
            <a:spLocks noChangeShapeType="1"/>
          </p:cNvSpPr>
          <p:nvPr/>
        </p:nvSpPr>
        <p:spPr bwMode="auto">
          <a:xfrm>
            <a:off x="2417763" y="3879850"/>
            <a:ext cx="581025"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4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sz="half" idx="1"/>
          </p:nvPr>
        </p:nvSpPr>
        <p:spPr>
          <a:xfrm>
            <a:off x="1524000" y="2057400"/>
            <a:ext cx="8212138" cy="2543175"/>
          </a:xfrm>
        </p:spPr>
        <p:txBody>
          <a:bodyPr/>
          <a:lstStyle/>
          <a:p>
            <a:pPr eaLnBrk="1" hangingPunct="1">
              <a:lnSpc>
                <a:spcPct val="90000"/>
              </a:lnSpc>
              <a:defRPr/>
            </a:pPr>
            <a:r>
              <a:rPr lang="zh-CN" altLang="en-US" sz="2800" dirty="0"/>
              <a:t>传输文件到远程主机</a:t>
            </a:r>
            <a:r>
              <a:rPr lang="en-US" altLang="zh-CN" sz="2800" dirty="0"/>
              <a:t>/</a:t>
            </a:r>
            <a:r>
              <a:rPr lang="zh-CN" altLang="en-US" sz="2800" dirty="0"/>
              <a:t>从远程主机下载文件</a:t>
            </a:r>
            <a:endParaRPr lang="zh-CN" altLang="en-US" sz="2800" dirty="0"/>
          </a:p>
          <a:p>
            <a:pPr eaLnBrk="1" hangingPunct="1">
              <a:lnSpc>
                <a:spcPct val="90000"/>
              </a:lnSpc>
              <a:defRPr/>
            </a:pPr>
            <a:r>
              <a:rPr lang="en-US" altLang="zh-CN" sz="2800" dirty="0"/>
              <a:t>client/server</a:t>
            </a:r>
            <a:r>
              <a:rPr lang="zh-CN" altLang="en-US" sz="2800" dirty="0"/>
              <a:t>模式</a:t>
            </a:r>
            <a:endParaRPr lang="zh-CN" altLang="en-US" sz="2800" dirty="0"/>
          </a:p>
          <a:p>
            <a:pPr lvl="1" eaLnBrk="1" hangingPunct="1">
              <a:lnSpc>
                <a:spcPct val="90000"/>
              </a:lnSpc>
              <a:defRPr/>
            </a:pPr>
            <a:r>
              <a:rPr lang="en-US" altLang="zh-CN" sz="2800" i="1" dirty="0">
                <a:solidFill>
                  <a:schemeClr val="accent2"/>
                </a:solidFill>
              </a:rPr>
              <a:t>client:</a:t>
            </a:r>
            <a:r>
              <a:rPr lang="en-US" altLang="zh-CN" sz="2800" dirty="0">
                <a:solidFill>
                  <a:schemeClr val="accent2"/>
                </a:solidFill>
              </a:rPr>
              <a:t> </a:t>
            </a:r>
            <a:r>
              <a:rPr lang="zh-CN" altLang="en-US" sz="2800" dirty="0"/>
              <a:t>发起传输的一方</a:t>
            </a:r>
            <a:endParaRPr lang="zh-CN" altLang="en-US" sz="2800" dirty="0"/>
          </a:p>
          <a:p>
            <a:pPr lvl="1" eaLnBrk="1" hangingPunct="1">
              <a:lnSpc>
                <a:spcPct val="90000"/>
              </a:lnSpc>
              <a:defRPr/>
            </a:pPr>
            <a:r>
              <a:rPr lang="en-US" altLang="zh-CN" sz="2800" i="1" dirty="0">
                <a:solidFill>
                  <a:schemeClr val="accent2"/>
                </a:solidFill>
              </a:rPr>
              <a:t>server: </a:t>
            </a:r>
            <a:r>
              <a:rPr lang="zh-CN" altLang="en-US" sz="2800" i="1" dirty="0">
                <a:solidFill>
                  <a:schemeClr val="accent2"/>
                </a:solidFill>
              </a:rPr>
              <a:t>远程主机</a:t>
            </a:r>
            <a:endParaRPr lang="zh-CN" altLang="en-US" sz="2800" dirty="0">
              <a:solidFill>
                <a:schemeClr val="accent2"/>
              </a:solidFill>
            </a:endParaRPr>
          </a:p>
        </p:txBody>
      </p:sp>
      <p:sp>
        <p:nvSpPr>
          <p:cNvPr id="48" name="Rectangle 3"/>
          <p:cNvSpPr txBox="1">
            <a:spLocks noChangeArrowheads="1"/>
          </p:cNvSpPr>
          <p:nvPr/>
        </p:nvSpPr>
        <p:spPr bwMode="auto">
          <a:xfrm>
            <a:off x="1524000" y="4381500"/>
            <a:ext cx="82121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eaLnBrk="1" hangingPunct="1">
              <a:lnSpc>
                <a:spcPct val="90000"/>
              </a:lnSpc>
              <a:defRPr/>
            </a:pPr>
            <a:r>
              <a:rPr lang="en-US" altLang="zh-CN" sz="2800" kern="0" dirty="0"/>
              <a:t>ftp: RFC 959</a:t>
            </a:r>
            <a:endParaRPr lang="en-US" altLang="zh-CN" sz="2800" kern="0" dirty="0"/>
          </a:p>
          <a:p>
            <a:pPr eaLnBrk="1" hangingPunct="1">
              <a:lnSpc>
                <a:spcPct val="90000"/>
              </a:lnSpc>
              <a:defRPr/>
            </a:pPr>
            <a:r>
              <a:rPr lang="en-US" altLang="zh-CN" sz="2800" kern="0" dirty="0"/>
              <a:t>ftp</a:t>
            </a:r>
            <a:r>
              <a:rPr lang="zh-CN" altLang="en-US" sz="2800" kern="0" dirty="0"/>
              <a:t>服务器</a:t>
            </a:r>
            <a:r>
              <a:rPr lang="en-US" altLang="zh-CN" sz="2800" kern="0" dirty="0"/>
              <a:t>: </a:t>
            </a:r>
            <a:r>
              <a:rPr lang="zh-CN" altLang="en-US" sz="2800" kern="0" dirty="0"/>
              <a:t>端口号 </a:t>
            </a:r>
            <a:r>
              <a:rPr lang="en-US" altLang="zh-CN" sz="2800" kern="0" dirty="0"/>
              <a:t>21</a:t>
            </a:r>
            <a:endParaRPr lang="en-US" altLang="zh-CN" sz="2800" kern="0" dirty="0"/>
          </a:p>
        </p:txBody>
      </p:sp>
      <p:sp>
        <p:nvSpPr>
          <p:cNvPr id="7" name="Rectangle 2"/>
          <p:cNvSpPr txBox="1">
            <a:spLocks noChangeArrowheads="1"/>
          </p:cNvSpPr>
          <p:nvPr/>
        </p:nvSpPr>
        <p:spPr>
          <a:xfrm>
            <a:off x="1816925" y="902097"/>
            <a:ext cx="9915896" cy="72945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endParaRPr lang="en-US" altLang="zh-CN" sz="3600" b="1" dirty="0">
              <a:solidFill>
                <a:schemeClr val="accent1"/>
              </a:solidFill>
              <a:latin typeface="+mn-lt"/>
              <a:ea typeface="+mn-ea"/>
              <a:cs typeface="+mn-ea"/>
            </a:endParaRPr>
          </a:p>
        </p:txBody>
      </p:sp>
      <p:sp>
        <p:nvSpPr>
          <p:cNvPr id="8"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sz="half" idx="1"/>
          </p:nvPr>
        </p:nvSpPr>
        <p:spPr>
          <a:xfrm>
            <a:off x="1225756" y="1978531"/>
            <a:ext cx="9925050" cy="4008438"/>
          </a:xfrm>
          <a:noFill/>
        </p:spPr>
        <p:txBody>
          <a:bodyPr/>
          <a:lstStyle/>
          <a:p>
            <a:pPr eaLnBrk="1" hangingPunct="1">
              <a:lnSpc>
                <a:spcPct val="150000"/>
              </a:lnSpc>
            </a:pPr>
            <a:r>
              <a:rPr lang="en-US" altLang="zh-CN" sz="2400" dirty="0"/>
              <a:t>FTP</a:t>
            </a:r>
            <a:r>
              <a:rPr lang="zh-CN" altLang="en-US" sz="2400" dirty="0"/>
              <a:t>客户首先发起建立</a:t>
            </a:r>
            <a:r>
              <a:rPr lang="en-US" altLang="zh-CN" sz="2400" dirty="0"/>
              <a:t>1</a:t>
            </a:r>
            <a:r>
              <a:rPr lang="zh-CN" altLang="en-US" sz="2400" dirty="0"/>
              <a:t>个与</a:t>
            </a:r>
            <a:r>
              <a:rPr lang="en-US" altLang="zh-CN" sz="2400" dirty="0"/>
              <a:t>FTP</a:t>
            </a:r>
            <a:r>
              <a:rPr lang="zh-CN" altLang="en-US" sz="2400" dirty="0"/>
              <a:t>服务器端口号</a:t>
            </a:r>
            <a:r>
              <a:rPr lang="en-US" altLang="zh-CN" sz="2400" dirty="0"/>
              <a:t>21</a:t>
            </a:r>
            <a:r>
              <a:rPr lang="zh-CN" altLang="en-US" sz="2400" dirty="0"/>
              <a:t>之间的</a:t>
            </a:r>
            <a:r>
              <a:rPr lang="en-US" altLang="zh-CN" sz="2400" dirty="0"/>
              <a:t>TCP</a:t>
            </a:r>
            <a:r>
              <a:rPr lang="zh-CN" altLang="en-US" sz="2400" dirty="0"/>
              <a:t>控制连接</a:t>
            </a:r>
            <a:r>
              <a:rPr lang="en-US" altLang="zh-CN" sz="2400" dirty="0"/>
              <a:t>, </a:t>
            </a:r>
            <a:r>
              <a:rPr lang="zh-CN" altLang="en-US" sz="2400" dirty="0"/>
              <a:t>指定</a:t>
            </a:r>
            <a:r>
              <a:rPr lang="en-US" altLang="zh-CN" sz="2400" dirty="0"/>
              <a:t>TCP</a:t>
            </a:r>
            <a:r>
              <a:rPr lang="zh-CN" altLang="en-US" sz="2400" dirty="0"/>
              <a:t>作为传输层协议</a:t>
            </a:r>
            <a:endParaRPr lang="zh-CN" altLang="en-US" sz="2400" dirty="0"/>
          </a:p>
          <a:p>
            <a:pPr eaLnBrk="1" hangingPunct="1">
              <a:lnSpc>
                <a:spcPct val="150000"/>
              </a:lnSpc>
            </a:pPr>
            <a:r>
              <a:rPr lang="zh-CN" altLang="en-US" sz="2400" dirty="0"/>
              <a:t>客户在建立的控制连接上获得身份认证</a:t>
            </a:r>
            <a:endParaRPr lang="zh-CN" altLang="en-US" sz="2400" dirty="0"/>
          </a:p>
          <a:p>
            <a:pPr eaLnBrk="1" hangingPunct="1">
              <a:lnSpc>
                <a:spcPct val="150000"/>
              </a:lnSpc>
            </a:pPr>
            <a:r>
              <a:rPr lang="zh-CN" altLang="en-US" sz="2400" dirty="0"/>
              <a:t>客户在建立的控制连接上发送命令来浏览远程主机的目录</a:t>
            </a:r>
            <a:r>
              <a:rPr lang="en-US" altLang="zh-CN" sz="2400" dirty="0"/>
              <a:t>.</a:t>
            </a:r>
            <a:endParaRPr lang="en-US" altLang="zh-CN" sz="2400" dirty="0"/>
          </a:p>
          <a:p>
            <a:pPr eaLnBrk="1" hangingPunct="1">
              <a:lnSpc>
                <a:spcPct val="150000"/>
              </a:lnSpc>
            </a:pPr>
            <a:r>
              <a:rPr lang="zh-CN" altLang="en-US" sz="2400" dirty="0"/>
              <a:t>当服务器接收到</a:t>
            </a:r>
            <a:r>
              <a:rPr lang="en-US" altLang="zh-CN" sz="2400" dirty="0"/>
              <a:t>1</a:t>
            </a:r>
            <a:r>
              <a:rPr lang="zh-CN" altLang="en-US" sz="2400" dirty="0"/>
              <a:t>个文件传输命令时</a:t>
            </a:r>
            <a:r>
              <a:rPr lang="en-US" altLang="zh-CN" sz="2400" dirty="0"/>
              <a:t>, </a:t>
            </a:r>
            <a:r>
              <a:rPr lang="zh-CN" altLang="en-US" sz="2400" dirty="0"/>
              <a:t>在服务器端口号</a:t>
            </a:r>
            <a:r>
              <a:rPr lang="en-US" altLang="zh-CN" sz="2400" dirty="0"/>
              <a:t>20</a:t>
            </a:r>
            <a:r>
              <a:rPr lang="zh-CN" altLang="en-US" sz="2400" dirty="0"/>
              <a:t>创建</a:t>
            </a:r>
            <a:r>
              <a:rPr lang="en-US" altLang="zh-CN" sz="2400" dirty="0"/>
              <a:t>1</a:t>
            </a:r>
            <a:r>
              <a:rPr lang="zh-CN" altLang="en-US" sz="2400" dirty="0"/>
              <a:t>个与客户的</a:t>
            </a:r>
            <a:r>
              <a:rPr lang="en-US" altLang="zh-CN" sz="2400" dirty="0"/>
              <a:t>TCP</a:t>
            </a:r>
            <a:r>
              <a:rPr lang="zh-CN" altLang="en-US" sz="2400" dirty="0"/>
              <a:t>数据连接</a:t>
            </a:r>
            <a:endParaRPr lang="zh-CN" altLang="en-US" sz="2400" dirty="0"/>
          </a:p>
          <a:p>
            <a:pPr eaLnBrk="1" hangingPunct="1">
              <a:lnSpc>
                <a:spcPct val="150000"/>
              </a:lnSpc>
            </a:pPr>
            <a:r>
              <a:rPr lang="en-US" altLang="zh-CN" sz="2400" dirty="0"/>
              <a:t>1</a:t>
            </a:r>
            <a:r>
              <a:rPr lang="zh-CN" altLang="en-US" sz="2400" dirty="0"/>
              <a:t>个文件传输后</a:t>
            </a:r>
            <a:r>
              <a:rPr lang="en-US" altLang="zh-CN" sz="2400" dirty="0"/>
              <a:t>,</a:t>
            </a:r>
            <a:r>
              <a:rPr lang="zh-CN" altLang="en-US" sz="2400" dirty="0"/>
              <a:t>服务器结束这个</a:t>
            </a:r>
            <a:r>
              <a:rPr lang="en-US" altLang="zh-CN" sz="2400" dirty="0"/>
              <a:t>TCP</a:t>
            </a:r>
            <a:r>
              <a:rPr lang="zh-CN" altLang="en-US" sz="2400" dirty="0"/>
              <a:t>数据连接</a:t>
            </a:r>
            <a:r>
              <a:rPr lang="en-US" altLang="zh-CN" sz="2400" dirty="0"/>
              <a:t>.</a:t>
            </a:r>
            <a:endParaRPr lang="en-US" altLang="zh-CN" sz="2400" dirty="0"/>
          </a:p>
        </p:txBody>
      </p:sp>
      <p:sp>
        <p:nvSpPr>
          <p:cNvPr id="4" name="Rectangle 2"/>
          <p:cNvSpPr txBox="1">
            <a:spLocks noChangeArrowheads="1"/>
          </p:cNvSpPr>
          <p:nvPr/>
        </p:nvSpPr>
        <p:spPr>
          <a:xfrm>
            <a:off x="1733796" y="902097"/>
            <a:ext cx="9868395" cy="72945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endParaRPr lang="en-US" altLang="zh-CN" sz="3600" b="1" dirty="0">
              <a:solidFill>
                <a:schemeClr val="accent1"/>
              </a:solidFill>
              <a:latin typeface="+mn-lt"/>
              <a:ea typeface="+mn-ea"/>
              <a:cs typeface="+mn-ea"/>
            </a:endParaRPr>
          </a:p>
        </p:txBody>
      </p:sp>
      <p:sp>
        <p:nvSpPr>
          <p:cNvPr id="7"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992313" y="6921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4000" u="sng" dirty="0">
              <a:solidFill>
                <a:srgbClr val="00007F"/>
              </a:solidFill>
              <a:latin typeface="+mn-lt"/>
              <a:ea typeface="+mn-ea"/>
              <a:cs typeface="+mn-ea"/>
              <a:sym typeface="+mn-lt"/>
            </a:endParaRPr>
          </a:p>
        </p:txBody>
      </p:sp>
      <p:grpSp>
        <p:nvGrpSpPr>
          <p:cNvPr id="22" name="组合 21"/>
          <p:cNvGrpSpPr/>
          <p:nvPr/>
        </p:nvGrpSpPr>
        <p:grpSpPr>
          <a:xfrm>
            <a:off x="2854006" y="1835150"/>
            <a:ext cx="7217093" cy="4407366"/>
            <a:chOff x="4260214" y="2247900"/>
            <a:chExt cx="4293870" cy="3733800"/>
          </a:xfrm>
        </p:grpSpPr>
        <p:sp>
          <p:nvSpPr>
            <p:cNvPr id="23" name="等腰三角形 22"/>
            <p:cNvSpPr/>
            <p:nvPr/>
          </p:nvSpPr>
          <p:spPr>
            <a:xfrm>
              <a:off x="4260214" y="2247900"/>
              <a:ext cx="3733800" cy="3733800"/>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24" name="任意多边形 23"/>
            <p:cNvSpPr/>
            <p:nvPr/>
          </p:nvSpPr>
          <p:spPr>
            <a:xfrm>
              <a:off x="6127114" y="2623285"/>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lnSpc>
                  <a:spcPct val="90000"/>
                </a:lnSpc>
                <a:spcBef>
                  <a:spcPct val="0"/>
                </a:spcBef>
                <a:spcAft>
                  <a:spcPct val="35000"/>
                </a:spcAft>
              </a:pPr>
              <a:r>
                <a:rPr lang="zh-CN" sz="2400" b="1" kern="1200" dirty="0">
                  <a:solidFill>
                    <a:srgbClr val="575757"/>
                  </a:solidFill>
                  <a:cs typeface="+mn-ea"/>
                  <a:sym typeface="+mn-lt"/>
                </a:rPr>
                <a:t>客户机</a:t>
              </a:r>
              <a:r>
                <a:rPr lang="en-US" sz="2400" b="1" kern="1200" dirty="0">
                  <a:solidFill>
                    <a:srgbClr val="575757"/>
                  </a:solidFill>
                  <a:cs typeface="+mn-ea"/>
                  <a:sym typeface="+mn-lt"/>
                </a:rPr>
                <a:t>/</a:t>
              </a:r>
              <a:r>
                <a:rPr lang="zh-CN" sz="2400" b="1" kern="1200" dirty="0">
                  <a:solidFill>
                    <a:srgbClr val="575757"/>
                  </a:solidFill>
                  <a:cs typeface="+mn-ea"/>
                  <a:sym typeface="+mn-lt"/>
                </a:rPr>
                <a:t>服务器体系结构</a:t>
              </a:r>
              <a:endParaRPr lang="zh-CN" sz="2400" b="1" kern="1200" dirty="0">
                <a:solidFill>
                  <a:srgbClr val="575757"/>
                </a:solidFill>
                <a:cs typeface="+mn-ea"/>
                <a:sym typeface="+mn-lt"/>
              </a:endParaRPr>
            </a:p>
          </p:txBody>
        </p:sp>
        <p:sp>
          <p:nvSpPr>
            <p:cNvPr id="25" name="任意多边形 24"/>
            <p:cNvSpPr/>
            <p:nvPr/>
          </p:nvSpPr>
          <p:spPr>
            <a:xfrm>
              <a:off x="6127114" y="3617628"/>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lnSpc>
                  <a:spcPct val="90000"/>
                </a:lnSpc>
                <a:spcBef>
                  <a:spcPct val="0"/>
                </a:spcBef>
                <a:spcAft>
                  <a:spcPct val="35000"/>
                </a:spcAft>
              </a:pPr>
              <a:r>
                <a:rPr lang="en-US" sz="2400" b="1" kern="1200" dirty="0">
                  <a:solidFill>
                    <a:srgbClr val="575757"/>
                  </a:solidFill>
                  <a:cs typeface="+mn-ea"/>
                  <a:sym typeface="+mn-lt"/>
                </a:rPr>
                <a:t>P2P</a:t>
              </a:r>
              <a:r>
                <a:rPr lang="zh-CN" sz="2400" b="1" kern="1200" dirty="0">
                  <a:solidFill>
                    <a:srgbClr val="575757"/>
                  </a:solidFill>
                  <a:cs typeface="+mn-ea"/>
                  <a:sym typeface="+mn-lt"/>
                </a:rPr>
                <a:t>体系结构</a:t>
              </a:r>
              <a:endParaRPr lang="zh-CN" sz="2400" b="1" kern="1200" dirty="0">
                <a:solidFill>
                  <a:srgbClr val="575757"/>
                </a:solidFill>
                <a:cs typeface="+mn-ea"/>
                <a:sym typeface="+mn-lt"/>
              </a:endParaRPr>
            </a:p>
          </p:txBody>
        </p:sp>
        <p:sp>
          <p:nvSpPr>
            <p:cNvPr id="26" name="任意多边形 25"/>
            <p:cNvSpPr/>
            <p:nvPr/>
          </p:nvSpPr>
          <p:spPr>
            <a:xfrm>
              <a:off x="6127114" y="4611971"/>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spcBef>
                  <a:spcPct val="0"/>
                </a:spcBef>
                <a:spcAft>
                  <a:spcPct val="35000"/>
                </a:spcAft>
              </a:pPr>
              <a:r>
                <a:rPr lang="zh-CN" sz="2400" b="1" kern="1200" dirty="0">
                  <a:solidFill>
                    <a:srgbClr val="575757"/>
                  </a:solidFill>
                  <a:cs typeface="+mn-ea"/>
                  <a:sym typeface="+mn-lt"/>
                </a:rPr>
                <a:t>客户机</a:t>
              </a:r>
              <a:r>
                <a:rPr lang="en-US" sz="2400" b="1" kern="1200" dirty="0">
                  <a:solidFill>
                    <a:srgbClr val="575757"/>
                  </a:solidFill>
                  <a:cs typeface="+mn-ea"/>
                  <a:sym typeface="+mn-lt"/>
                </a:rPr>
                <a:t>/</a:t>
              </a:r>
              <a:r>
                <a:rPr lang="zh-CN" sz="2400" b="1" kern="1200" dirty="0">
                  <a:solidFill>
                    <a:srgbClr val="575757"/>
                  </a:solidFill>
                  <a:cs typeface="+mn-ea"/>
                  <a:sym typeface="+mn-lt"/>
                </a:rPr>
                <a:t>服务器和</a:t>
              </a:r>
              <a:r>
                <a:rPr lang="en-US" sz="2400" b="1" kern="1200" dirty="0">
                  <a:solidFill>
                    <a:srgbClr val="575757"/>
                  </a:solidFill>
                  <a:cs typeface="+mn-ea"/>
                  <a:sym typeface="+mn-lt"/>
                </a:rPr>
                <a:t>P2P</a:t>
              </a:r>
              <a:r>
                <a:rPr lang="zh-CN" sz="2400" b="1" kern="1200" dirty="0">
                  <a:solidFill>
                    <a:srgbClr val="575757"/>
                  </a:solidFill>
                  <a:cs typeface="+mn-ea"/>
                  <a:sym typeface="+mn-lt"/>
                </a:rPr>
                <a:t>混合的体系结构</a:t>
              </a:r>
              <a:endParaRPr lang="zh-CN" sz="2400" b="1" kern="1200" dirty="0">
                <a:solidFill>
                  <a:srgbClr val="575757"/>
                </a:solidFill>
                <a:cs typeface="+mn-ea"/>
                <a:sym typeface="+mn-lt"/>
              </a:endParaRPr>
            </a:p>
          </p:txBody>
        </p:sp>
      </p:grpSp>
      <p:sp>
        <p:nvSpPr>
          <p:cNvPr id="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5" name="矩形 4"/>
          <p:cNvSpPr/>
          <p:nvPr/>
        </p:nvSpPr>
        <p:spPr>
          <a:xfrm>
            <a:off x="3695343" y="710268"/>
            <a:ext cx="4801314" cy="646331"/>
          </a:xfrm>
          <a:prstGeom prst="rect">
            <a:avLst/>
          </a:prstGeom>
        </p:spPr>
        <p:txBody>
          <a:bodyPr wrap="none">
            <a:spAutoFit/>
          </a:bodyPr>
          <a:lstStyle/>
          <a:p>
            <a:pPr algn="ctr"/>
            <a:r>
              <a:rPr lang="zh-CN" altLang="en-US" sz="3600" b="1" dirty="0">
                <a:solidFill>
                  <a:schemeClr val="accent1"/>
                </a:solidFill>
                <a:cs typeface="+mn-ea"/>
                <a:sym typeface="+mn-lt"/>
              </a:rPr>
              <a:t>网络应用程序体系结构</a:t>
            </a:r>
            <a:endParaRPr lang="zh-CN" altLang="en-US" sz="3600" b="1" dirty="0">
              <a:solidFill>
                <a:schemeClr val="accent1"/>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p:cNvSpPr>
            <a:spLocks noGrp="1" noChangeArrowheads="1"/>
          </p:cNvSpPr>
          <p:nvPr>
            <p:ph type="title"/>
          </p:nvPr>
        </p:nvSpPr>
        <p:spPr>
          <a:xfrm>
            <a:off x="3276600" y="799114"/>
            <a:ext cx="6673813" cy="685800"/>
          </a:xfrm>
        </p:spPr>
        <p:txBody>
          <a:bodyPr/>
          <a:lstStyle/>
          <a:p>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独立的控制连接</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数据连接</a:t>
            </a:r>
            <a:endParaRPr lang="zh-CN" altLang="en-US" sz="3600" b="1" dirty="0">
              <a:solidFill>
                <a:schemeClr val="accent1"/>
              </a:solidFill>
              <a:latin typeface="+mn-lt"/>
              <a:ea typeface="+mn-ea"/>
              <a:cs typeface="+mn-ea"/>
            </a:endParaRPr>
          </a:p>
        </p:txBody>
      </p:sp>
      <p:grpSp>
        <p:nvGrpSpPr>
          <p:cNvPr id="130050" name="Group 20"/>
          <p:cNvGrpSpPr/>
          <p:nvPr/>
        </p:nvGrpSpPr>
        <p:grpSpPr bwMode="auto">
          <a:xfrm>
            <a:off x="3276600" y="1828800"/>
            <a:ext cx="5256213" cy="2500313"/>
            <a:chOff x="2952" y="799"/>
            <a:chExt cx="2632" cy="1268"/>
          </a:xfrm>
        </p:grpSpPr>
        <p:graphicFrame>
          <p:nvGraphicFramePr>
            <p:cNvPr id="130052" name="Object 4"/>
            <p:cNvGraphicFramePr/>
            <p:nvPr/>
          </p:nvGraphicFramePr>
          <p:xfrm>
            <a:off x="3016" y="1114"/>
            <a:ext cx="497" cy="401"/>
          </p:xfrm>
          <a:graphic>
            <a:graphicData uri="http://schemas.openxmlformats.org/presentationml/2006/ole">
              <mc:AlternateContent xmlns:mc="http://schemas.openxmlformats.org/markup-compatibility/2006">
                <mc:Choice xmlns:v="urn:schemas-microsoft-com:vml" Requires="v">
                  <p:oleObj spid="_x0000_s0" name="Clip" r:id="rId1" imgW="4743450" imgH="3829050" progId="MS_ClipArt_Gallery.2">
                    <p:embed/>
                  </p:oleObj>
                </mc:Choice>
                <mc:Fallback>
                  <p:oleObj name="Clip" r:id="rId1" imgW="4743450" imgH="3829050"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 y="1114"/>
                          <a:ext cx="497"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0053" name="Group 13"/>
            <p:cNvGrpSpPr/>
            <p:nvPr/>
          </p:nvGrpSpPr>
          <p:grpSpPr bwMode="auto">
            <a:xfrm>
              <a:off x="5166" y="977"/>
              <a:ext cx="224" cy="587"/>
              <a:chOff x="5166" y="977"/>
              <a:chExt cx="224" cy="587"/>
            </a:xfrm>
          </p:grpSpPr>
          <p:sp>
            <p:nvSpPr>
              <p:cNvPr id="130060" name="AutoShape 5"/>
              <p:cNvSpPr>
                <a:spLocks noChangeArrowheads="1"/>
              </p:cNvSpPr>
              <p:nvPr/>
            </p:nvSpPr>
            <p:spPr bwMode="auto">
              <a:xfrm>
                <a:off x="5166" y="1428"/>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30061" name="Rectangle 6"/>
              <p:cNvSpPr>
                <a:spLocks noChangeArrowheads="1"/>
              </p:cNvSpPr>
              <p:nvPr/>
            </p:nvSpPr>
            <p:spPr bwMode="auto">
              <a:xfrm>
                <a:off x="5279" y="980"/>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30062" name="Rectangle 7"/>
              <p:cNvSpPr>
                <a:spLocks noChangeArrowheads="1"/>
              </p:cNvSpPr>
              <p:nvPr/>
            </p:nvSpPr>
            <p:spPr bwMode="auto">
              <a:xfrm>
                <a:off x="5168" y="1109"/>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30063" name="AutoShape 8"/>
              <p:cNvSpPr>
                <a:spLocks noChangeArrowheads="1"/>
              </p:cNvSpPr>
              <p:nvPr/>
            </p:nvSpPr>
            <p:spPr bwMode="auto">
              <a:xfrm>
                <a:off x="5167" y="977"/>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30064" name="Line 9"/>
              <p:cNvSpPr>
                <a:spLocks noChangeShapeType="1"/>
              </p:cNvSpPr>
              <p:nvPr/>
            </p:nvSpPr>
            <p:spPr bwMode="auto">
              <a:xfrm>
                <a:off x="5390" y="986"/>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30065" name="Line 10"/>
              <p:cNvSpPr>
                <a:spLocks noChangeShapeType="1"/>
              </p:cNvSpPr>
              <p:nvPr/>
            </p:nvSpPr>
            <p:spPr bwMode="auto">
              <a:xfrm flipH="1">
                <a:off x="5309" y="1428"/>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30066" name="Rectangle 11"/>
              <p:cNvSpPr>
                <a:spLocks noChangeArrowheads="1"/>
              </p:cNvSpPr>
              <p:nvPr/>
            </p:nvSpPr>
            <p:spPr bwMode="auto">
              <a:xfrm>
                <a:off x="5186" y="1169"/>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30067" name="Rectangle 12"/>
              <p:cNvSpPr>
                <a:spLocks noChangeArrowheads="1"/>
              </p:cNvSpPr>
              <p:nvPr/>
            </p:nvSpPr>
            <p:spPr bwMode="auto">
              <a:xfrm>
                <a:off x="5199" y="1246"/>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30054" name="Rectangle 14"/>
            <p:cNvSpPr>
              <a:spLocks noChangeArrowheads="1"/>
            </p:cNvSpPr>
            <p:nvPr/>
          </p:nvSpPr>
          <p:spPr bwMode="auto">
            <a:xfrm>
              <a:off x="2952" y="1537"/>
              <a:ext cx="6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FTP</a:t>
              </a:r>
              <a:endParaRPr lang="en-US" altLang="zh-CN" sz="2400"/>
            </a:p>
            <a:p>
              <a:pPr algn="ctr">
                <a:spcBef>
                  <a:spcPct val="0"/>
                </a:spcBef>
                <a:buFontTx/>
                <a:buNone/>
              </a:pPr>
              <a:r>
                <a:rPr lang="zh-CN" altLang="en-US" sz="2400"/>
                <a:t>客户机</a:t>
              </a:r>
              <a:endParaRPr lang="zh-CN" altLang="en-US" sz="2400"/>
            </a:p>
          </p:txBody>
        </p:sp>
        <p:sp>
          <p:nvSpPr>
            <p:cNvPr id="130055" name="Rectangle 15"/>
            <p:cNvSpPr>
              <a:spLocks noChangeArrowheads="1"/>
            </p:cNvSpPr>
            <p:nvPr/>
          </p:nvSpPr>
          <p:spPr bwMode="auto">
            <a:xfrm>
              <a:off x="4885" y="1543"/>
              <a:ext cx="6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FTP</a:t>
              </a:r>
              <a:endParaRPr lang="en-US" altLang="zh-CN" sz="2400"/>
            </a:p>
            <a:p>
              <a:pPr algn="ctr">
                <a:spcBef>
                  <a:spcPct val="0"/>
                </a:spcBef>
                <a:buFontTx/>
                <a:buNone/>
              </a:pPr>
              <a:r>
                <a:rPr lang="zh-CN" altLang="en-US" sz="2400"/>
                <a:t>服务器</a:t>
              </a:r>
              <a:endParaRPr lang="zh-CN" altLang="en-US" sz="2400"/>
            </a:p>
          </p:txBody>
        </p:sp>
        <p:sp>
          <p:nvSpPr>
            <p:cNvPr id="130056" name="Line 16"/>
            <p:cNvSpPr>
              <a:spLocks noChangeShapeType="1"/>
            </p:cNvSpPr>
            <p:nvPr/>
          </p:nvSpPr>
          <p:spPr bwMode="auto">
            <a:xfrm>
              <a:off x="3497" y="1208"/>
              <a:ext cx="1614" cy="0"/>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30057" name="Line 17"/>
            <p:cNvSpPr>
              <a:spLocks noChangeShapeType="1"/>
            </p:cNvSpPr>
            <p:nvPr/>
          </p:nvSpPr>
          <p:spPr bwMode="auto">
            <a:xfrm flipV="1">
              <a:off x="3509" y="1406"/>
              <a:ext cx="1614" cy="6"/>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1627" name="Rectangle 18"/>
            <p:cNvSpPr>
              <a:spLocks noChangeArrowheads="1"/>
            </p:cNvSpPr>
            <p:nvPr/>
          </p:nvSpPr>
          <p:spPr bwMode="auto">
            <a:xfrm>
              <a:off x="3556" y="799"/>
              <a:ext cx="151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TCP </a:t>
              </a:r>
              <a:r>
                <a:rPr lang="zh-CN" altLang="en-US" sz="2400" dirty="0">
                  <a:solidFill>
                    <a:schemeClr val="accent2"/>
                  </a:solidFill>
                </a:rPr>
                <a:t>控制连接</a:t>
              </a:r>
              <a:endParaRPr lang="zh-CN" altLang="en-US" sz="2400" dirty="0">
                <a:solidFill>
                  <a:schemeClr val="accent2"/>
                </a:solidFill>
              </a:endParaRPr>
            </a:p>
            <a:p>
              <a:pPr algn="ctr">
                <a:spcBef>
                  <a:spcPct val="0"/>
                </a:spcBef>
                <a:buFontTx/>
                <a:buNone/>
                <a:defRPr/>
              </a:pPr>
              <a:r>
                <a:rPr lang="zh-CN" altLang="en-US" sz="2400" dirty="0">
                  <a:solidFill>
                    <a:schemeClr val="accent2"/>
                  </a:solidFill>
                </a:rPr>
                <a:t>端口 </a:t>
              </a:r>
              <a:r>
                <a:rPr lang="en-US" altLang="zh-CN" sz="2400" dirty="0">
                  <a:solidFill>
                    <a:schemeClr val="accent2"/>
                  </a:solidFill>
                </a:rPr>
                <a:t>21</a:t>
              </a:r>
              <a:endParaRPr lang="en-US" altLang="zh-CN" sz="2400" dirty="0">
                <a:solidFill>
                  <a:schemeClr val="accent2"/>
                </a:solidFill>
              </a:endParaRPr>
            </a:p>
          </p:txBody>
        </p:sp>
        <p:sp>
          <p:nvSpPr>
            <p:cNvPr id="111628" name="Rectangle 19"/>
            <p:cNvSpPr>
              <a:spLocks noChangeArrowheads="1"/>
            </p:cNvSpPr>
            <p:nvPr/>
          </p:nvSpPr>
          <p:spPr bwMode="auto">
            <a:xfrm>
              <a:off x="3526" y="1453"/>
              <a:ext cx="1518"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TCP</a:t>
              </a:r>
              <a:r>
                <a:rPr lang="zh-CN" altLang="en-US" sz="2400" dirty="0">
                  <a:solidFill>
                    <a:schemeClr val="accent2"/>
                  </a:solidFill>
                </a:rPr>
                <a:t>数据连接</a:t>
              </a:r>
              <a:endParaRPr lang="zh-CN" altLang="en-US" sz="2400" dirty="0">
                <a:solidFill>
                  <a:schemeClr val="accent2"/>
                </a:solidFill>
              </a:endParaRPr>
            </a:p>
            <a:p>
              <a:pPr algn="ctr">
                <a:spcBef>
                  <a:spcPct val="0"/>
                </a:spcBef>
                <a:buFontTx/>
                <a:buNone/>
                <a:defRPr/>
              </a:pPr>
              <a:r>
                <a:rPr lang="zh-CN" altLang="en-US" sz="2400" dirty="0">
                  <a:solidFill>
                    <a:schemeClr val="accent2"/>
                  </a:solidFill>
                </a:rPr>
                <a:t>端口 </a:t>
              </a:r>
              <a:r>
                <a:rPr lang="en-US" altLang="zh-CN" sz="2400" dirty="0">
                  <a:solidFill>
                    <a:schemeClr val="accent2"/>
                  </a:solidFill>
                </a:rPr>
                <a:t>20</a:t>
              </a:r>
              <a:endParaRPr lang="en-US" altLang="zh-CN" sz="2400" dirty="0">
                <a:solidFill>
                  <a:schemeClr val="accent2"/>
                </a:solidFill>
              </a:endParaRPr>
            </a:p>
          </p:txBody>
        </p:sp>
      </p:grpSp>
      <p:sp>
        <p:nvSpPr>
          <p:cNvPr id="111620" name="Rectangle 21"/>
          <p:cNvSpPr>
            <a:spLocks noChangeArrowheads="1"/>
          </p:cNvSpPr>
          <p:nvPr/>
        </p:nvSpPr>
        <p:spPr bwMode="auto">
          <a:xfrm>
            <a:off x="2038227" y="4575595"/>
            <a:ext cx="9372600"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Clr>
                <a:srgbClr val="3333CC"/>
              </a:buClr>
              <a:buSzPct val="85000"/>
              <a:buFont typeface="Wingdings" panose="05000000000000000000" pitchFamily="2" charset="2"/>
              <a:buChar char="r"/>
              <a:defRPr/>
            </a:pPr>
            <a:r>
              <a:rPr lang="zh-CN" altLang="en-US" sz="2400" dirty="0"/>
              <a:t>服务器创建第</a:t>
            </a:r>
            <a:r>
              <a:rPr lang="en-US" altLang="zh-CN" sz="2400" dirty="0"/>
              <a:t>2</a:t>
            </a:r>
            <a:r>
              <a:rPr lang="zh-CN" altLang="en-US" sz="2400" dirty="0"/>
              <a:t>个</a:t>
            </a:r>
            <a:r>
              <a:rPr lang="en-US" altLang="zh-CN" sz="2400" dirty="0"/>
              <a:t>TCP</a:t>
            </a:r>
            <a:r>
              <a:rPr lang="zh-CN" altLang="en-US" sz="2400" dirty="0"/>
              <a:t>与客户的数据连接来传输下一个文件</a:t>
            </a:r>
            <a:r>
              <a:rPr lang="en-US" altLang="zh-CN" sz="2400" dirty="0"/>
              <a:t>.</a:t>
            </a:r>
            <a:endParaRPr lang="en-US" altLang="zh-CN" sz="2400" dirty="0"/>
          </a:p>
          <a:p>
            <a:pPr eaLnBrk="1" hangingPunct="1">
              <a:lnSpc>
                <a:spcPct val="150000"/>
              </a:lnSpc>
              <a:buClr>
                <a:srgbClr val="3333CC"/>
              </a:buClr>
              <a:buSzPct val="85000"/>
              <a:buFont typeface="Wingdings" panose="05000000000000000000" pitchFamily="2" charset="2"/>
              <a:buChar char="r"/>
              <a:defRPr/>
            </a:pPr>
            <a:r>
              <a:rPr lang="zh-CN" altLang="en-US" sz="2400" dirty="0"/>
              <a:t>控制连接</a:t>
            </a:r>
            <a:r>
              <a:rPr lang="en-US" altLang="zh-CN" sz="2400" dirty="0"/>
              <a:t>: </a:t>
            </a:r>
            <a:r>
              <a:rPr lang="zh-CN" altLang="en-US" sz="2400" dirty="0">
                <a:solidFill>
                  <a:schemeClr val="accent2"/>
                </a:solidFill>
              </a:rPr>
              <a:t>带外发送控制信息</a:t>
            </a:r>
            <a:endParaRPr lang="zh-CN" altLang="en-US" sz="2400" dirty="0">
              <a:solidFill>
                <a:schemeClr val="accent2"/>
              </a:solidFill>
            </a:endParaRPr>
          </a:p>
          <a:p>
            <a:pPr eaLnBrk="1" hangingPunct="1">
              <a:lnSpc>
                <a:spcPct val="150000"/>
              </a:lnSpc>
              <a:buClr>
                <a:srgbClr val="3333CC"/>
              </a:buClr>
              <a:buSzPct val="85000"/>
              <a:buFont typeface="Wingdings" panose="05000000000000000000" pitchFamily="2" charset="2"/>
              <a:buChar char="r"/>
              <a:defRPr/>
            </a:pPr>
            <a:r>
              <a:rPr lang="en-US" altLang="zh-CN" sz="2400" dirty="0"/>
              <a:t>FTP </a:t>
            </a:r>
            <a:r>
              <a:rPr lang="zh-CN" altLang="en-US" sz="2400" dirty="0"/>
              <a:t>服务器要维护用户状态信息</a:t>
            </a:r>
            <a:r>
              <a:rPr lang="en-US" altLang="zh-CN" sz="2400" dirty="0"/>
              <a:t>: </a:t>
            </a:r>
            <a:r>
              <a:rPr lang="zh-CN" altLang="en-US" sz="2400" dirty="0"/>
              <a:t>当前目录</a:t>
            </a:r>
            <a:r>
              <a:rPr lang="en-US" altLang="zh-CN" sz="2400" dirty="0"/>
              <a:t>, </a:t>
            </a:r>
            <a:r>
              <a:rPr lang="zh-CN" altLang="en-US" sz="2400" dirty="0"/>
              <a:t>先前的身份认证</a:t>
            </a:r>
            <a:endParaRPr lang="zh-CN" altLang="en-US" sz="2400" dirty="0"/>
          </a:p>
        </p:txBody>
      </p:sp>
      <p:sp>
        <p:nvSpPr>
          <p:cNvPr id="21"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p:nvPr>
        </p:nvSpPr>
        <p:spPr>
          <a:xfrm>
            <a:off x="4229595" y="919348"/>
            <a:ext cx="5211288" cy="685800"/>
          </a:xfrm>
        </p:spPr>
        <p:txBody>
          <a:bodyPr/>
          <a:lstStyle/>
          <a:p>
            <a:pPr eaLnBrk="1" hangingPunct="1">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endParaRPr lang="zh-CN" altLang="en-US" sz="3600" b="1" dirty="0">
              <a:solidFill>
                <a:schemeClr val="accent1"/>
              </a:solidFill>
              <a:latin typeface="+mn-lt"/>
              <a:ea typeface="+mn-ea"/>
              <a:cs typeface="+mn-ea"/>
            </a:endParaRPr>
          </a:p>
        </p:txBody>
      </p:sp>
      <p:sp>
        <p:nvSpPr>
          <p:cNvPr id="132098" name="Rectangle 3"/>
          <p:cNvSpPr>
            <a:spLocks noGrp="1" noChangeArrowheads="1"/>
          </p:cNvSpPr>
          <p:nvPr>
            <p:ph type="body" sz="half" idx="1"/>
          </p:nvPr>
        </p:nvSpPr>
        <p:spPr>
          <a:xfrm>
            <a:off x="2209800" y="2286000"/>
            <a:ext cx="8364538" cy="3675063"/>
          </a:xfrm>
          <a:noFill/>
        </p:spPr>
        <p:txBody>
          <a:bodyPr/>
          <a:lstStyle/>
          <a:p>
            <a:pPr eaLnBrk="1" hangingPunct="1">
              <a:buFont typeface="Wingdings" panose="05000000000000000000" pitchFamily="2" charset="2"/>
              <a:buNone/>
            </a:pPr>
            <a:r>
              <a:rPr lang="zh-CN" altLang="en-US" sz="2800" dirty="0"/>
              <a:t>控制连接：</a:t>
            </a:r>
            <a:endParaRPr lang="zh-CN" altLang="en-US" sz="2800" dirty="0"/>
          </a:p>
          <a:p>
            <a:pPr eaLnBrk="1" hangingPunct="1"/>
            <a:r>
              <a:rPr lang="en-US" altLang="zh-CN" sz="2400" dirty="0"/>
              <a:t>USER-PI(protocol interpreter)</a:t>
            </a:r>
            <a:r>
              <a:rPr lang="zh-CN" altLang="en-US" sz="2400" dirty="0"/>
              <a:t>：用户协议解释器</a:t>
            </a:r>
            <a:endParaRPr lang="zh-CN" altLang="en-US" sz="2400" dirty="0"/>
          </a:p>
          <a:p>
            <a:pPr eaLnBrk="1" hangingPunct="1"/>
            <a:r>
              <a:rPr lang="en-US" altLang="zh-CN" sz="2400" dirty="0"/>
              <a:t>SERVER-PI</a:t>
            </a:r>
            <a:r>
              <a:rPr lang="zh-CN" altLang="en-US" sz="2400" dirty="0"/>
              <a:t>：服务器协议解释器</a:t>
            </a:r>
            <a:endParaRPr lang="zh-CN" altLang="en-US" sz="2400" dirty="0"/>
          </a:p>
          <a:p>
            <a:pPr eaLnBrk="1" hangingPunct="1">
              <a:buFont typeface="Wingdings" panose="05000000000000000000" pitchFamily="2" charset="2"/>
              <a:buNone/>
            </a:pPr>
            <a:r>
              <a:rPr lang="zh-CN" altLang="en-US" sz="2800" dirty="0"/>
              <a:t>数据连接：</a:t>
            </a:r>
            <a:endParaRPr lang="zh-CN" altLang="en-US" sz="2800" dirty="0"/>
          </a:p>
          <a:p>
            <a:pPr eaLnBrk="1" hangingPunct="1"/>
            <a:r>
              <a:rPr lang="en-US" altLang="zh-CN" sz="2400" dirty="0"/>
              <a:t>user-DTP(Data Transfer Process)</a:t>
            </a:r>
            <a:r>
              <a:rPr lang="zh-CN" altLang="en-US" sz="2400" dirty="0"/>
              <a:t>：用户数据传输进程</a:t>
            </a:r>
            <a:endParaRPr lang="zh-CN" altLang="en-US" sz="2400" dirty="0"/>
          </a:p>
          <a:p>
            <a:pPr eaLnBrk="1" hangingPunct="1"/>
            <a:r>
              <a:rPr lang="en-US" altLang="zh-CN" sz="2400" dirty="0"/>
              <a:t>server-DTP</a:t>
            </a:r>
            <a:r>
              <a:rPr lang="zh-CN" altLang="en-US" sz="2400" dirty="0"/>
              <a:t>：服务器数据传输进程</a:t>
            </a:r>
            <a:endParaRPr lang="zh-CN" altLang="en-US" sz="2400" dirty="0"/>
          </a:p>
        </p:txBody>
      </p:sp>
      <p:sp>
        <p:nvSpPr>
          <p:cNvPr id="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a:xfrm>
            <a:off x="3013362" y="409040"/>
            <a:ext cx="6108802" cy="685800"/>
          </a:xfrm>
        </p:spPr>
        <p:txBody>
          <a:bodyPr/>
          <a:lstStyle/>
          <a:p>
            <a:pPr eaLnBrk="1" hangingPunct="1">
              <a:defRPr/>
            </a:pPr>
            <a:r>
              <a:rPr lang="en-US" altLang="zh-CN" dirty="0">
                <a:latin typeface="微软雅黑" panose="020B0503020204020204" pitchFamily="34" charset="-122"/>
                <a:ea typeface="微软雅黑" panose="020B0503020204020204" pitchFamily="34" charset="-122"/>
              </a:rPr>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文件传输系统模型一</a:t>
            </a:r>
            <a:endParaRPr lang="zh-CN" altLang="en-US" sz="3600" b="1" dirty="0">
              <a:solidFill>
                <a:schemeClr val="accent1"/>
              </a:solidFill>
              <a:latin typeface="+mn-lt"/>
              <a:ea typeface="+mn-ea"/>
              <a:cs typeface="+mn-ea"/>
            </a:endParaRPr>
          </a:p>
        </p:txBody>
      </p:sp>
      <p:sp>
        <p:nvSpPr>
          <p:cNvPr id="134146" name="Rectangle 6"/>
          <p:cNvSpPr>
            <a:spLocks noChangeArrowheads="1"/>
          </p:cNvSpPr>
          <p:nvPr/>
        </p:nvSpPr>
        <p:spPr bwMode="auto">
          <a:xfrm>
            <a:off x="1703388" y="4508500"/>
            <a:ext cx="143986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solidFill>
                  <a:schemeClr val="bg1"/>
                </a:solidFill>
              </a:rPr>
              <a:t>文件系统</a:t>
            </a:r>
            <a:endParaRPr lang="zh-CN" altLang="en-US" sz="2400">
              <a:solidFill>
                <a:schemeClr val="bg1"/>
              </a:solidFill>
            </a:endParaRPr>
          </a:p>
        </p:txBody>
      </p:sp>
      <p:sp>
        <p:nvSpPr>
          <p:cNvPr id="134147" name="Text Box 7"/>
          <p:cNvSpPr txBox="1">
            <a:spLocks noChangeArrowheads="1"/>
          </p:cNvSpPr>
          <p:nvPr/>
        </p:nvSpPr>
        <p:spPr bwMode="auto">
          <a:xfrm>
            <a:off x="2351088" y="6021388"/>
            <a:ext cx="21605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en-US" altLang="zh-CN" sz="2400"/>
              <a:t>Server FTP</a:t>
            </a:r>
            <a:endParaRPr lang="en-US" altLang="zh-CN" sz="2400"/>
          </a:p>
        </p:txBody>
      </p:sp>
      <p:sp>
        <p:nvSpPr>
          <p:cNvPr id="134148" name="Rectangle 8"/>
          <p:cNvSpPr>
            <a:spLocks noChangeArrowheads="1"/>
          </p:cNvSpPr>
          <p:nvPr/>
        </p:nvSpPr>
        <p:spPr bwMode="auto">
          <a:xfrm>
            <a:off x="3648075" y="3140075"/>
            <a:ext cx="1511300"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PI</a:t>
            </a:r>
            <a:endParaRPr lang="en-US" altLang="zh-CN" sz="2000"/>
          </a:p>
        </p:txBody>
      </p:sp>
      <p:sp>
        <p:nvSpPr>
          <p:cNvPr id="134149" name="Rectangle 9"/>
          <p:cNvSpPr>
            <a:spLocks noChangeArrowheads="1"/>
          </p:cNvSpPr>
          <p:nvPr/>
        </p:nvSpPr>
        <p:spPr bwMode="auto">
          <a:xfrm>
            <a:off x="3648075" y="4508500"/>
            <a:ext cx="1511300"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DTP</a:t>
            </a:r>
            <a:endParaRPr lang="en-US" altLang="zh-CN" sz="2000"/>
          </a:p>
        </p:txBody>
      </p:sp>
      <p:sp>
        <p:nvSpPr>
          <p:cNvPr id="134150" name="Rectangle 10"/>
          <p:cNvSpPr>
            <a:spLocks noChangeArrowheads="1"/>
          </p:cNvSpPr>
          <p:nvPr/>
        </p:nvSpPr>
        <p:spPr bwMode="auto">
          <a:xfrm>
            <a:off x="6672263" y="1412875"/>
            <a:ext cx="1512887"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t>用户接口</a:t>
            </a:r>
            <a:endParaRPr lang="zh-CN" altLang="en-US" sz="2400"/>
          </a:p>
        </p:txBody>
      </p:sp>
      <p:sp>
        <p:nvSpPr>
          <p:cNvPr id="134151" name="Rectangle 11"/>
          <p:cNvSpPr>
            <a:spLocks noChangeArrowheads="1"/>
          </p:cNvSpPr>
          <p:nvPr/>
        </p:nvSpPr>
        <p:spPr bwMode="auto">
          <a:xfrm>
            <a:off x="6743700" y="3068638"/>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User</a:t>
            </a:r>
            <a:endParaRPr lang="en-US" altLang="zh-CN" sz="2000"/>
          </a:p>
          <a:p>
            <a:pPr algn="ctr" eaLnBrk="1" hangingPunct="1">
              <a:buClr>
                <a:srgbClr val="3333CC"/>
              </a:buClr>
              <a:buSzPct val="85000"/>
              <a:buFont typeface="Wingdings" panose="05000000000000000000" pitchFamily="2" charset="2"/>
              <a:buNone/>
            </a:pPr>
            <a:r>
              <a:rPr lang="en-US" altLang="zh-CN" sz="2000"/>
              <a:t>PI</a:t>
            </a:r>
            <a:endParaRPr lang="en-US" altLang="zh-CN" sz="2000"/>
          </a:p>
        </p:txBody>
      </p:sp>
      <p:sp>
        <p:nvSpPr>
          <p:cNvPr id="134152" name="Rectangle 12"/>
          <p:cNvSpPr>
            <a:spLocks noChangeArrowheads="1"/>
          </p:cNvSpPr>
          <p:nvPr/>
        </p:nvSpPr>
        <p:spPr bwMode="auto">
          <a:xfrm>
            <a:off x="6743700" y="4437063"/>
            <a:ext cx="1368425"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User</a:t>
            </a:r>
            <a:endParaRPr lang="en-US" altLang="zh-CN" sz="2000"/>
          </a:p>
          <a:p>
            <a:pPr algn="ctr" eaLnBrk="1" hangingPunct="1">
              <a:buClr>
                <a:srgbClr val="3333CC"/>
              </a:buClr>
              <a:buSzPct val="85000"/>
              <a:buFont typeface="Wingdings" panose="05000000000000000000" pitchFamily="2" charset="2"/>
              <a:buNone/>
            </a:pPr>
            <a:r>
              <a:rPr lang="en-US" altLang="zh-CN" sz="2000"/>
              <a:t>DTP</a:t>
            </a:r>
            <a:endParaRPr lang="en-US" altLang="zh-CN" sz="2000"/>
          </a:p>
        </p:txBody>
      </p:sp>
      <p:sp>
        <p:nvSpPr>
          <p:cNvPr id="134153" name="Rectangle 13"/>
          <p:cNvSpPr>
            <a:spLocks noChangeArrowheads="1"/>
          </p:cNvSpPr>
          <p:nvPr/>
        </p:nvSpPr>
        <p:spPr bwMode="auto">
          <a:xfrm>
            <a:off x="9048750" y="1412875"/>
            <a:ext cx="1403350"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t>用户</a:t>
            </a:r>
            <a:endParaRPr lang="zh-CN" altLang="en-US" sz="2400"/>
          </a:p>
        </p:txBody>
      </p:sp>
      <p:sp>
        <p:nvSpPr>
          <p:cNvPr id="134154" name="Rectangle 14"/>
          <p:cNvSpPr>
            <a:spLocks noChangeArrowheads="1"/>
          </p:cNvSpPr>
          <p:nvPr/>
        </p:nvSpPr>
        <p:spPr bwMode="auto">
          <a:xfrm>
            <a:off x="8904288" y="4508500"/>
            <a:ext cx="154781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solidFill>
                  <a:schemeClr val="bg1"/>
                </a:solidFill>
              </a:rPr>
              <a:t>文件系统</a:t>
            </a:r>
            <a:endParaRPr lang="zh-CN" altLang="en-US" sz="2400">
              <a:solidFill>
                <a:schemeClr val="bg1"/>
              </a:solidFill>
            </a:endParaRPr>
          </a:p>
        </p:txBody>
      </p:sp>
      <p:sp>
        <p:nvSpPr>
          <p:cNvPr id="134155" name="Text Box 15"/>
          <p:cNvSpPr txBox="1">
            <a:spLocks noChangeArrowheads="1"/>
          </p:cNvSpPr>
          <p:nvPr/>
        </p:nvSpPr>
        <p:spPr bwMode="auto">
          <a:xfrm>
            <a:off x="7680325" y="6005513"/>
            <a:ext cx="21605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en-US" altLang="zh-CN" sz="2400"/>
              <a:t>User FTP</a:t>
            </a:r>
            <a:endParaRPr lang="en-US" altLang="zh-CN" sz="2400"/>
          </a:p>
        </p:txBody>
      </p:sp>
      <p:sp>
        <p:nvSpPr>
          <p:cNvPr id="134156" name="AutoShape 16"/>
          <p:cNvSpPr>
            <a:spLocks noChangeArrowheads="1"/>
          </p:cNvSpPr>
          <p:nvPr/>
        </p:nvSpPr>
        <p:spPr bwMode="auto">
          <a:xfrm>
            <a:off x="3143250" y="4797425"/>
            <a:ext cx="504825" cy="215900"/>
          </a:xfrm>
          <a:prstGeom prst="leftRightArrow">
            <a:avLst>
              <a:gd name="adj1" fmla="val 50000"/>
              <a:gd name="adj2" fmla="val 46765"/>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57" name="AutoShape 17"/>
          <p:cNvSpPr>
            <a:spLocks noChangeArrowheads="1"/>
          </p:cNvSpPr>
          <p:nvPr/>
        </p:nvSpPr>
        <p:spPr bwMode="auto">
          <a:xfrm>
            <a:off x="5159375" y="4724400"/>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58" name="AutoShape 18"/>
          <p:cNvSpPr>
            <a:spLocks noChangeArrowheads="1"/>
          </p:cNvSpPr>
          <p:nvPr/>
        </p:nvSpPr>
        <p:spPr bwMode="auto">
          <a:xfrm>
            <a:off x="5159375" y="3429000"/>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59" name="AutoShape 19"/>
          <p:cNvSpPr>
            <a:spLocks noChangeArrowheads="1"/>
          </p:cNvSpPr>
          <p:nvPr/>
        </p:nvSpPr>
        <p:spPr bwMode="auto">
          <a:xfrm>
            <a:off x="8183563" y="1700213"/>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60" name="AutoShape 20"/>
          <p:cNvSpPr>
            <a:spLocks noChangeArrowheads="1"/>
          </p:cNvSpPr>
          <p:nvPr/>
        </p:nvSpPr>
        <p:spPr bwMode="auto">
          <a:xfrm>
            <a:off x="8040688" y="4797425"/>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61" name="AutoShape 22"/>
          <p:cNvSpPr>
            <a:spLocks noChangeArrowheads="1"/>
          </p:cNvSpPr>
          <p:nvPr/>
        </p:nvSpPr>
        <p:spPr bwMode="auto">
          <a:xfrm>
            <a:off x="4295775" y="3933825"/>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62" name="AutoShape 23"/>
          <p:cNvSpPr>
            <a:spLocks noChangeArrowheads="1"/>
          </p:cNvSpPr>
          <p:nvPr/>
        </p:nvSpPr>
        <p:spPr bwMode="auto">
          <a:xfrm>
            <a:off x="7319963" y="3860800"/>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63" name="AutoShape 24"/>
          <p:cNvSpPr>
            <a:spLocks noChangeArrowheads="1"/>
          </p:cNvSpPr>
          <p:nvPr/>
        </p:nvSpPr>
        <p:spPr bwMode="auto">
          <a:xfrm>
            <a:off x="7319963" y="2205038"/>
            <a:ext cx="215900" cy="863600"/>
          </a:xfrm>
          <a:prstGeom prst="downArrow">
            <a:avLst>
              <a:gd name="adj1" fmla="val 50000"/>
              <a:gd name="adj2" fmla="val 100000"/>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4164" name="Text Box 25"/>
          <p:cNvSpPr txBox="1">
            <a:spLocks noChangeArrowheads="1"/>
          </p:cNvSpPr>
          <p:nvPr/>
        </p:nvSpPr>
        <p:spPr bwMode="auto">
          <a:xfrm>
            <a:off x="5519738" y="299720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控制</a:t>
            </a:r>
            <a:endParaRPr lang="zh-CN" altLang="en-US" sz="2400"/>
          </a:p>
        </p:txBody>
      </p:sp>
      <p:sp>
        <p:nvSpPr>
          <p:cNvPr id="134165" name="Text Box 26"/>
          <p:cNvSpPr txBox="1">
            <a:spLocks noChangeArrowheads="1"/>
          </p:cNvSpPr>
          <p:nvPr/>
        </p:nvSpPr>
        <p:spPr bwMode="auto">
          <a:xfrm>
            <a:off x="5519738" y="3573463"/>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连接</a:t>
            </a:r>
            <a:endParaRPr lang="zh-CN" altLang="en-US" sz="2400"/>
          </a:p>
        </p:txBody>
      </p:sp>
      <p:sp>
        <p:nvSpPr>
          <p:cNvPr id="134166" name="Text Box 27"/>
          <p:cNvSpPr txBox="1">
            <a:spLocks noChangeArrowheads="1"/>
          </p:cNvSpPr>
          <p:nvPr/>
        </p:nvSpPr>
        <p:spPr bwMode="auto">
          <a:xfrm>
            <a:off x="5519738" y="429260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数据</a:t>
            </a:r>
            <a:endParaRPr lang="zh-CN" altLang="en-US" sz="2400"/>
          </a:p>
        </p:txBody>
      </p:sp>
      <p:sp>
        <p:nvSpPr>
          <p:cNvPr id="134167" name="Text Box 28"/>
          <p:cNvSpPr txBox="1">
            <a:spLocks noChangeArrowheads="1"/>
          </p:cNvSpPr>
          <p:nvPr/>
        </p:nvSpPr>
        <p:spPr bwMode="auto">
          <a:xfrm>
            <a:off x="5519738" y="4868863"/>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连接</a:t>
            </a:r>
            <a:endParaRPr lang="zh-CN" altLang="en-US" sz="2400"/>
          </a:p>
        </p:txBody>
      </p:sp>
      <p:sp>
        <p:nvSpPr>
          <p:cNvPr id="134168" name="Line 29"/>
          <p:cNvSpPr>
            <a:spLocks noChangeShapeType="1"/>
          </p:cNvSpPr>
          <p:nvPr/>
        </p:nvSpPr>
        <p:spPr bwMode="auto">
          <a:xfrm>
            <a:off x="5980113" y="1341438"/>
            <a:ext cx="0" cy="5040312"/>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6"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p:cNvSpPr>
            <a:spLocks noGrp="1" noChangeArrowheads="1"/>
          </p:cNvSpPr>
          <p:nvPr>
            <p:ph type="title"/>
          </p:nvPr>
        </p:nvSpPr>
        <p:spPr>
          <a:xfrm>
            <a:off x="2919630" y="381794"/>
            <a:ext cx="5791200" cy="685800"/>
          </a:xfrm>
        </p:spPr>
        <p:txBody>
          <a:bodyPr/>
          <a:lstStyle/>
          <a:p>
            <a:pPr eaLnBrk="1" hangingPunct="1">
              <a:defRPr/>
            </a:pPr>
            <a:r>
              <a:rPr lang="en-US" altLang="zh-CN" sz="4000" dirty="0">
                <a:latin typeface="微软雅黑" panose="020B0503020204020204" pitchFamily="34" charset="-122"/>
                <a:ea typeface="微软雅黑" panose="020B0503020204020204" pitchFamily="34" charset="-122"/>
              </a:rPr>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文件传输系统模型二</a:t>
            </a:r>
            <a:endParaRPr lang="zh-CN" altLang="en-US" sz="3600" b="1" dirty="0">
              <a:solidFill>
                <a:schemeClr val="accent1"/>
              </a:solidFill>
              <a:latin typeface="+mn-lt"/>
              <a:ea typeface="+mn-ea"/>
              <a:cs typeface="+mn-ea"/>
            </a:endParaRPr>
          </a:p>
        </p:txBody>
      </p:sp>
      <p:sp>
        <p:nvSpPr>
          <p:cNvPr id="136194" name="Rectangle 3"/>
          <p:cNvSpPr>
            <a:spLocks noChangeArrowheads="1"/>
          </p:cNvSpPr>
          <p:nvPr/>
        </p:nvSpPr>
        <p:spPr bwMode="auto">
          <a:xfrm>
            <a:off x="1703388" y="5272088"/>
            <a:ext cx="143986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solidFill>
                  <a:schemeClr val="bg1"/>
                </a:solidFill>
              </a:rPr>
              <a:t>文件系统</a:t>
            </a:r>
            <a:endParaRPr lang="zh-CN" altLang="en-US" sz="2400">
              <a:solidFill>
                <a:schemeClr val="bg1"/>
              </a:solidFill>
            </a:endParaRPr>
          </a:p>
        </p:txBody>
      </p:sp>
      <p:sp>
        <p:nvSpPr>
          <p:cNvPr id="136195" name="Text Box 4"/>
          <p:cNvSpPr txBox="1">
            <a:spLocks noChangeArrowheads="1"/>
          </p:cNvSpPr>
          <p:nvPr/>
        </p:nvSpPr>
        <p:spPr bwMode="auto">
          <a:xfrm>
            <a:off x="2351088" y="6223000"/>
            <a:ext cx="216058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en-US" altLang="zh-CN" sz="2400"/>
              <a:t>Server FTP</a:t>
            </a:r>
            <a:endParaRPr lang="en-US" altLang="zh-CN" sz="2400"/>
          </a:p>
        </p:txBody>
      </p:sp>
      <p:sp>
        <p:nvSpPr>
          <p:cNvPr id="136196" name="Rectangle 5"/>
          <p:cNvSpPr>
            <a:spLocks noChangeArrowheads="1"/>
          </p:cNvSpPr>
          <p:nvPr/>
        </p:nvSpPr>
        <p:spPr bwMode="auto">
          <a:xfrm>
            <a:off x="3648075" y="3903663"/>
            <a:ext cx="1511300"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PI</a:t>
            </a:r>
            <a:endParaRPr lang="en-US" altLang="zh-CN" sz="2000"/>
          </a:p>
        </p:txBody>
      </p:sp>
      <p:sp>
        <p:nvSpPr>
          <p:cNvPr id="136197" name="Rectangle 6"/>
          <p:cNvSpPr>
            <a:spLocks noChangeArrowheads="1"/>
          </p:cNvSpPr>
          <p:nvPr/>
        </p:nvSpPr>
        <p:spPr bwMode="auto">
          <a:xfrm>
            <a:off x="3648075" y="5272088"/>
            <a:ext cx="1511300"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DTP</a:t>
            </a:r>
            <a:endParaRPr lang="en-US" altLang="zh-CN" sz="2000"/>
          </a:p>
        </p:txBody>
      </p:sp>
      <p:sp>
        <p:nvSpPr>
          <p:cNvPr id="136198" name="Rectangle 7"/>
          <p:cNvSpPr>
            <a:spLocks noChangeArrowheads="1"/>
          </p:cNvSpPr>
          <p:nvPr/>
        </p:nvSpPr>
        <p:spPr bwMode="auto">
          <a:xfrm>
            <a:off x="5303838" y="1195388"/>
            <a:ext cx="1512887"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t>用户接口</a:t>
            </a:r>
            <a:endParaRPr lang="zh-CN" altLang="en-US" sz="2400"/>
          </a:p>
        </p:txBody>
      </p:sp>
      <p:sp>
        <p:nvSpPr>
          <p:cNvPr id="136199" name="Rectangle 8"/>
          <p:cNvSpPr>
            <a:spLocks noChangeArrowheads="1"/>
          </p:cNvSpPr>
          <p:nvPr/>
        </p:nvSpPr>
        <p:spPr bwMode="auto">
          <a:xfrm>
            <a:off x="6743700" y="3832225"/>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PI</a:t>
            </a:r>
            <a:endParaRPr lang="en-US" altLang="zh-CN" sz="2000"/>
          </a:p>
        </p:txBody>
      </p:sp>
      <p:sp>
        <p:nvSpPr>
          <p:cNvPr id="136200" name="Rectangle 9"/>
          <p:cNvSpPr>
            <a:spLocks noChangeArrowheads="1"/>
          </p:cNvSpPr>
          <p:nvPr/>
        </p:nvSpPr>
        <p:spPr bwMode="auto">
          <a:xfrm>
            <a:off x="6743700" y="5200650"/>
            <a:ext cx="1368425"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Server</a:t>
            </a:r>
            <a:endParaRPr lang="en-US" altLang="zh-CN" sz="2000"/>
          </a:p>
          <a:p>
            <a:pPr algn="ctr" eaLnBrk="1" hangingPunct="1">
              <a:buClr>
                <a:srgbClr val="3333CC"/>
              </a:buClr>
              <a:buSzPct val="85000"/>
              <a:buFont typeface="Wingdings" panose="05000000000000000000" pitchFamily="2" charset="2"/>
              <a:buNone/>
            </a:pPr>
            <a:r>
              <a:rPr lang="en-US" altLang="zh-CN" sz="2000"/>
              <a:t>DTP</a:t>
            </a:r>
            <a:endParaRPr lang="en-US" altLang="zh-CN" sz="2000"/>
          </a:p>
        </p:txBody>
      </p:sp>
      <p:sp>
        <p:nvSpPr>
          <p:cNvPr id="136201" name="Rectangle 10"/>
          <p:cNvSpPr>
            <a:spLocks noChangeArrowheads="1"/>
          </p:cNvSpPr>
          <p:nvPr/>
        </p:nvSpPr>
        <p:spPr bwMode="auto">
          <a:xfrm>
            <a:off x="7680325" y="1195388"/>
            <a:ext cx="1403350"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t>用户</a:t>
            </a:r>
            <a:endParaRPr lang="zh-CN" altLang="en-US" sz="2400"/>
          </a:p>
        </p:txBody>
      </p:sp>
      <p:sp>
        <p:nvSpPr>
          <p:cNvPr id="136202" name="Rectangle 11"/>
          <p:cNvSpPr>
            <a:spLocks noChangeArrowheads="1"/>
          </p:cNvSpPr>
          <p:nvPr/>
        </p:nvSpPr>
        <p:spPr bwMode="auto">
          <a:xfrm>
            <a:off x="8904288" y="5272088"/>
            <a:ext cx="154781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zh-CN" altLang="en-US" sz="2400">
                <a:solidFill>
                  <a:schemeClr val="bg1"/>
                </a:solidFill>
              </a:rPr>
              <a:t>文件系统</a:t>
            </a:r>
            <a:endParaRPr lang="zh-CN" altLang="en-US" sz="2400">
              <a:solidFill>
                <a:schemeClr val="bg1"/>
              </a:solidFill>
            </a:endParaRPr>
          </a:p>
        </p:txBody>
      </p:sp>
      <p:sp>
        <p:nvSpPr>
          <p:cNvPr id="136203" name="Text Box 12"/>
          <p:cNvSpPr txBox="1">
            <a:spLocks noChangeArrowheads="1"/>
          </p:cNvSpPr>
          <p:nvPr/>
        </p:nvSpPr>
        <p:spPr bwMode="auto">
          <a:xfrm>
            <a:off x="7680325" y="6207125"/>
            <a:ext cx="21605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en-US" altLang="zh-CN" sz="2400"/>
              <a:t>Server FTP</a:t>
            </a:r>
            <a:endParaRPr lang="en-US" altLang="zh-CN" sz="2400"/>
          </a:p>
        </p:txBody>
      </p:sp>
      <p:sp>
        <p:nvSpPr>
          <p:cNvPr id="136204" name="AutoShape 13"/>
          <p:cNvSpPr>
            <a:spLocks noChangeArrowheads="1"/>
          </p:cNvSpPr>
          <p:nvPr/>
        </p:nvSpPr>
        <p:spPr bwMode="auto">
          <a:xfrm>
            <a:off x="3143250" y="5561013"/>
            <a:ext cx="504825" cy="215900"/>
          </a:xfrm>
          <a:prstGeom prst="leftRightArrow">
            <a:avLst>
              <a:gd name="adj1" fmla="val 50000"/>
              <a:gd name="adj2" fmla="val 46765"/>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05" name="AutoShape 14"/>
          <p:cNvSpPr>
            <a:spLocks noChangeArrowheads="1"/>
          </p:cNvSpPr>
          <p:nvPr/>
        </p:nvSpPr>
        <p:spPr bwMode="auto">
          <a:xfrm>
            <a:off x="5159375" y="5487988"/>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06" name="AutoShape 16"/>
          <p:cNvSpPr>
            <a:spLocks noChangeArrowheads="1"/>
          </p:cNvSpPr>
          <p:nvPr/>
        </p:nvSpPr>
        <p:spPr bwMode="auto">
          <a:xfrm>
            <a:off x="6816725" y="1482725"/>
            <a:ext cx="865188"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07" name="AutoShape 17"/>
          <p:cNvSpPr>
            <a:spLocks noChangeArrowheads="1"/>
          </p:cNvSpPr>
          <p:nvPr/>
        </p:nvSpPr>
        <p:spPr bwMode="auto">
          <a:xfrm>
            <a:off x="8040688" y="5561013"/>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08" name="AutoShape 18"/>
          <p:cNvSpPr>
            <a:spLocks noChangeArrowheads="1"/>
          </p:cNvSpPr>
          <p:nvPr/>
        </p:nvSpPr>
        <p:spPr bwMode="auto">
          <a:xfrm>
            <a:off x="4295775" y="4697413"/>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09" name="AutoShape 19"/>
          <p:cNvSpPr>
            <a:spLocks noChangeArrowheads="1"/>
          </p:cNvSpPr>
          <p:nvPr/>
        </p:nvSpPr>
        <p:spPr bwMode="auto">
          <a:xfrm>
            <a:off x="7319963" y="4624388"/>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10" name="Text Box 21"/>
          <p:cNvSpPr txBox="1">
            <a:spLocks noChangeArrowheads="1"/>
          </p:cNvSpPr>
          <p:nvPr/>
        </p:nvSpPr>
        <p:spPr bwMode="auto">
          <a:xfrm>
            <a:off x="4440238" y="226218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000"/>
              <a:t>控制</a:t>
            </a:r>
            <a:endParaRPr lang="zh-CN" altLang="en-US" sz="2000"/>
          </a:p>
        </p:txBody>
      </p:sp>
      <p:sp>
        <p:nvSpPr>
          <p:cNvPr id="136211" name="Text Box 22"/>
          <p:cNvSpPr txBox="1">
            <a:spLocks noChangeArrowheads="1"/>
          </p:cNvSpPr>
          <p:nvPr/>
        </p:nvSpPr>
        <p:spPr bwMode="auto">
          <a:xfrm>
            <a:off x="4438650" y="2767013"/>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000"/>
              <a:t>连接</a:t>
            </a:r>
            <a:endParaRPr lang="zh-CN" altLang="en-US" sz="2000"/>
          </a:p>
        </p:txBody>
      </p:sp>
      <p:sp>
        <p:nvSpPr>
          <p:cNvPr id="136212" name="Text Box 23"/>
          <p:cNvSpPr txBox="1">
            <a:spLocks noChangeArrowheads="1"/>
          </p:cNvSpPr>
          <p:nvPr/>
        </p:nvSpPr>
        <p:spPr bwMode="auto">
          <a:xfrm>
            <a:off x="5519738" y="5056188"/>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数据</a:t>
            </a:r>
            <a:endParaRPr lang="zh-CN" altLang="en-US" sz="2400"/>
          </a:p>
        </p:txBody>
      </p:sp>
      <p:sp>
        <p:nvSpPr>
          <p:cNvPr id="136213" name="Text Box 24"/>
          <p:cNvSpPr txBox="1">
            <a:spLocks noChangeArrowheads="1"/>
          </p:cNvSpPr>
          <p:nvPr/>
        </p:nvSpPr>
        <p:spPr bwMode="auto">
          <a:xfrm>
            <a:off x="5519738" y="563245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400"/>
              <a:t>连接</a:t>
            </a:r>
            <a:endParaRPr lang="zh-CN" altLang="en-US" sz="2400"/>
          </a:p>
        </p:txBody>
      </p:sp>
      <p:sp>
        <p:nvSpPr>
          <p:cNvPr id="136214" name="Rectangle 25"/>
          <p:cNvSpPr>
            <a:spLocks noChangeArrowheads="1"/>
          </p:cNvSpPr>
          <p:nvPr/>
        </p:nvSpPr>
        <p:spPr bwMode="auto">
          <a:xfrm>
            <a:off x="5303838" y="2406650"/>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anose="05000000000000000000" pitchFamily="2" charset="2"/>
              <a:buNone/>
            </a:pPr>
            <a:r>
              <a:rPr lang="en-US" altLang="zh-CN" sz="2000"/>
              <a:t>User</a:t>
            </a:r>
            <a:endParaRPr lang="en-US" altLang="zh-CN" sz="2000"/>
          </a:p>
          <a:p>
            <a:pPr algn="ctr" eaLnBrk="1" hangingPunct="1">
              <a:buClr>
                <a:srgbClr val="3333CC"/>
              </a:buClr>
              <a:buSzPct val="85000"/>
              <a:buFont typeface="Wingdings" panose="05000000000000000000" pitchFamily="2" charset="2"/>
              <a:buNone/>
            </a:pPr>
            <a:r>
              <a:rPr lang="en-US" altLang="zh-CN" sz="2000"/>
              <a:t>PI</a:t>
            </a:r>
            <a:endParaRPr lang="en-US" altLang="zh-CN" sz="2000"/>
          </a:p>
        </p:txBody>
      </p:sp>
      <p:sp>
        <p:nvSpPr>
          <p:cNvPr id="136215" name="AutoShape 26"/>
          <p:cNvSpPr>
            <a:spLocks noChangeArrowheads="1"/>
          </p:cNvSpPr>
          <p:nvPr/>
        </p:nvSpPr>
        <p:spPr bwMode="auto">
          <a:xfrm rot="10800000">
            <a:off x="4224338" y="2693988"/>
            <a:ext cx="1079500" cy="11525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70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272" y="0"/>
                </a:moveTo>
                <a:lnTo>
                  <a:pt x="12944" y="7200"/>
                </a:lnTo>
                <a:lnTo>
                  <a:pt x="16030" y="7200"/>
                </a:lnTo>
                <a:lnTo>
                  <a:pt x="16030" y="18702"/>
                </a:lnTo>
                <a:lnTo>
                  <a:pt x="0" y="18702"/>
                </a:lnTo>
                <a:lnTo>
                  <a:pt x="0" y="21600"/>
                </a:lnTo>
                <a:lnTo>
                  <a:pt x="18514" y="21600"/>
                </a:lnTo>
                <a:lnTo>
                  <a:pt x="18514" y="7200"/>
                </a:lnTo>
                <a:lnTo>
                  <a:pt x="21600" y="7200"/>
                </a:lnTo>
                <a:lnTo>
                  <a:pt x="17272" y="0"/>
                </a:ln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p>
            <a:endParaRPr lang="en-US"/>
          </a:p>
        </p:txBody>
      </p:sp>
      <p:sp>
        <p:nvSpPr>
          <p:cNvPr id="136216" name="AutoShape 27"/>
          <p:cNvSpPr>
            <a:spLocks noChangeArrowheads="1"/>
          </p:cNvSpPr>
          <p:nvPr/>
        </p:nvSpPr>
        <p:spPr bwMode="auto">
          <a:xfrm>
            <a:off x="5880100" y="1989138"/>
            <a:ext cx="215900" cy="430212"/>
          </a:xfrm>
          <a:prstGeom prst="downArrow">
            <a:avLst>
              <a:gd name="adj1" fmla="val 50000"/>
              <a:gd name="adj2" fmla="val 49816"/>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17" name="AutoShape 28"/>
          <p:cNvSpPr>
            <a:spLocks noChangeArrowheads="1"/>
          </p:cNvSpPr>
          <p:nvPr/>
        </p:nvSpPr>
        <p:spPr bwMode="auto">
          <a:xfrm flipV="1">
            <a:off x="6672263" y="2636838"/>
            <a:ext cx="1079500" cy="11525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70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272" y="0"/>
                </a:moveTo>
                <a:lnTo>
                  <a:pt x="12944" y="7200"/>
                </a:lnTo>
                <a:lnTo>
                  <a:pt x="16030" y="7200"/>
                </a:lnTo>
                <a:lnTo>
                  <a:pt x="16030" y="18702"/>
                </a:lnTo>
                <a:lnTo>
                  <a:pt x="0" y="18702"/>
                </a:lnTo>
                <a:lnTo>
                  <a:pt x="0" y="21600"/>
                </a:lnTo>
                <a:lnTo>
                  <a:pt x="18514" y="21600"/>
                </a:lnTo>
                <a:lnTo>
                  <a:pt x="18514" y="7200"/>
                </a:lnTo>
                <a:lnTo>
                  <a:pt x="21600" y="7200"/>
                </a:lnTo>
                <a:lnTo>
                  <a:pt x="17272" y="0"/>
                </a:ln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p>
            <a:endParaRPr lang="en-US"/>
          </a:p>
        </p:txBody>
      </p:sp>
      <p:sp>
        <p:nvSpPr>
          <p:cNvPr id="136218" name="Text Box 29"/>
          <p:cNvSpPr txBox="1">
            <a:spLocks noChangeArrowheads="1"/>
          </p:cNvSpPr>
          <p:nvPr/>
        </p:nvSpPr>
        <p:spPr bwMode="auto">
          <a:xfrm>
            <a:off x="6672263" y="220503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000"/>
              <a:t>控制</a:t>
            </a:r>
            <a:endParaRPr lang="zh-CN" altLang="en-US" sz="2000"/>
          </a:p>
        </p:txBody>
      </p:sp>
      <p:sp>
        <p:nvSpPr>
          <p:cNvPr id="136219" name="Text Box 30"/>
          <p:cNvSpPr txBox="1">
            <a:spLocks noChangeArrowheads="1"/>
          </p:cNvSpPr>
          <p:nvPr/>
        </p:nvSpPr>
        <p:spPr bwMode="auto">
          <a:xfrm>
            <a:off x="6670675" y="278130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anose="05000000000000000000" pitchFamily="2" charset="2"/>
              <a:buNone/>
            </a:pPr>
            <a:r>
              <a:rPr lang="zh-CN" altLang="en-US" sz="2000"/>
              <a:t>连接</a:t>
            </a:r>
            <a:endParaRPr lang="zh-CN" altLang="en-US" sz="2000"/>
          </a:p>
        </p:txBody>
      </p:sp>
      <p:sp>
        <p:nvSpPr>
          <p:cNvPr id="136220" name="Rectangle 31"/>
          <p:cNvSpPr>
            <a:spLocks noChangeArrowheads="1"/>
          </p:cNvSpPr>
          <p:nvPr/>
        </p:nvSpPr>
        <p:spPr bwMode="auto">
          <a:xfrm>
            <a:off x="1524000" y="3500438"/>
            <a:ext cx="3924300" cy="2808287"/>
          </a:xfrm>
          <a:prstGeom prst="rect">
            <a:avLst/>
          </a:prstGeom>
          <a:noFill/>
          <a:ln w="38100">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36221" name="Rectangle 32"/>
          <p:cNvSpPr>
            <a:spLocks noChangeArrowheads="1"/>
          </p:cNvSpPr>
          <p:nvPr/>
        </p:nvSpPr>
        <p:spPr bwMode="auto">
          <a:xfrm>
            <a:off x="6635750" y="3500438"/>
            <a:ext cx="3924300" cy="2808287"/>
          </a:xfrm>
          <a:prstGeom prst="rect">
            <a:avLst/>
          </a:prstGeom>
          <a:noFill/>
          <a:ln w="38100">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31"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Grp="1" noChangeArrowheads="1"/>
          </p:cNvSpPr>
          <p:nvPr>
            <p:ph type="title"/>
          </p:nvPr>
        </p:nvSpPr>
        <p:spPr>
          <a:xfrm>
            <a:off x="4215617" y="662050"/>
            <a:ext cx="4774004" cy="685800"/>
          </a:xfrm>
        </p:spPr>
        <p:txBody>
          <a:bodyPr/>
          <a:lstStyle/>
          <a:p>
            <a:pPr eaLnBrk="1" hangingPunct="1">
              <a:defRPr/>
            </a:pPr>
            <a:r>
              <a:rPr lang="en-US" altLang="zh-CN" sz="3600" b="1" dirty="0">
                <a:solidFill>
                  <a:schemeClr val="accent1"/>
                </a:solidFill>
                <a:latin typeface="+mn-lt"/>
                <a:ea typeface="+mn-ea"/>
                <a:cs typeface="+mn-ea"/>
              </a:rPr>
              <a:t>FTP</a:t>
            </a:r>
            <a:r>
              <a:rPr lang="zh-CN" altLang="en-US" sz="3600" b="1" dirty="0">
                <a:solidFill>
                  <a:schemeClr val="accent1"/>
                </a:solidFill>
                <a:latin typeface="+mn-lt"/>
                <a:ea typeface="+mn-ea"/>
                <a:cs typeface="+mn-ea"/>
              </a:rPr>
              <a:t>数据连接建立方式</a:t>
            </a:r>
            <a:endParaRPr lang="zh-CN" altLang="en-US" sz="3600" b="1" dirty="0">
              <a:solidFill>
                <a:schemeClr val="accent1"/>
              </a:solidFill>
              <a:latin typeface="+mn-lt"/>
              <a:ea typeface="+mn-ea"/>
              <a:cs typeface="+mn-ea"/>
            </a:endParaRPr>
          </a:p>
        </p:txBody>
      </p:sp>
      <p:sp>
        <p:nvSpPr>
          <p:cNvPr id="138242" name="Rectangle 3"/>
          <p:cNvSpPr>
            <a:spLocks noGrp="1" noChangeArrowheads="1"/>
          </p:cNvSpPr>
          <p:nvPr>
            <p:ph type="body" sz="half" idx="1"/>
          </p:nvPr>
        </p:nvSpPr>
        <p:spPr>
          <a:xfrm>
            <a:off x="2057400" y="1673225"/>
            <a:ext cx="8837613" cy="4270375"/>
          </a:xfrm>
          <a:noFill/>
        </p:spPr>
        <p:txBody>
          <a:bodyPr/>
          <a:lstStyle/>
          <a:p>
            <a:pPr eaLnBrk="1" hangingPunct="1">
              <a:buFont typeface="Wingdings" panose="05000000000000000000" pitchFamily="2" charset="2"/>
              <a:buNone/>
            </a:pPr>
            <a:r>
              <a:rPr lang="zh-CN" altLang="en-US" sz="2800" dirty="0">
                <a:solidFill>
                  <a:schemeClr val="accent2"/>
                </a:solidFill>
              </a:rPr>
              <a:t>主动模式</a:t>
            </a:r>
            <a:r>
              <a:rPr lang="en-US" altLang="zh-CN" sz="2800" dirty="0">
                <a:solidFill>
                  <a:schemeClr val="accent2"/>
                </a:solidFill>
              </a:rPr>
              <a:t>:</a:t>
            </a:r>
            <a:endParaRPr lang="en-US" altLang="zh-CN" sz="2800" dirty="0">
              <a:solidFill>
                <a:schemeClr val="accent2"/>
              </a:solidFill>
            </a:endParaRPr>
          </a:p>
          <a:p>
            <a:pPr eaLnBrk="1" hangingPunct="1"/>
            <a:r>
              <a:rPr lang="zh-CN" altLang="en-US" sz="2400" dirty="0"/>
              <a:t>客户端发送</a:t>
            </a:r>
            <a:r>
              <a:rPr lang="en-US" altLang="zh-CN" sz="2400" dirty="0"/>
              <a:t>PORT</a:t>
            </a:r>
            <a:r>
              <a:rPr lang="zh-CN" altLang="en-US" sz="2400" dirty="0"/>
              <a:t>命令</a:t>
            </a:r>
            <a:endParaRPr lang="zh-CN" altLang="en-US" sz="2400" dirty="0"/>
          </a:p>
          <a:p>
            <a:pPr eaLnBrk="1" hangingPunct="1">
              <a:buFont typeface="Wingdings" panose="05000000000000000000" pitchFamily="2" charset="2"/>
              <a:buNone/>
            </a:pPr>
            <a:r>
              <a:rPr lang="zh-CN" altLang="en-US" sz="2400" dirty="0"/>
              <a:t>        </a:t>
            </a:r>
            <a:r>
              <a:rPr lang="en-US" altLang="zh-CN" sz="2400" dirty="0"/>
              <a:t>PORT h1,h2,h3,h4,p1,p2 </a:t>
            </a:r>
            <a:endParaRPr lang="en-US" altLang="zh-CN" sz="2400" dirty="0"/>
          </a:p>
          <a:p>
            <a:pPr eaLnBrk="1" hangingPunct="1">
              <a:buFont typeface="Wingdings" panose="05000000000000000000" pitchFamily="2" charset="2"/>
              <a:buNone/>
            </a:pPr>
            <a:r>
              <a:rPr lang="en-US" altLang="zh-CN" sz="2400" dirty="0"/>
              <a:t>     </a:t>
            </a:r>
            <a:r>
              <a:rPr lang="zh-CN" altLang="en-US" sz="2400" dirty="0"/>
              <a:t>（</a:t>
            </a:r>
            <a:r>
              <a:rPr lang="en-US" altLang="zh-CN" sz="2400" dirty="0"/>
              <a:t>h1-h4</a:t>
            </a:r>
            <a:r>
              <a:rPr lang="zh-CN" altLang="en-US" sz="2400" dirty="0"/>
              <a:t>是</a:t>
            </a:r>
            <a:r>
              <a:rPr lang="en-US" altLang="zh-CN" sz="2400" dirty="0"/>
              <a:t>IP</a:t>
            </a:r>
            <a:r>
              <a:rPr lang="zh-CN" altLang="en-US" sz="2400" dirty="0"/>
              <a:t>地址，</a:t>
            </a:r>
            <a:r>
              <a:rPr lang="en-US" altLang="zh-CN" sz="2400" dirty="0"/>
              <a:t>p1-p2</a:t>
            </a:r>
            <a:r>
              <a:rPr lang="zh-CN" altLang="en-US" sz="2400" dirty="0"/>
              <a:t>是端口号）</a:t>
            </a:r>
            <a:endParaRPr lang="zh-CN" altLang="en-US" sz="2400" dirty="0"/>
          </a:p>
          <a:p>
            <a:pPr eaLnBrk="1" hangingPunct="1"/>
            <a:r>
              <a:rPr lang="zh-CN" altLang="en-US" sz="2400" dirty="0"/>
              <a:t>服务器根据</a:t>
            </a:r>
            <a:r>
              <a:rPr lang="en-US" altLang="zh-CN" sz="2400" dirty="0"/>
              <a:t>PORT</a:t>
            </a:r>
            <a:r>
              <a:rPr lang="zh-CN" altLang="en-US" sz="2400" dirty="0"/>
              <a:t>命令指定的客户端地址和端口号发起数据连接</a:t>
            </a:r>
            <a:endParaRPr lang="zh-CN" altLang="en-US" sz="2400" dirty="0"/>
          </a:p>
          <a:p>
            <a:pPr eaLnBrk="1" hangingPunct="1">
              <a:buFont typeface="Wingdings" panose="05000000000000000000" pitchFamily="2" charset="2"/>
              <a:buNone/>
            </a:pPr>
            <a:r>
              <a:rPr lang="zh-CN" altLang="en-US" sz="2800" dirty="0">
                <a:solidFill>
                  <a:schemeClr val="accent2"/>
                </a:solidFill>
              </a:rPr>
              <a:t>被动模式</a:t>
            </a:r>
            <a:r>
              <a:rPr lang="en-US" altLang="zh-CN" sz="2800" dirty="0">
                <a:solidFill>
                  <a:schemeClr val="accent2"/>
                </a:solidFill>
              </a:rPr>
              <a:t>:</a:t>
            </a:r>
            <a:endParaRPr lang="en-US" altLang="zh-CN" sz="2800" dirty="0">
              <a:solidFill>
                <a:schemeClr val="accent2"/>
              </a:solidFill>
            </a:endParaRPr>
          </a:p>
          <a:p>
            <a:pPr eaLnBrk="1" hangingPunct="1"/>
            <a:r>
              <a:rPr lang="zh-CN" altLang="en-US" sz="2400" dirty="0"/>
              <a:t>客户端发送</a:t>
            </a:r>
            <a:r>
              <a:rPr lang="en-US" altLang="zh-CN" sz="2400" dirty="0"/>
              <a:t>PASV</a:t>
            </a:r>
            <a:r>
              <a:rPr lang="zh-CN" altLang="en-US" sz="2400" dirty="0"/>
              <a:t>命令</a:t>
            </a:r>
            <a:endParaRPr lang="zh-CN" altLang="en-US" sz="2400" dirty="0"/>
          </a:p>
          <a:p>
            <a:pPr eaLnBrk="1" hangingPunct="1"/>
            <a:r>
              <a:rPr lang="zh-CN" altLang="en-US" sz="2400" dirty="0"/>
              <a:t>服务器返回监听的地址和端口号</a:t>
            </a:r>
            <a:endParaRPr lang="zh-CN" altLang="en-US" sz="2400" dirty="0"/>
          </a:p>
          <a:p>
            <a:pPr eaLnBrk="1" hangingPunct="1"/>
            <a:r>
              <a:rPr lang="zh-CN" altLang="en-US" sz="2400" dirty="0"/>
              <a:t>客户端发起数据连接</a:t>
            </a:r>
            <a:endParaRPr lang="zh-CN" altLang="en-US" sz="2400" dirty="0"/>
          </a:p>
        </p:txBody>
      </p:sp>
      <p:sp>
        <p:nvSpPr>
          <p:cNvPr id="4"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p:nvPr>
        </p:nvSpPr>
        <p:spPr>
          <a:xfrm>
            <a:off x="4580052" y="555120"/>
            <a:ext cx="4097048" cy="685800"/>
          </a:xfrm>
        </p:spPr>
        <p:txBody>
          <a:bodyPr/>
          <a:lstStyle/>
          <a:p>
            <a:pPr eaLnBrk="1" hangingPunct="1">
              <a:defRPr/>
            </a:pPr>
            <a:r>
              <a:rPr lang="en-US" altLang="zh-CN" sz="3600" b="1" dirty="0">
                <a:solidFill>
                  <a:schemeClr val="accent1"/>
                </a:solidFill>
                <a:latin typeface="+mn-lt"/>
                <a:ea typeface="+mn-ea"/>
                <a:cs typeface="+mn-ea"/>
              </a:rPr>
              <a:t>FTP</a:t>
            </a:r>
            <a:r>
              <a:rPr lang="zh-CN" altLang="en-US" sz="3600" b="1" dirty="0">
                <a:solidFill>
                  <a:schemeClr val="accent1"/>
                </a:solidFill>
                <a:latin typeface="+mn-lt"/>
                <a:ea typeface="+mn-ea"/>
                <a:cs typeface="+mn-ea"/>
              </a:rPr>
              <a:t>命令和应答</a:t>
            </a:r>
            <a:endParaRPr lang="zh-CN" altLang="en-US" sz="3600" b="1" dirty="0">
              <a:solidFill>
                <a:schemeClr val="accent1"/>
              </a:solidFill>
              <a:latin typeface="+mn-lt"/>
              <a:ea typeface="+mn-ea"/>
              <a:cs typeface="+mn-ea"/>
            </a:endParaRPr>
          </a:p>
        </p:txBody>
      </p:sp>
      <p:sp>
        <p:nvSpPr>
          <p:cNvPr id="140290" name="Rectangle 3"/>
          <p:cNvSpPr>
            <a:spLocks noGrp="1" noChangeArrowheads="1"/>
          </p:cNvSpPr>
          <p:nvPr>
            <p:ph type="body" sz="half" idx="1"/>
          </p:nvPr>
        </p:nvSpPr>
        <p:spPr>
          <a:xfrm>
            <a:off x="876300" y="1687513"/>
            <a:ext cx="5105400" cy="4465637"/>
          </a:xfrm>
          <a:noFill/>
        </p:spPr>
        <p:txBody>
          <a:bodyPr/>
          <a:lstStyle/>
          <a:p>
            <a:pPr eaLnBrk="1" hangingPunct="1">
              <a:lnSpc>
                <a:spcPct val="80000"/>
              </a:lnSpc>
              <a:buFont typeface="Wingdings" panose="05000000000000000000" pitchFamily="2" charset="2"/>
              <a:buNone/>
            </a:pPr>
            <a:r>
              <a:rPr lang="zh-CN" altLang="en-US" sz="2800" dirty="0">
                <a:solidFill>
                  <a:schemeClr val="accent2"/>
                </a:solidFill>
              </a:rPr>
              <a:t>常见命令</a:t>
            </a:r>
            <a:r>
              <a:rPr lang="en-US" altLang="zh-CN" sz="2800" dirty="0">
                <a:solidFill>
                  <a:schemeClr val="accent2"/>
                </a:solidFill>
              </a:rPr>
              <a:t>:</a:t>
            </a:r>
            <a:endParaRPr lang="en-US" altLang="zh-CN" sz="2800" dirty="0">
              <a:solidFill>
                <a:schemeClr val="accent2"/>
              </a:solidFill>
            </a:endParaRPr>
          </a:p>
          <a:p>
            <a:pPr eaLnBrk="1" hangingPunct="1">
              <a:lnSpc>
                <a:spcPct val="80000"/>
              </a:lnSpc>
            </a:pPr>
            <a:r>
              <a:rPr lang="zh-CN" altLang="en-US" sz="2800" dirty="0"/>
              <a:t>在控制连接上发送</a:t>
            </a:r>
            <a:r>
              <a:rPr lang="en-US" altLang="zh-CN" sz="2800" dirty="0"/>
              <a:t>ASCII</a:t>
            </a:r>
            <a:r>
              <a:rPr lang="zh-CN" altLang="en-US" sz="2800" dirty="0"/>
              <a:t>文本</a:t>
            </a:r>
            <a:endParaRPr lang="zh-CN" altLang="en-US" sz="2800" dirty="0"/>
          </a:p>
          <a:p>
            <a:pPr eaLnBrk="1" hangingPunct="1">
              <a:lnSpc>
                <a:spcPct val="80000"/>
              </a:lnSpc>
            </a:pPr>
            <a:r>
              <a:rPr lang="en-US" altLang="zh-CN" sz="2800" dirty="0"/>
              <a:t>USER </a:t>
            </a:r>
            <a:r>
              <a:rPr lang="en-US" altLang="zh-CN" sz="2800" i="1" dirty="0"/>
              <a:t>username</a:t>
            </a:r>
            <a:endParaRPr lang="en-US" altLang="zh-CN" sz="2800" i="1" dirty="0"/>
          </a:p>
          <a:p>
            <a:pPr eaLnBrk="1" hangingPunct="1">
              <a:lnSpc>
                <a:spcPct val="80000"/>
              </a:lnSpc>
            </a:pPr>
            <a:r>
              <a:rPr lang="en-US" altLang="zh-CN" sz="2800" dirty="0"/>
              <a:t>PASS </a:t>
            </a:r>
            <a:r>
              <a:rPr lang="en-US" altLang="zh-CN" sz="2800" i="1" dirty="0"/>
              <a:t>password</a:t>
            </a:r>
            <a:endParaRPr lang="en-US" altLang="zh-CN" sz="2800" i="1" dirty="0"/>
          </a:p>
          <a:p>
            <a:pPr eaLnBrk="1" hangingPunct="1">
              <a:lnSpc>
                <a:spcPct val="80000"/>
              </a:lnSpc>
            </a:pPr>
            <a:r>
              <a:rPr lang="en-US" altLang="zh-CN" sz="2800" dirty="0"/>
              <a:t>LIST</a:t>
            </a:r>
            <a:r>
              <a:rPr lang="zh-CN" altLang="en-US" sz="2800" dirty="0"/>
              <a:t>：返回当前远程目录的文件列表</a:t>
            </a:r>
            <a:endParaRPr lang="zh-CN" altLang="en-US" sz="2800" dirty="0"/>
          </a:p>
          <a:p>
            <a:pPr eaLnBrk="1" hangingPunct="1">
              <a:lnSpc>
                <a:spcPct val="80000"/>
              </a:lnSpc>
            </a:pPr>
            <a:r>
              <a:rPr lang="en-US" altLang="zh-CN" sz="2800" dirty="0"/>
              <a:t>RETR filename</a:t>
            </a:r>
            <a:r>
              <a:rPr lang="zh-CN" altLang="en-US" sz="2800" dirty="0"/>
              <a:t>：获取远程主机当前目录下的</a:t>
            </a:r>
            <a:r>
              <a:rPr lang="en-US" altLang="zh-CN" sz="2800" dirty="0"/>
              <a:t>1</a:t>
            </a:r>
            <a:r>
              <a:rPr lang="zh-CN" altLang="en-US" sz="2800" dirty="0"/>
              <a:t>个文件</a:t>
            </a:r>
            <a:r>
              <a:rPr lang="en-US" altLang="zh-CN" sz="2800" dirty="0"/>
              <a:t>(get)</a:t>
            </a:r>
            <a:endParaRPr lang="en-US" altLang="zh-CN" sz="2800" dirty="0"/>
          </a:p>
          <a:p>
            <a:pPr eaLnBrk="1" hangingPunct="1">
              <a:lnSpc>
                <a:spcPct val="80000"/>
              </a:lnSpc>
            </a:pPr>
            <a:r>
              <a:rPr lang="en-US" altLang="zh-CN" sz="2800" dirty="0"/>
              <a:t> STOR filename</a:t>
            </a:r>
            <a:r>
              <a:rPr lang="zh-CN" altLang="en-US" sz="2800" dirty="0"/>
              <a:t>：存放</a:t>
            </a:r>
            <a:r>
              <a:rPr lang="en-US" altLang="zh-CN" sz="2800" dirty="0"/>
              <a:t>1</a:t>
            </a:r>
            <a:r>
              <a:rPr lang="zh-CN" altLang="en-US" sz="2800" dirty="0"/>
              <a:t>个文件到远程主机当前目录下</a:t>
            </a:r>
            <a:r>
              <a:rPr lang="en-US" altLang="zh-CN" sz="2800" dirty="0"/>
              <a:t>(put) </a:t>
            </a:r>
            <a:endParaRPr lang="en-US" altLang="zh-CN" sz="2800" dirty="0"/>
          </a:p>
        </p:txBody>
      </p:sp>
      <p:sp>
        <p:nvSpPr>
          <p:cNvPr id="140291" name="Rectangle 4"/>
          <p:cNvSpPr>
            <a:spLocks noGrp="1" noChangeArrowheads="1"/>
          </p:cNvSpPr>
          <p:nvPr>
            <p:ph type="body" sz="half" idx="2"/>
          </p:nvPr>
        </p:nvSpPr>
        <p:spPr>
          <a:xfrm>
            <a:off x="6107113" y="1687513"/>
            <a:ext cx="5614987" cy="4525962"/>
          </a:xfrm>
          <a:noFill/>
        </p:spPr>
        <p:txBody>
          <a:bodyPr/>
          <a:lstStyle/>
          <a:p>
            <a:pPr eaLnBrk="1" hangingPunct="1">
              <a:lnSpc>
                <a:spcPct val="80000"/>
              </a:lnSpc>
              <a:buFont typeface="Wingdings" panose="05000000000000000000" pitchFamily="2" charset="2"/>
              <a:buNone/>
            </a:pPr>
            <a:r>
              <a:rPr lang="zh-CN" altLang="en-US" sz="2800" dirty="0">
                <a:solidFill>
                  <a:schemeClr val="accent2"/>
                </a:solidFill>
              </a:rPr>
              <a:t>常见应答</a:t>
            </a:r>
            <a:r>
              <a:rPr lang="en-US" altLang="zh-CN" sz="2800" dirty="0">
                <a:solidFill>
                  <a:schemeClr val="accent2"/>
                </a:solidFill>
              </a:rPr>
              <a:t>:</a:t>
            </a:r>
            <a:endParaRPr lang="en-US" altLang="zh-CN" sz="2800" dirty="0">
              <a:solidFill>
                <a:schemeClr val="accent2"/>
              </a:solidFill>
            </a:endParaRPr>
          </a:p>
          <a:p>
            <a:pPr eaLnBrk="1" hangingPunct="1">
              <a:lnSpc>
                <a:spcPct val="80000"/>
              </a:lnSpc>
            </a:pPr>
            <a:r>
              <a:rPr lang="zh-CN" altLang="en-US" sz="2800" dirty="0"/>
              <a:t>状态码及其相应短语 </a:t>
            </a:r>
            <a:r>
              <a:rPr lang="en-US" altLang="zh-CN" sz="2800" dirty="0"/>
              <a:t>(</a:t>
            </a:r>
            <a:r>
              <a:rPr lang="zh-CN" altLang="en-US" sz="2800"/>
              <a:t>类同 </a:t>
            </a:r>
            <a:r>
              <a:rPr lang="en-US" altLang="zh-CN" sz="2800" dirty="0"/>
              <a:t>HTTP)</a:t>
            </a:r>
            <a:endParaRPr lang="en-US" altLang="zh-CN" sz="2800" dirty="0"/>
          </a:p>
          <a:p>
            <a:pPr eaLnBrk="1" hangingPunct="1">
              <a:lnSpc>
                <a:spcPct val="80000"/>
              </a:lnSpc>
            </a:pPr>
            <a:r>
              <a:rPr lang="en-US" altLang="zh-CN" sz="2800" dirty="0"/>
              <a:t>331 Username OK, password required</a:t>
            </a:r>
            <a:endParaRPr lang="en-US" altLang="zh-CN" sz="2800" dirty="0"/>
          </a:p>
          <a:p>
            <a:pPr eaLnBrk="1" hangingPunct="1">
              <a:lnSpc>
                <a:spcPct val="80000"/>
              </a:lnSpc>
            </a:pPr>
            <a:r>
              <a:rPr lang="en-US" altLang="zh-CN" sz="2800" dirty="0"/>
              <a:t>125 data connection already open; transfer starting</a:t>
            </a:r>
            <a:endParaRPr lang="en-US" altLang="zh-CN" sz="2800" dirty="0"/>
          </a:p>
          <a:p>
            <a:pPr eaLnBrk="1" hangingPunct="1">
              <a:lnSpc>
                <a:spcPct val="80000"/>
              </a:lnSpc>
            </a:pPr>
            <a:r>
              <a:rPr lang="en-US" altLang="zh-CN" sz="2800" dirty="0"/>
              <a:t>425 Can’t open data connection</a:t>
            </a:r>
            <a:endParaRPr lang="en-US" altLang="zh-CN" sz="2800" dirty="0"/>
          </a:p>
          <a:p>
            <a:pPr eaLnBrk="1" hangingPunct="1">
              <a:lnSpc>
                <a:spcPct val="80000"/>
              </a:lnSpc>
            </a:pPr>
            <a:r>
              <a:rPr lang="en-US" altLang="zh-CN" sz="2800" dirty="0"/>
              <a:t>452 Error writing file</a:t>
            </a:r>
            <a:endParaRPr lang="en-US" altLang="zh-CN" sz="2800" dirty="0"/>
          </a:p>
        </p:txBody>
      </p:sp>
      <p:sp>
        <p:nvSpPr>
          <p:cNvPr id="5" name="Title 1"/>
          <p:cNvSpPr txBox="1"/>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262979" cy="1446550"/>
          </a:xfrm>
          <a:prstGeom prst="rect">
            <a:avLst/>
          </a:prstGeom>
          <a:noFill/>
        </p:spPr>
        <p:txBody>
          <a:bodyPr wrap="none" rtlCol="0">
            <a:spAutoFit/>
          </a:bodyPr>
          <a:lstStyle/>
          <a:p>
            <a:r>
              <a:rPr lang="zh-CN" altLang="en-US" sz="4400" b="1" dirty="0">
                <a:solidFill>
                  <a:srgbClr val="575757"/>
                </a:solidFill>
                <a:cs typeface="+mn-ea"/>
                <a:sym typeface="+mn-lt"/>
              </a:rPr>
              <a:t>因特网中的电子邮件</a:t>
            </a:r>
            <a:endParaRPr lang="en-US" altLang="zh-CN" sz="4400" b="1" dirty="0">
              <a:solidFill>
                <a:srgbClr val="575757"/>
              </a:solidFill>
              <a:cs typeface="+mn-ea"/>
              <a:sym typeface="+mn-lt"/>
            </a:endParaRPr>
          </a:p>
          <a:p>
            <a:r>
              <a:rPr lang="en-US" altLang="zh-CN" sz="4400" b="1" dirty="0">
                <a:solidFill>
                  <a:srgbClr val="575757"/>
                </a:solidFill>
                <a:cs typeface="+mn-ea"/>
                <a:sym typeface="+mn-lt"/>
              </a:rPr>
              <a:t>SMTP,POP3,IMAP</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p:nvPr>
        </p:nvSpPr>
        <p:spPr>
          <a:xfrm>
            <a:off x="5132594" y="677863"/>
            <a:ext cx="2373106" cy="920750"/>
          </a:xfrm>
        </p:spPr>
        <p:txBody>
          <a:bodyPr/>
          <a:lstStyle/>
          <a:p>
            <a:pPr eaLnBrk="1" hangingPunct="1">
              <a:defRPr/>
            </a:pPr>
            <a:r>
              <a:rPr lang="zh-CN" altLang="en-US" sz="3600" b="1" dirty="0">
                <a:solidFill>
                  <a:schemeClr val="accent1"/>
                </a:solidFill>
                <a:latin typeface="+mn-lt"/>
                <a:ea typeface="+mn-ea"/>
                <a:cs typeface="+mn-ea"/>
              </a:rPr>
              <a:t>电子邮件</a:t>
            </a:r>
            <a:endParaRPr lang="zh-CN" altLang="en-US" sz="3600" b="1" dirty="0">
              <a:solidFill>
                <a:schemeClr val="accent1"/>
              </a:solidFill>
              <a:latin typeface="+mn-lt"/>
              <a:ea typeface="+mn-ea"/>
              <a:cs typeface="+mn-ea"/>
            </a:endParaRPr>
          </a:p>
        </p:txBody>
      </p:sp>
      <p:sp>
        <p:nvSpPr>
          <p:cNvPr id="144386" name="Rectangle 3"/>
          <p:cNvSpPr>
            <a:spLocks noGrp="1" noChangeArrowheads="1"/>
          </p:cNvSpPr>
          <p:nvPr>
            <p:ph type="body" sz="half" idx="1"/>
          </p:nvPr>
        </p:nvSpPr>
        <p:spPr>
          <a:xfrm>
            <a:off x="914400" y="1598613"/>
            <a:ext cx="6577013" cy="4265612"/>
          </a:xfrm>
          <a:noFill/>
        </p:spPr>
        <p:txBody>
          <a:bodyPr/>
          <a:lstStyle/>
          <a:p>
            <a:pPr eaLnBrk="1" hangingPunct="1">
              <a:buFont typeface="Wingdings" panose="05000000000000000000" pitchFamily="2" charset="2"/>
              <a:buNone/>
            </a:pPr>
            <a:r>
              <a:rPr lang="en-US" altLang="zh-CN" sz="2800" dirty="0">
                <a:solidFill>
                  <a:schemeClr val="accent2"/>
                </a:solidFill>
              </a:rPr>
              <a:t>3</a:t>
            </a:r>
            <a:r>
              <a:rPr lang="zh-CN" altLang="en-US" sz="2800" dirty="0">
                <a:solidFill>
                  <a:schemeClr val="accent2"/>
                </a:solidFill>
              </a:rPr>
              <a:t>个主要组成部分</a:t>
            </a:r>
            <a:r>
              <a:rPr lang="en-US" altLang="zh-CN" sz="2800" dirty="0">
                <a:solidFill>
                  <a:schemeClr val="accent2"/>
                </a:solidFill>
              </a:rPr>
              <a:t>: </a:t>
            </a:r>
            <a:endParaRPr lang="en-US" altLang="zh-CN" sz="2800" dirty="0">
              <a:solidFill>
                <a:schemeClr val="accent2"/>
              </a:solidFill>
            </a:endParaRPr>
          </a:p>
          <a:p>
            <a:pPr eaLnBrk="1" hangingPunct="1"/>
            <a:r>
              <a:rPr lang="zh-CN" altLang="en-US" sz="2400" dirty="0"/>
              <a:t>用户代理</a:t>
            </a:r>
            <a:r>
              <a:rPr lang="en-US" altLang="zh-CN" sz="2400" dirty="0"/>
              <a:t>user agents</a:t>
            </a:r>
            <a:endParaRPr lang="en-US" altLang="zh-CN" sz="2400" dirty="0"/>
          </a:p>
          <a:p>
            <a:pPr eaLnBrk="1" hangingPunct="1"/>
            <a:r>
              <a:rPr lang="zh-CN" altLang="en-US" sz="2400" dirty="0"/>
              <a:t>邮件服务器</a:t>
            </a:r>
            <a:r>
              <a:rPr lang="en-US" altLang="zh-CN" sz="2400" dirty="0"/>
              <a:t>mail servers </a:t>
            </a:r>
            <a:endParaRPr lang="en-US" altLang="zh-CN" sz="2400" dirty="0"/>
          </a:p>
          <a:p>
            <a:pPr eaLnBrk="1" hangingPunct="1"/>
            <a:r>
              <a:rPr lang="zh-CN" altLang="en-US" sz="2400" dirty="0"/>
              <a:t>简单邮件传送协议和邮件接收协议</a:t>
            </a:r>
            <a:endParaRPr lang="zh-CN" altLang="en-US" sz="2400" dirty="0"/>
          </a:p>
          <a:p>
            <a:pPr eaLnBrk="1" hangingPunct="1">
              <a:buFont typeface="Wingdings" panose="05000000000000000000" pitchFamily="2" charset="2"/>
              <a:buNone/>
            </a:pPr>
            <a:r>
              <a:rPr lang="zh-CN" altLang="en-US" sz="2800" dirty="0">
                <a:solidFill>
                  <a:schemeClr val="accent2"/>
                </a:solidFill>
              </a:rPr>
              <a:t>用户代理：</a:t>
            </a:r>
            <a:endParaRPr lang="zh-CN" altLang="en-US" sz="2800" dirty="0">
              <a:solidFill>
                <a:schemeClr val="accent2"/>
              </a:solidFill>
            </a:endParaRPr>
          </a:p>
          <a:p>
            <a:pPr eaLnBrk="1" hangingPunct="1"/>
            <a:r>
              <a:rPr lang="zh-CN" altLang="en-US" sz="2400" dirty="0"/>
              <a:t>允许用户阅读</a:t>
            </a:r>
            <a:r>
              <a:rPr lang="en-US" altLang="zh-CN" sz="2400" dirty="0"/>
              <a:t>,</a:t>
            </a:r>
            <a:r>
              <a:rPr lang="zh-CN" altLang="en-US" sz="2400" dirty="0"/>
              <a:t>回复</a:t>
            </a:r>
            <a:r>
              <a:rPr lang="en-US" altLang="zh-CN" sz="2400" dirty="0"/>
              <a:t>,</a:t>
            </a:r>
            <a:r>
              <a:rPr lang="zh-CN" altLang="en-US" sz="2400" dirty="0"/>
              <a:t>转发</a:t>
            </a:r>
            <a:r>
              <a:rPr lang="en-US" altLang="zh-CN" sz="2400" dirty="0"/>
              <a:t>,</a:t>
            </a:r>
            <a:r>
              <a:rPr lang="zh-CN" altLang="en-US" sz="2400" dirty="0"/>
              <a:t>保存</a:t>
            </a:r>
            <a:r>
              <a:rPr lang="en-US" altLang="zh-CN" sz="2400" dirty="0"/>
              <a:t>,</a:t>
            </a:r>
            <a:r>
              <a:rPr lang="zh-CN" altLang="en-US" sz="2400" dirty="0"/>
              <a:t>编辑邮件消息 </a:t>
            </a:r>
            <a:endParaRPr lang="zh-CN" altLang="en-US" sz="2400" dirty="0"/>
          </a:p>
          <a:p>
            <a:pPr eaLnBrk="1" hangingPunct="1"/>
            <a:r>
              <a:rPr lang="zh-CN" altLang="en-US" sz="2400" dirty="0"/>
              <a:t>例如：</a:t>
            </a:r>
            <a:r>
              <a:rPr lang="en-US" altLang="zh-CN" sz="2400" dirty="0"/>
              <a:t>Outlook, </a:t>
            </a:r>
            <a:r>
              <a:rPr lang="en-US" altLang="zh-CN" sz="2400" dirty="0" err="1"/>
              <a:t>foxmail</a:t>
            </a:r>
            <a:r>
              <a:rPr lang="zh-CN" altLang="en-US" sz="2400" dirty="0"/>
              <a:t>等</a:t>
            </a:r>
            <a:endParaRPr lang="zh-CN" altLang="en-US" sz="2400" dirty="0"/>
          </a:p>
          <a:p>
            <a:pPr eaLnBrk="1" hangingPunct="1"/>
            <a:r>
              <a:rPr lang="zh-CN" altLang="en-US" sz="2400" dirty="0"/>
              <a:t>发送</a:t>
            </a:r>
            <a:r>
              <a:rPr lang="en-US" altLang="zh-CN" sz="2400" dirty="0"/>
              <a:t>, </a:t>
            </a:r>
            <a:r>
              <a:rPr lang="zh-CN" altLang="en-US" sz="2400" dirty="0"/>
              <a:t>接收邮件消息到</a:t>
            </a:r>
            <a:r>
              <a:rPr lang="en-US" altLang="zh-CN" sz="2400" dirty="0"/>
              <a:t>/</a:t>
            </a:r>
            <a:r>
              <a:rPr lang="zh-CN" altLang="en-US" sz="2400" dirty="0"/>
              <a:t>从服务器</a:t>
            </a:r>
            <a:endParaRPr lang="zh-CN" altLang="en-US" sz="2400" dirty="0"/>
          </a:p>
          <a:p>
            <a:pPr eaLnBrk="1" hangingPunct="1"/>
            <a:r>
              <a:rPr lang="zh-CN" altLang="en-US" sz="2400" dirty="0"/>
              <a:t>运行邮件协议</a:t>
            </a:r>
            <a:endParaRPr lang="zh-CN" altLang="en-US" sz="2400" dirty="0"/>
          </a:p>
        </p:txBody>
      </p:sp>
      <p:sp>
        <p:nvSpPr>
          <p:cNvPr id="144387" name="Rectangle 4"/>
          <p:cNvSpPr>
            <a:spLocks noChangeArrowheads="1"/>
          </p:cNvSpPr>
          <p:nvPr/>
        </p:nvSpPr>
        <p:spPr bwMode="auto">
          <a:xfrm>
            <a:off x="9625013" y="1263650"/>
            <a:ext cx="1627187" cy="884238"/>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nvGrpSpPr>
          <p:cNvPr id="144388" name="Group 17"/>
          <p:cNvGrpSpPr/>
          <p:nvPr/>
        </p:nvGrpSpPr>
        <p:grpSpPr bwMode="auto">
          <a:xfrm>
            <a:off x="9688513" y="1219200"/>
            <a:ext cx="1550987" cy="900113"/>
            <a:chOff x="4358" y="562"/>
            <a:chExt cx="977" cy="567"/>
          </a:xfrm>
        </p:grpSpPr>
        <p:sp>
          <p:nvSpPr>
            <p:cNvPr id="144508" name="Rectangle 5"/>
            <p:cNvSpPr>
              <a:spLocks noChangeArrowheads="1"/>
            </p:cNvSpPr>
            <p:nvPr/>
          </p:nvSpPr>
          <p:spPr bwMode="auto">
            <a:xfrm>
              <a:off x="4617" y="915"/>
              <a:ext cx="63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b="1"/>
                <a:t>用户邮箱</a:t>
              </a:r>
              <a:endParaRPr lang="zh-CN" altLang="en-US" sz="1600" b="1"/>
            </a:p>
          </p:txBody>
        </p:sp>
        <p:grpSp>
          <p:nvGrpSpPr>
            <p:cNvPr id="144509" name="Group 14"/>
            <p:cNvGrpSpPr/>
            <p:nvPr/>
          </p:nvGrpSpPr>
          <p:grpSpPr bwMode="auto">
            <a:xfrm>
              <a:off x="4358" y="636"/>
              <a:ext cx="405" cy="112"/>
              <a:chOff x="4358" y="636"/>
              <a:chExt cx="405" cy="112"/>
            </a:xfrm>
          </p:grpSpPr>
          <p:sp>
            <p:nvSpPr>
              <p:cNvPr id="144512" name="Rectangle 6"/>
              <p:cNvSpPr>
                <a:spLocks noChangeArrowheads="1"/>
              </p:cNvSpPr>
              <p:nvPr/>
            </p:nvSpPr>
            <p:spPr bwMode="auto">
              <a:xfrm>
                <a:off x="4358" y="636"/>
                <a:ext cx="405" cy="112"/>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13" name="Line 7"/>
              <p:cNvSpPr>
                <a:spLocks noChangeShapeType="1"/>
              </p:cNvSpPr>
              <p:nvPr/>
            </p:nvSpPr>
            <p:spPr bwMode="auto">
              <a:xfrm>
                <a:off x="4404"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4" name="Line 8"/>
              <p:cNvSpPr>
                <a:spLocks noChangeShapeType="1"/>
              </p:cNvSpPr>
              <p:nvPr/>
            </p:nvSpPr>
            <p:spPr bwMode="auto">
              <a:xfrm flipH="1">
                <a:off x="4501" y="662"/>
                <a:ext cx="5"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5" name="Line 9"/>
              <p:cNvSpPr>
                <a:spLocks noChangeShapeType="1"/>
              </p:cNvSpPr>
              <p:nvPr/>
            </p:nvSpPr>
            <p:spPr bwMode="auto">
              <a:xfrm>
                <a:off x="4550" y="66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6" name="Line 10"/>
              <p:cNvSpPr>
                <a:spLocks noChangeShapeType="1"/>
              </p:cNvSpPr>
              <p:nvPr/>
            </p:nvSpPr>
            <p:spPr bwMode="auto">
              <a:xfrm>
                <a:off x="4601"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7" name="Line 11"/>
              <p:cNvSpPr>
                <a:spLocks noChangeShapeType="1"/>
              </p:cNvSpPr>
              <p:nvPr/>
            </p:nvSpPr>
            <p:spPr bwMode="auto">
              <a:xfrm>
                <a:off x="465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8" name="Line 12"/>
              <p:cNvSpPr>
                <a:spLocks noChangeShapeType="1"/>
              </p:cNvSpPr>
              <p:nvPr/>
            </p:nvSpPr>
            <p:spPr bwMode="auto">
              <a:xfrm>
                <a:off x="470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9" name="Line 13"/>
              <p:cNvSpPr>
                <a:spLocks noChangeShapeType="1"/>
              </p:cNvSpPr>
              <p:nvPr/>
            </p:nvSpPr>
            <p:spPr bwMode="auto">
              <a:xfrm>
                <a:off x="4451"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44510" name="Rectangle 15"/>
            <p:cNvSpPr>
              <a:spLocks noChangeArrowheads="1"/>
            </p:cNvSpPr>
            <p:nvPr/>
          </p:nvSpPr>
          <p:spPr bwMode="auto">
            <a:xfrm>
              <a:off x="4373" y="974"/>
              <a:ext cx="56"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11" name="Rectangle 16"/>
            <p:cNvSpPr>
              <a:spLocks noChangeArrowheads="1"/>
            </p:cNvSpPr>
            <p:nvPr/>
          </p:nvSpPr>
          <p:spPr bwMode="auto">
            <a:xfrm>
              <a:off x="4442" y="562"/>
              <a:ext cx="8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endParaRPr lang="en-US" altLang="zh-CN" sz="1600" b="1"/>
            </a:p>
            <a:p>
              <a:pPr algn="r">
                <a:spcBef>
                  <a:spcPct val="0"/>
                </a:spcBef>
                <a:buFontTx/>
                <a:buNone/>
              </a:pPr>
              <a:r>
                <a:rPr lang="zh-CN" altLang="en-US" sz="1600" b="1"/>
                <a:t>外出报文队列</a:t>
              </a:r>
              <a:endParaRPr lang="zh-CN" altLang="en-US" sz="1600" b="1"/>
            </a:p>
          </p:txBody>
        </p:sp>
      </p:grpSp>
      <p:sp>
        <p:nvSpPr>
          <p:cNvPr id="144389" name="Line 18"/>
          <p:cNvSpPr>
            <a:spLocks noChangeShapeType="1"/>
          </p:cNvSpPr>
          <p:nvPr/>
        </p:nvSpPr>
        <p:spPr bwMode="auto">
          <a:xfrm>
            <a:off x="8596313" y="3027363"/>
            <a:ext cx="1001712" cy="7143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390" name="Group 27"/>
          <p:cNvGrpSpPr/>
          <p:nvPr/>
        </p:nvGrpSpPr>
        <p:grpSpPr bwMode="auto">
          <a:xfrm>
            <a:off x="9837738" y="2962275"/>
            <a:ext cx="315912" cy="842963"/>
            <a:chOff x="4452" y="1660"/>
            <a:chExt cx="199" cy="531"/>
          </a:xfrm>
        </p:grpSpPr>
        <p:sp>
          <p:nvSpPr>
            <p:cNvPr id="144500" name="AutoShape 19"/>
            <p:cNvSpPr>
              <a:spLocks noChangeArrowheads="1"/>
            </p:cNvSpPr>
            <p:nvPr/>
          </p:nvSpPr>
          <p:spPr bwMode="auto">
            <a:xfrm>
              <a:off x="4452" y="2068"/>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01" name="Rectangle 20"/>
            <p:cNvSpPr>
              <a:spLocks noChangeArrowheads="1"/>
            </p:cNvSpPr>
            <p:nvPr/>
          </p:nvSpPr>
          <p:spPr bwMode="auto">
            <a:xfrm>
              <a:off x="4553" y="1662"/>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02" name="Rectangle 21"/>
            <p:cNvSpPr>
              <a:spLocks noChangeArrowheads="1"/>
            </p:cNvSpPr>
            <p:nvPr/>
          </p:nvSpPr>
          <p:spPr bwMode="auto">
            <a:xfrm>
              <a:off x="4454" y="1780"/>
              <a:ext cx="124" cy="407"/>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03" name="AutoShape 22"/>
            <p:cNvSpPr>
              <a:spLocks noChangeArrowheads="1"/>
            </p:cNvSpPr>
            <p:nvPr/>
          </p:nvSpPr>
          <p:spPr bwMode="auto">
            <a:xfrm>
              <a:off x="4453" y="1660"/>
              <a:ext cx="197" cy="121"/>
            </a:xfrm>
            <a:prstGeom prst="parallelogram">
              <a:avLst>
                <a:gd name="adj" fmla="val 62704"/>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04" name="Line 23"/>
            <p:cNvSpPr>
              <a:spLocks noChangeShapeType="1"/>
            </p:cNvSpPr>
            <p:nvPr/>
          </p:nvSpPr>
          <p:spPr bwMode="auto">
            <a:xfrm>
              <a:off x="4651" y="1668"/>
              <a:ext cx="0" cy="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5" name="Line 24"/>
            <p:cNvSpPr>
              <a:spLocks noChangeShapeType="1"/>
            </p:cNvSpPr>
            <p:nvPr/>
          </p:nvSpPr>
          <p:spPr bwMode="auto">
            <a:xfrm flipH="1">
              <a:off x="4579" y="2068"/>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6" name="Rectangle 25"/>
            <p:cNvSpPr>
              <a:spLocks noChangeArrowheads="1"/>
            </p:cNvSpPr>
            <p:nvPr/>
          </p:nvSpPr>
          <p:spPr bwMode="auto">
            <a:xfrm>
              <a:off x="4470" y="1833"/>
              <a:ext cx="82" cy="234"/>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507" name="Rectangle 26"/>
            <p:cNvSpPr>
              <a:spLocks noChangeArrowheads="1"/>
            </p:cNvSpPr>
            <p:nvPr/>
          </p:nvSpPr>
          <p:spPr bwMode="auto">
            <a:xfrm>
              <a:off x="4481" y="1903"/>
              <a:ext cx="64" cy="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nvGrpSpPr>
          <p:cNvPr id="144391" name="Group 43"/>
          <p:cNvGrpSpPr/>
          <p:nvPr/>
        </p:nvGrpSpPr>
        <p:grpSpPr bwMode="auto">
          <a:xfrm>
            <a:off x="9585325" y="3370263"/>
            <a:ext cx="787400" cy="950912"/>
            <a:chOff x="4293" y="1917"/>
            <a:chExt cx="496" cy="599"/>
          </a:xfrm>
        </p:grpSpPr>
        <p:sp>
          <p:nvSpPr>
            <p:cNvPr id="144485" name="Rectangle 28"/>
            <p:cNvSpPr>
              <a:spLocks noChangeArrowheads="1"/>
            </p:cNvSpPr>
            <p:nvPr/>
          </p:nvSpPr>
          <p:spPr bwMode="auto">
            <a:xfrm>
              <a:off x="4321" y="1938"/>
              <a:ext cx="458" cy="57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86" name="Rectangle 29"/>
            <p:cNvSpPr>
              <a:spLocks noChangeArrowheads="1"/>
            </p:cNvSpPr>
            <p:nvPr/>
          </p:nvSpPr>
          <p:spPr bwMode="auto">
            <a:xfrm>
              <a:off x="4293" y="1917"/>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4487" name="Rectangle 30"/>
            <p:cNvSpPr>
              <a:spLocks noChangeArrowheads="1"/>
            </p:cNvSpPr>
            <p:nvPr/>
          </p:nvSpPr>
          <p:spPr bwMode="auto">
            <a:xfrm>
              <a:off x="4342" y="2257"/>
              <a:ext cx="405" cy="113"/>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88" name="Line 31"/>
            <p:cNvSpPr>
              <a:spLocks noChangeShapeType="1"/>
            </p:cNvSpPr>
            <p:nvPr/>
          </p:nvSpPr>
          <p:spPr bwMode="auto">
            <a:xfrm>
              <a:off x="4388"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89" name="Line 32"/>
            <p:cNvSpPr>
              <a:spLocks noChangeShapeType="1"/>
            </p:cNvSpPr>
            <p:nvPr/>
          </p:nvSpPr>
          <p:spPr bwMode="auto">
            <a:xfrm>
              <a:off x="44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0" name="Line 33"/>
            <p:cNvSpPr>
              <a:spLocks noChangeShapeType="1"/>
            </p:cNvSpPr>
            <p:nvPr/>
          </p:nvSpPr>
          <p:spPr bwMode="auto">
            <a:xfrm>
              <a:off x="4534" y="2285"/>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1" name="Line 34"/>
            <p:cNvSpPr>
              <a:spLocks noChangeShapeType="1"/>
            </p:cNvSpPr>
            <p:nvPr/>
          </p:nvSpPr>
          <p:spPr bwMode="auto">
            <a:xfrm>
              <a:off x="45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2" name="Line 35"/>
            <p:cNvSpPr>
              <a:spLocks noChangeShapeType="1"/>
            </p:cNvSpPr>
            <p:nvPr/>
          </p:nvSpPr>
          <p:spPr bwMode="auto">
            <a:xfrm>
              <a:off x="463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3" name="Line 36"/>
            <p:cNvSpPr>
              <a:spLocks noChangeShapeType="1"/>
            </p:cNvSpPr>
            <p:nvPr/>
          </p:nvSpPr>
          <p:spPr bwMode="auto">
            <a:xfrm>
              <a:off x="468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4" name="Line 37"/>
            <p:cNvSpPr>
              <a:spLocks noChangeShapeType="1"/>
            </p:cNvSpPr>
            <p:nvPr/>
          </p:nvSpPr>
          <p:spPr bwMode="auto">
            <a:xfrm>
              <a:off x="4435"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5" name="Rectangle 38"/>
            <p:cNvSpPr>
              <a:spLocks noChangeArrowheads="1"/>
            </p:cNvSpPr>
            <p:nvPr/>
          </p:nvSpPr>
          <p:spPr bwMode="auto">
            <a:xfrm>
              <a:off x="4352" y="2411"/>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96" name="Rectangle 39"/>
            <p:cNvSpPr>
              <a:spLocks noChangeArrowheads="1"/>
            </p:cNvSpPr>
            <p:nvPr/>
          </p:nvSpPr>
          <p:spPr bwMode="auto">
            <a:xfrm>
              <a:off x="4429" y="2411"/>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97" name="Rectangle 40"/>
            <p:cNvSpPr>
              <a:spLocks noChangeArrowheads="1"/>
            </p:cNvSpPr>
            <p:nvPr/>
          </p:nvSpPr>
          <p:spPr bwMode="auto">
            <a:xfrm>
              <a:off x="4505" y="2410"/>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98" name="Rectangle 41"/>
            <p:cNvSpPr>
              <a:spLocks noChangeArrowheads="1"/>
            </p:cNvSpPr>
            <p:nvPr/>
          </p:nvSpPr>
          <p:spPr bwMode="auto">
            <a:xfrm>
              <a:off x="4592" y="2408"/>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99" name="Rectangle 42"/>
            <p:cNvSpPr>
              <a:spLocks noChangeArrowheads="1"/>
            </p:cNvSpPr>
            <p:nvPr/>
          </p:nvSpPr>
          <p:spPr bwMode="auto">
            <a:xfrm>
              <a:off x="4677" y="2408"/>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nvGrpSpPr>
          <p:cNvPr id="144392" name="Group 48"/>
          <p:cNvGrpSpPr/>
          <p:nvPr/>
        </p:nvGrpSpPr>
        <p:grpSpPr bwMode="auto">
          <a:xfrm>
            <a:off x="10207625" y="2590800"/>
            <a:ext cx="752475" cy="696913"/>
            <a:chOff x="4685" y="1426"/>
            <a:chExt cx="474" cy="439"/>
          </a:xfrm>
        </p:grpSpPr>
        <p:graphicFrame>
          <p:nvGraphicFramePr>
            <p:cNvPr id="144481" name="Object 44"/>
            <p:cNvGraphicFramePr/>
            <p:nvPr/>
          </p:nvGraphicFramePr>
          <p:xfrm>
            <a:off x="4724" y="1426"/>
            <a:ext cx="357" cy="293"/>
          </p:xfrm>
          <a:graphic>
            <a:graphicData uri="http://schemas.openxmlformats.org/presentationml/2006/ole">
              <mc:AlternateContent xmlns:mc="http://schemas.openxmlformats.org/markup-compatibility/2006">
                <mc:Choice xmlns:v="urn:schemas-microsoft-com:vml" Requires="v">
                  <p:oleObj spid="_x0000_s0" name="Clip" r:id="rId1" imgW="3409950" imgH="2800350" progId="MS_ClipArt_Gallery.2">
                    <p:embed/>
                  </p:oleObj>
                </mc:Choice>
                <mc:Fallback>
                  <p:oleObj name="Clip" r:id="rId1" imgW="3409950" imgH="2800350" progId="MS_ClipArt_Gallery.2">
                    <p:embed/>
                    <p:pic>
                      <p:nvPicPr>
                        <p:cNvPr id="0" name="Object 4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 y="1426"/>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82" name="Group 47"/>
            <p:cNvGrpSpPr/>
            <p:nvPr/>
          </p:nvGrpSpPr>
          <p:grpSpPr bwMode="auto">
            <a:xfrm>
              <a:off x="4685" y="1496"/>
              <a:ext cx="474" cy="369"/>
              <a:chOff x="4685" y="1496"/>
              <a:chExt cx="474" cy="369"/>
            </a:xfrm>
          </p:grpSpPr>
          <p:sp>
            <p:nvSpPr>
              <p:cNvPr id="144483" name="Rectangle 45"/>
              <p:cNvSpPr>
                <a:spLocks noChangeArrowheads="1"/>
              </p:cNvSpPr>
              <p:nvPr/>
            </p:nvSpPr>
            <p:spPr bwMode="auto">
              <a:xfrm>
                <a:off x="4747" y="1520"/>
                <a:ext cx="344" cy="302"/>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84" name="Rectangle 46"/>
              <p:cNvSpPr>
                <a:spLocks noChangeArrowheads="1"/>
              </p:cNvSpPr>
              <p:nvPr/>
            </p:nvSpPr>
            <p:spPr bwMode="auto">
              <a:xfrm>
                <a:off x="4685" y="1496"/>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4393" name="Group 53"/>
          <p:cNvGrpSpPr/>
          <p:nvPr/>
        </p:nvGrpSpPr>
        <p:grpSpPr bwMode="auto">
          <a:xfrm>
            <a:off x="10410825" y="3503613"/>
            <a:ext cx="752475" cy="696912"/>
            <a:chOff x="4813" y="2001"/>
            <a:chExt cx="474" cy="439"/>
          </a:xfrm>
        </p:grpSpPr>
        <p:graphicFrame>
          <p:nvGraphicFramePr>
            <p:cNvPr id="144477" name="Object 49"/>
            <p:cNvGraphicFramePr/>
            <p:nvPr/>
          </p:nvGraphicFramePr>
          <p:xfrm>
            <a:off x="4852" y="2001"/>
            <a:ext cx="358" cy="293"/>
          </p:xfrm>
          <a:graphic>
            <a:graphicData uri="http://schemas.openxmlformats.org/presentationml/2006/ole">
              <mc:AlternateContent xmlns:mc="http://schemas.openxmlformats.org/markup-compatibility/2006">
                <mc:Choice xmlns:v="urn:schemas-microsoft-com:vml" Requires="v">
                  <p:oleObj spid="_x0000_s2" name="Clip" r:id="rId3" imgW="3419475" imgH="2800350" progId="MS_ClipArt_Gallery.2">
                    <p:embed/>
                  </p:oleObj>
                </mc:Choice>
                <mc:Fallback>
                  <p:oleObj name="Clip" r:id="rId3" imgW="3419475" imgH="2800350" progId="MS_ClipArt_Gallery.2">
                    <p:embed/>
                    <p:pic>
                      <p:nvPicPr>
                        <p:cNvPr id="0" name="Object 4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 y="2001"/>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8" name="Group 52"/>
            <p:cNvGrpSpPr/>
            <p:nvPr/>
          </p:nvGrpSpPr>
          <p:grpSpPr bwMode="auto">
            <a:xfrm>
              <a:off x="4813" y="2071"/>
              <a:ext cx="474" cy="369"/>
              <a:chOff x="4813" y="2071"/>
              <a:chExt cx="474" cy="369"/>
            </a:xfrm>
          </p:grpSpPr>
          <p:sp>
            <p:nvSpPr>
              <p:cNvPr id="144479" name="Rectangle 50"/>
              <p:cNvSpPr>
                <a:spLocks noChangeArrowheads="1"/>
              </p:cNvSpPr>
              <p:nvPr/>
            </p:nvSpPr>
            <p:spPr bwMode="auto">
              <a:xfrm>
                <a:off x="4876" y="2095"/>
                <a:ext cx="344" cy="303"/>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80" name="Rectangle 51"/>
              <p:cNvSpPr>
                <a:spLocks noChangeArrowheads="1"/>
              </p:cNvSpPr>
              <p:nvPr/>
            </p:nvSpPr>
            <p:spPr bwMode="auto">
              <a:xfrm>
                <a:off x="4813" y="207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4394" name="Group 58"/>
          <p:cNvGrpSpPr/>
          <p:nvPr/>
        </p:nvGrpSpPr>
        <p:grpSpPr bwMode="auto">
          <a:xfrm>
            <a:off x="10207625" y="4449763"/>
            <a:ext cx="752475" cy="696912"/>
            <a:chOff x="4685" y="2597"/>
            <a:chExt cx="474" cy="439"/>
          </a:xfrm>
        </p:grpSpPr>
        <p:graphicFrame>
          <p:nvGraphicFramePr>
            <p:cNvPr id="144473" name="Object 54"/>
            <p:cNvGraphicFramePr/>
            <p:nvPr/>
          </p:nvGraphicFramePr>
          <p:xfrm>
            <a:off x="4724" y="2597"/>
            <a:ext cx="357" cy="293"/>
          </p:xfrm>
          <a:graphic>
            <a:graphicData uri="http://schemas.openxmlformats.org/presentationml/2006/ole">
              <mc:AlternateContent xmlns:mc="http://schemas.openxmlformats.org/markup-compatibility/2006">
                <mc:Choice xmlns:v="urn:schemas-microsoft-com:vml" Requires="v">
                  <p:oleObj spid="_x0000_s3" name="Clip" r:id="rId5" imgW="3409950" imgH="2800350" progId="MS_ClipArt_Gallery.2">
                    <p:embed/>
                  </p:oleObj>
                </mc:Choice>
                <mc:Fallback>
                  <p:oleObj name="Clip" r:id="rId5" imgW="3409950" imgH="2800350" progId="MS_ClipArt_Gallery.2">
                    <p:embed/>
                    <p:pic>
                      <p:nvPicPr>
                        <p:cNvPr id="0" name="Object 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 y="2597"/>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4" name="Group 57"/>
            <p:cNvGrpSpPr/>
            <p:nvPr/>
          </p:nvGrpSpPr>
          <p:grpSpPr bwMode="auto">
            <a:xfrm>
              <a:off x="4685" y="2667"/>
              <a:ext cx="474" cy="369"/>
              <a:chOff x="4685" y="2667"/>
              <a:chExt cx="474" cy="369"/>
            </a:xfrm>
          </p:grpSpPr>
          <p:sp>
            <p:nvSpPr>
              <p:cNvPr id="144475" name="Rectangle 55"/>
              <p:cNvSpPr>
                <a:spLocks noChangeArrowheads="1"/>
              </p:cNvSpPr>
              <p:nvPr/>
            </p:nvSpPr>
            <p:spPr bwMode="auto">
              <a:xfrm>
                <a:off x="4747" y="2691"/>
                <a:ext cx="344" cy="303"/>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76" name="Rectangle 56"/>
              <p:cNvSpPr>
                <a:spLocks noChangeArrowheads="1"/>
              </p:cNvSpPr>
              <p:nvPr/>
            </p:nvSpPr>
            <p:spPr bwMode="auto">
              <a:xfrm>
                <a:off x="4685" y="2667"/>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4395" name="Group 84"/>
          <p:cNvGrpSpPr/>
          <p:nvPr/>
        </p:nvGrpSpPr>
        <p:grpSpPr bwMode="auto">
          <a:xfrm>
            <a:off x="7802563" y="4237038"/>
            <a:ext cx="787400" cy="1358900"/>
            <a:chOff x="3170" y="2463"/>
            <a:chExt cx="496" cy="856"/>
          </a:xfrm>
        </p:grpSpPr>
        <p:grpSp>
          <p:nvGrpSpPr>
            <p:cNvPr id="144448" name="Group 67"/>
            <p:cNvGrpSpPr/>
            <p:nvPr/>
          </p:nvGrpSpPr>
          <p:grpSpPr bwMode="auto">
            <a:xfrm>
              <a:off x="3324" y="2463"/>
              <a:ext cx="199" cy="530"/>
              <a:chOff x="3324" y="2463"/>
              <a:chExt cx="199" cy="530"/>
            </a:xfrm>
          </p:grpSpPr>
          <p:sp>
            <p:nvSpPr>
              <p:cNvPr id="144465" name="AutoShape 59"/>
              <p:cNvSpPr>
                <a:spLocks noChangeArrowheads="1"/>
              </p:cNvSpPr>
              <p:nvPr/>
            </p:nvSpPr>
            <p:spPr bwMode="auto">
              <a:xfrm>
                <a:off x="3324" y="2870"/>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6" name="Rectangle 60"/>
              <p:cNvSpPr>
                <a:spLocks noChangeArrowheads="1"/>
              </p:cNvSpPr>
              <p:nvPr/>
            </p:nvSpPr>
            <p:spPr bwMode="auto">
              <a:xfrm>
                <a:off x="3425" y="2465"/>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7" name="Rectangle 61"/>
              <p:cNvSpPr>
                <a:spLocks noChangeArrowheads="1"/>
              </p:cNvSpPr>
              <p:nvPr/>
            </p:nvSpPr>
            <p:spPr bwMode="auto">
              <a:xfrm>
                <a:off x="3326" y="2582"/>
                <a:ext cx="124" cy="407"/>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8" name="AutoShape 62"/>
              <p:cNvSpPr>
                <a:spLocks noChangeArrowheads="1"/>
              </p:cNvSpPr>
              <p:nvPr/>
            </p:nvSpPr>
            <p:spPr bwMode="auto">
              <a:xfrm>
                <a:off x="3325" y="2463"/>
                <a:ext cx="197" cy="121"/>
              </a:xfrm>
              <a:prstGeom prst="parallelogram">
                <a:avLst>
                  <a:gd name="adj" fmla="val 62704"/>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9" name="Line 63"/>
              <p:cNvSpPr>
                <a:spLocks noChangeShapeType="1"/>
              </p:cNvSpPr>
              <p:nvPr/>
            </p:nvSpPr>
            <p:spPr bwMode="auto">
              <a:xfrm>
                <a:off x="3523" y="2471"/>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0" name="Line 64"/>
              <p:cNvSpPr>
                <a:spLocks noChangeShapeType="1"/>
              </p:cNvSpPr>
              <p:nvPr/>
            </p:nvSpPr>
            <p:spPr bwMode="auto">
              <a:xfrm flipH="1">
                <a:off x="3451" y="2870"/>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1" name="Rectangle 65"/>
              <p:cNvSpPr>
                <a:spLocks noChangeArrowheads="1"/>
              </p:cNvSpPr>
              <p:nvPr/>
            </p:nvSpPr>
            <p:spPr bwMode="auto">
              <a:xfrm>
                <a:off x="3342" y="2636"/>
                <a:ext cx="82" cy="233"/>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72" name="Rectangle 66"/>
              <p:cNvSpPr>
                <a:spLocks noChangeArrowheads="1"/>
              </p:cNvSpPr>
              <p:nvPr/>
            </p:nvSpPr>
            <p:spPr bwMode="auto">
              <a:xfrm>
                <a:off x="3353" y="2706"/>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nvGrpSpPr>
            <p:cNvPr id="144449" name="Group 83"/>
            <p:cNvGrpSpPr/>
            <p:nvPr/>
          </p:nvGrpSpPr>
          <p:grpSpPr bwMode="auto">
            <a:xfrm>
              <a:off x="3170" y="2720"/>
              <a:ext cx="496" cy="599"/>
              <a:chOff x="3170" y="2720"/>
              <a:chExt cx="496" cy="599"/>
            </a:xfrm>
          </p:grpSpPr>
          <p:sp>
            <p:nvSpPr>
              <p:cNvPr id="144450" name="Rectangle 68"/>
              <p:cNvSpPr>
                <a:spLocks noChangeArrowheads="1"/>
              </p:cNvSpPr>
              <p:nvPr/>
            </p:nvSpPr>
            <p:spPr bwMode="auto">
              <a:xfrm>
                <a:off x="3198" y="2741"/>
                <a:ext cx="458" cy="57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51" name="Rectangle 69"/>
              <p:cNvSpPr>
                <a:spLocks noChangeArrowheads="1"/>
              </p:cNvSpPr>
              <p:nvPr/>
            </p:nvSpPr>
            <p:spPr bwMode="auto">
              <a:xfrm>
                <a:off x="3170" y="2720"/>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4452" name="Rectangle 70"/>
              <p:cNvSpPr>
                <a:spLocks noChangeArrowheads="1"/>
              </p:cNvSpPr>
              <p:nvPr/>
            </p:nvSpPr>
            <p:spPr bwMode="auto">
              <a:xfrm>
                <a:off x="3219" y="3060"/>
                <a:ext cx="405" cy="113"/>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53" name="Line 71"/>
              <p:cNvSpPr>
                <a:spLocks noChangeShapeType="1"/>
              </p:cNvSpPr>
              <p:nvPr/>
            </p:nvSpPr>
            <p:spPr bwMode="auto">
              <a:xfrm>
                <a:off x="3265"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4" name="Line 72"/>
              <p:cNvSpPr>
                <a:spLocks noChangeShapeType="1"/>
              </p:cNvSpPr>
              <p:nvPr/>
            </p:nvSpPr>
            <p:spPr bwMode="auto">
              <a:xfrm>
                <a:off x="33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5" name="Line 73"/>
              <p:cNvSpPr>
                <a:spLocks noChangeShapeType="1"/>
              </p:cNvSpPr>
              <p:nvPr/>
            </p:nvSpPr>
            <p:spPr bwMode="auto">
              <a:xfrm>
                <a:off x="3411" y="3088"/>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6" name="Line 74"/>
              <p:cNvSpPr>
                <a:spLocks noChangeShapeType="1"/>
              </p:cNvSpPr>
              <p:nvPr/>
            </p:nvSpPr>
            <p:spPr bwMode="auto">
              <a:xfrm>
                <a:off x="34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7" name="Line 75"/>
              <p:cNvSpPr>
                <a:spLocks noChangeShapeType="1"/>
              </p:cNvSpPr>
              <p:nvPr/>
            </p:nvSpPr>
            <p:spPr bwMode="auto">
              <a:xfrm>
                <a:off x="351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8" name="Line 76"/>
              <p:cNvSpPr>
                <a:spLocks noChangeShapeType="1"/>
              </p:cNvSpPr>
              <p:nvPr/>
            </p:nvSpPr>
            <p:spPr bwMode="auto">
              <a:xfrm>
                <a:off x="356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9" name="Line 77"/>
              <p:cNvSpPr>
                <a:spLocks noChangeShapeType="1"/>
              </p:cNvSpPr>
              <p:nvPr/>
            </p:nvSpPr>
            <p:spPr bwMode="auto">
              <a:xfrm>
                <a:off x="3312"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60" name="Rectangle 78"/>
              <p:cNvSpPr>
                <a:spLocks noChangeArrowheads="1"/>
              </p:cNvSpPr>
              <p:nvPr/>
            </p:nvSpPr>
            <p:spPr bwMode="auto">
              <a:xfrm>
                <a:off x="3229" y="3214"/>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1" name="Rectangle 79"/>
              <p:cNvSpPr>
                <a:spLocks noChangeArrowheads="1"/>
              </p:cNvSpPr>
              <p:nvPr/>
            </p:nvSpPr>
            <p:spPr bwMode="auto">
              <a:xfrm>
                <a:off x="3306" y="3214"/>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2" name="Rectangle 80"/>
              <p:cNvSpPr>
                <a:spLocks noChangeArrowheads="1"/>
              </p:cNvSpPr>
              <p:nvPr/>
            </p:nvSpPr>
            <p:spPr bwMode="auto">
              <a:xfrm>
                <a:off x="3382" y="3213"/>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3" name="Rectangle 81"/>
              <p:cNvSpPr>
                <a:spLocks noChangeArrowheads="1"/>
              </p:cNvSpPr>
              <p:nvPr/>
            </p:nvSpPr>
            <p:spPr bwMode="auto">
              <a:xfrm>
                <a:off x="3469" y="3211"/>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64" name="Rectangle 82"/>
              <p:cNvSpPr>
                <a:spLocks noChangeArrowheads="1"/>
              </p:cNvSpPr>
              <p:nvPr/>
            </p:nvSpPr>
            <p:spPr bwMode="auto">
              <a:xfrm>
                <a:off x="3554" y="3211"/>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grpSp>
        <p:nvGrpSpPr>
          <p:cNvPr id="144396" name="Group 89"/>
          <p:cNvGrpSpPr/>
          <p:nvPr/>
        </p:nvGrpSpPr>
        <p:grpSpPr bwMode="auto">
          <a:xfrm>
            <a:off x="8628063" y="5233988"/>
            <a:ext cx="752475" cy="696912"/>
            <a:chOff x="3690" y="3091"/>
            <a:chExt cx="474" cy="439"/>
          </a:xfrm>
        </p:grpSpPr>
        <p:graphicFrame>
          <p:nvGraphicFramePr>
            <p:cNvPr id="144444" name="Object 85"/>
            <p:cNvGraphicFramePr/>
            <p:nvPr/>
          </p:nvGraphicFramePr>
          <p:xfrm>
            <a:off x="3729" y="3091"/>
            <a:ext cx="357" cy="293"/>
          </p:xfrm>
          <a:graphic>
            <a:graphicData uri="http://schemas.openxmlformats.org/presentationml/2006/ole">
              <mc:AlternateContent xmlns:mc="http://schemas.openxmlformats.org/markup-compatibility/2006">
                <mc:Choice xmlns:v="urn:schemas-microsoft-com:vml" Requires="v">
                  <p:oleObj spid="_x0000_s4" name="Clip" r:id="rId7" imgW="3409950" imgH="2800350" progId="MS_ClipArt_Gallery.2">
                    <p:embed/>
                  </p:oleObj>
                </mc:Choice>
                <mc:Fallback>
                  <p:oleObj name="Clip" r:id="rId7" imgW="3409950" imgH="2800350" progId="MS_ClipArt_Gallery.2">
                    <p:embed/>
                    <p:pic>
                      <p:nvPicPr>
                        <p:cNvPr id="0" name="Object 8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 y="3091"/>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5" name="Group 88"/>
            <p:cNvGrpSpPr/>
            <p:nvPr/>
          </p:nvGrpSpPr>
          <p:grpSpPr bwMode="auto">
            <a:xfrm>
              <a:off x="3690" y="3161"/>
              <a:ext cx="474" cy="369"/>
              <a:chOff x="3690" y="3161"/>
              <a:chExt cx="474" cy="369"/>
            </a:xfrm>
          </p:grpSpPr>
          <p:sp>
            <p:nvSpPr>
              <p:cNvPr id="144446" name="Rectangle 86"/>
              <p:cNvSpPr>
                <a:spLocks noChangeArrowheads="1"/>
              </p:cNvSpPr>
              <p:nvPr/>
            </p:nvSpPr>
            <p:spPr bwMode="auto">
              <a:xfrm>
                <a:off x="3752" y="3185"/>
                <a:ext cx="344" cy="303"/>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47" name="Rectangle 87"/>
              <p:cNvSpPr>
                <a:spLocks noChangeArrowheads="1"/>
              </p:cNvSpPr>
              <p:nvPr/>
            </p:nvSpPr>
            <p:spPr bwMode="auto">
              <a:xfrm>
                <a:off x="3690" y="316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4397" name="Group 94"/>
          <p:cNvGrpSpPr/>
          <p:nvPr/>
        </p:nvGrpSpPr>
        <p:grpSpPr bwMode="auto">
          <a:xfrm>
            <a:off x="7880350" y="5689600"/>
            <a:ext cx="752475" cy="696913"/>
            <a:chOff x="3219" y="3378"/>
            <a:chExt cx="474" cy="439"/>
          </a:xfrm>
        </p:grpSpPr>
        <p:graphicFrame>
          <p:nvGraphicFramePr>
            <p:cNvPr id="144440" name="Object 90"/>
            <p:cNvGraphicFramePr/>
            <p:nvPr/>
          </p:nvGraphicFramePr>
          <p:xfrm>
            <a:off x="3258" y="3378"/>
            <a:ext cx="358" cy="293"/>
          </p:xfrm>
          <a:graphic>
            <a:graphicData uri="http://schemas.openxmlformats.org/presentationml/2006/ole">
              <mc:AlternateContent xmlns:mc="http://schemas.openxmlformats.org/markup-compatibility/2006">
                <mc:Choice xmlns:v="urn:schemas-microsoft-com:vml" Requires="v">
                  <p:oleObj spid="_x0000_s5" name="Clip" r:id="rId9" imgW="3419475" imgH="2800350" progId="MS_ClipArt_Gallery.2">
                    <p:embed/>
                  </p:oleObj>
                </mc:Choice>
                <mc:Fallback>
                  <p:oleObj name="Clip" r:id="rId9" imgW="3419475" imgH="2800350" progId="MS_ClipArt_Gallery.2">
                    <p:embed/>
                    <p:pic>
                      <p:nvPicPr>
                        <p:cNvPr id="0" name="Object 9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 y="3378"/>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1" name="Group 93"/>
            <p:cNvGrpSpPr/>
            <p:nvPr/>
          </p:nvGrpSpPr>
          <p:grpSpPr bwMode="auto">
            <a:xfrm>
              <a:off x="3219" y="3448"/>
              <a:ext cx="474" cy="369"/>
              <a:chOff x="3219" y="3448"/>
              <a:chExt cx="474" cy="369"/>
            </a:xfrm>
          </p:grpSpPr>
          <p:sp>
            <p:nvSpPr>
              <p:cNvPr id="144442" name="Rectangle 91"/>
              <p:cNvSpPr>
                <a:spLocks noChangeArrowheads="1"/>
              </p:cNvSpPr>
              <p:nvPr/>
            </p:nvSpPr>
            <p:spPr bwMode="auto">
              <a:xfrm>
                <a:off x="3282" y="3472"/>
                <a:ext cx="344" cy="303"/>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43" name="Rectangle 92"/>
              <p:cNvSpPr>
                <a:spLocks noChangeArrowheads="1"/>
              </p:cNvSpPr>
              <p:nvPr/>
            </p:nvSpPr>
            <p:spPr bwMode="auto">
              <a:xfrm>
                <a:off x="3219" y="3448"/>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4398" name="Group 120"/>
          <p:cNvGrpSpPr/>
          <p:nvPr/>
        </p:nvGrpSpPr>
        <p:grpSpPr bwMode="auto">
          <a:xfrm>
            <a:off x="7802563" y="2197100"/>
            <a:ext cx="787400" cy="1358900"/>
            <a:chOff x="3170" y="1178"/>
            <a:chExt cx="496" cy="856"/>
          </a:xfrm>
        </p:grpSpPr>
        <p:grpSp>
          <p:nvGrpSpPr>
            <p:cNvPr id="144415" name="Group 103"/>
            <p:cNvGrpSpPr/>
            <p:nvPr/>
          </p:nvGrpSpPr>
          <p:grpSpPr bwMode="auto">
            <a:xfrm>
              <a:off x="3324" y="1178"/>
              <a:ext cx="199" cy="530"/>
              <a:chOff x="3324" y="1178"/>
              <a:chExt cx="199" cy="530"/>
            </a:xfrm>
          </p:grpSpPr>
          <p:sp>
            <p:nvSpPr>
              <p:cNvPr id="144432" name="AutoShape 95"/>
              <p:cNvSpPr>
                <a:spLocks noChangeArrowheads="1"/>
              </p:cNvSpPr>
              <p:nvPr/>
            </p:nvSpPr>
            <p:spPr bwMode="auto">
              <a:xfrm>
                <a:off x="3324" y="1585"/>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3" name="Rectangle 96"/>
              <p:cNvSpPr>
                <a:spLocks noChangeArrowheads="1"/>
              </p:cNvSpPr>
              <p:nvPr/>
            </p:nvSpPr>
            <p:spPr bwMode="auto">
              <a:xfrm>
                <a:off x="3425" y="1180"/>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4" name="Rectangle 97"/>
              <p:cNvSpPr>
                <a:spLocks noChangeArrowheads="1"/>
              </p:cNvSpPr>
              <p:nvPr/>
            </p:nvSpPr>
            <p:spPr bwMode="auto">
              <a:xfrm>
                <a:off x="3326" y="1297"/>
                <a:ext cx="124" cy="407"/>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5" name="AutoShape 98"/>
              <p:cNvSpPr>
                <a:spLocks noChangeArrowheads="1"/>
              </p:cNvSpPr>
              <p:nvPr/>
            </p:nvSpPr>
            <p:spPr bwMode="auto">
              <a:xfrm>
                <a:off x="3325" y="1178"/>
                <a:ext cx="197" cy="121"/>
              </a:xfrm>
              <a:prstGeom prst="parallelogram">
                <a:avLst>
                  <a:gd name="adj" fmla="val 62704"/>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6" name="Line 99"/>
              <p:cNvSpPr>
                <a:spLocks noChangeShapeType="1"/>
              </p:cNvSpPr>
              <p:nvPr/>
            </p:nvSpPr>
            <p:spPr bwMode="auto">
              <a:xfrm>
                <a:off x="3523" y="1186"/>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7" name="Line 100"/>
              <p:cNvSpPr>
                <a:spLocks noChangeShapeType="1"/>
              </p:cNvSpPr>
              <p:nvPr/>
            </p:nvSpPr>
            <p:spPr bwMode="auto">
              <a:xfrm flipH="1">
                <a:off x="3451" y="1585"/>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8" name="Rectangle 101"/>
              <p:cNvSpPr>
                <a:spLocks noChangeArrowheads="1"/>
              </p:cNvSpPr>
              <p:nvPr/>
            </p:nvSpPr>
            <p:spPr bwMode="auto">
              <a:xfrm>
                <a:off x="3342" y="1351"/>
                <a:ext cx="82" cy="233"/>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9" name="Rectangle 102"/>
              <p:cNvSpPr>
                <a:spLocks noChangeArrowheads="1"/>
              </p:cNvSpPr>
              <p:nvPr/>
            </p:nvSpPr>
            <p:spPr bwMode="auto">
              <a:xfrm>
                <a:off x="3353" y="1421"/>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nvGrpSpPr>
            <p:cNvPr id="144416" name="Group 119"/>
            <p:cNvGrpSpPr/>
            <p:nvPr/>
          </p:nvGrpSpPr>
          <p:grpSpPr bwMode="auto">
            <a:xfrm>
              <a:off x="3170" y="1435"/>
              <a:ext cx="496" cy="599"/>
              <a:chOff x="3170" y="1435"/>
              <a:chExt cx="496" cy="599"/>
            </a:xfrm>
          </p:grpSpPr>
          <p:sp>
            <p:nvSpPr>
              <p:cNvPr id="144417" name="Rectangle 104"/>
              <p:cNvSpPr>
                <a:spLocks noChangeArrowheads="1"/>
              </p:cNvSpPr>
              <p:nvPr/>
            </p:nvSpPr>
            <p:spPr bwMode="auto">
              <a:xfrm>
                <a:off x="3198" y="1456"/>
                <a:ext cx="458" cy="57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18" name="Rectangle 105"/>
              <p:cNvSpPr>
                <a:spLocks noChangeArrowheads="1"/>
              </p:cNvSpPr>
              <p:nvPr/>
            </p:nvSpPr>
            <p:spPr bwMode="auto">
              <a:xfrm>
                <a:off x="3170" y="1435"/>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4419" name="Rectangle 106"/>
              <p:cNvSpPr>
                <a:spLocks noChangeArrowheads="1"/>
              </p:cNvSpPr>
              <p:nvPr/>
            </p:nvSpPr>
            <p:spPr bwMode="auto">
              <a:xfrm>
                <a:off x="3219" y="1775"/>
                <a:ext cx="405" cy="113"/>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20" name="Line 107"/>
              <p:cNvSpPr>
                <a:spLocks noChangeShapeType="1"/>
              </p:cNvSpPr>
              <p:nvPr/>
            </p:nvSpPr>
            <p:spPr bwMode="auto">
              <a:xfrm>
                <a:off x="3265"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1" name="Line 108"/>
              <p:cNvSpPr>
                <a:spLocks noChangeShapeType="1"/>
              </p:cNvSpPr>
              <p:nvPr/>
            </p:nvSpPr>
            <p:spPr bwMode="auto">
              <a:xfrm>
                <a:off x="33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2" name="Line 109"/>
              <p:cNvSpPr>
                <a:spLocks noChangeShapeType="1"/>
              </p:cNvSpPr>
              <p:nvPr/>
            </p:nvSpPr>
            <p:spPr bwMode="auto">
              <a:xfrm>
                <a:off x="3411" y="1803"/>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3" name="Line 110"/>
              <p:cNvSpPr>
                <a:spLocks noChangeShapeType="1"/>
              </p:cNvSpPr>
              <p:nvPr/>
            </p:nvSpPr>
            <p:spPr bwMode="auto">
              <a:xfrm>
                <a:off x="34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4" name="Line 111"/>
              <p:cNvSpPr>
                <a:spLocks noChangeShapeType="1"/>
              </p:cNvSpPr>
              <p:nvPr/>
            </p:nvSpPr>
            <p:spPr bwMode="auto">
              <a:xfrm>
                <a:off x="351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5" name="Line 112"/>
              <p:cNvSpPr>
                <a:spLocks noChangeShapeType="1"/>
              </p:cNvSpPr>
              <p:nvPr/>
            </p:nvSpPr>
            <p:spPr bwMode="auto">
              <a:xfrm>
                <a:off x="356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6" name="Line 113"/>
              <p:cNvSpPr>
                <a:spLocks noChangeShapeType="1"/>
              </p:cNvSpPr>
              <p:nvPr/>
            </p:nvSpPr>
            <p:spPr bwMode="auto">
              <a:xfrm>
                <a:off x="3312"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7" name="Rectangle 114"/>
              <p:cNvSpPr>
                <a:spLocks noChangeArrowheads="1"/>
              </p:cNvSpPr>
              <p:nvPr/>
            </p:nvSpPr>
            <p:spPr bwMode="auto">
              <a:xfrm>
                <a:off x="3229" y="1929"/>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28" name="Rectangle 115"/>
              <p:cNvSpPr>
                <a:spLocks noChangeArrowheads="1"/>
              </p:cNvSpPr>
              <p:nvPr/>
            </p:nvSpPr>
            <p:spPr bwMode="auto">
              <a:xfrm>
                <a:off x="3306" y="1929"/>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29" name="Rectangle 116"/>
              <p:cNvSpPr>
                <a:spLocks noChangeArrowheads="1"/>
              </p:cNvSpPr>
              <p:nvPr/>
            </p:nvSpPr>
            <p:spPr bwMode="auto">
              <a:xfrm>
                <a:off x="3382" y="1928"/>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0" name="Rectangle 117"/>
              <p:cNvSpPr>
                <a:spLocks noChangeArrowheads="1"/>
              </p:cNvSpPr>
              <p:nvPr/>
            </p:nvSpPr>
            <p:spPr bwMode="auto">
              <a:xfrm>
                <a:off x="3469" y="1926"/>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31" name="Rectangle 118"/>
              <p:cNvSpPr>
                <a:spLocks noChangeArrowheads="1"/>
              </p:cNvSpPr>
              <p:nvPr/>
            </p:nvSpPr>
            <p:spPr bwMode="auto">
              <a:xfrm>
                <a:off x="3554" y="1926"/>
                <a:ext cx="55" cy="82"/>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grpSp>
      </p:grpSp>
      <p:grpSp>
        <p:nvGrpSpPr>
          <p:cNvPr id="144399" name="Group 125"/>
          <p:cNvGrpSpPr/>
          <p:nvPr/>
        </p:nvGrpSpPr>
        <p:grpSpPr bwMode="auto">
          <a:xfrm>
            <a:off x="8440738" y="1962150"/>
            <a:ext cx="752475" cy="696913"/>
            <a:chOff x="3572" y="1030"/>
            <a:chExt cx="474" cy="439"/>
          </a:xfrm>
        </p:grpSpPr>
        <p:graphicFrame>
          <p:nvGraphicFramePr>
            <p:cNvPr id="144411" name="Object 121"/>
            <p:cNvGraphicFramePr/>
            <p:nvPr/>
          </p:nvGraphicFramePr>
          <p:xfrm>
            <a:off x="3611" y="1030"/>
            <a:ext cx="358" cy="293"/>
          </p:xfrm>
          <a:graphic>
            <a:graphicData uri="http://schemas.openxmlformats.org/presentationml/2006/ole">
              <mc:AlternateContent xmlns:mc="http://schemas.openxmlformats.org/markup-compatibility/2006">
                <mc:Choice xmlns:v="urn:schemas-microsoft-com:vml" Requires="v">
                  <p:oleObj spid="_x0000_s6" name="Clip" r:id="rId11" imgW="3419475" imgH="2800350" progId="MS_ClipArt_Gallery.2">
                    <p:embed/>
                  </p:oleObj>
                </mc:Choice>
                <mc:Fallback>
                  <p:oleObj name="Clip" r:id="rId11" imgW="3419475" imgH="2800350" progId="MS_ClipArt_Gallery.2">
                    <p:embed/>
                    <p:pic>
                      <p:nvPicPr>
                        <p:cNvPr id="0" name="Object 1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1" y="1030"/>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12" name="Group 124"/>
            <p:cNvGrpSpPr/>
            <p:nvPr/>
          </p:nvGrpSpPr>
          <p:grpSpPr bwMode="auto">
            <a:xfrm>
              <a:off x="3572" y="1100"/>
              <a:ext cx="474" cy="369"/>
              <a:chOff x="3572" y="1100"/>
              <a:chExt cx="474" cy="369"/>
            </a:xfrm>
          </p:grpSpPr>
          <p:sp>
            <p:nvSpPr>
              <p:cNvPr id="144413" name="Rectangle 122"/>
              <p:cNvSpPr>
                <a:spLocks noChangeArrowheads="1"/>
              </p:cNvSpPr>
              <p:nvPr/>
            </p:nvSpPr>
            <p:spPr bwMode="auto">
              <a:xfrm>
                <a:off x="3635" y="1124"/>
                <a:ext cx="344" cy="302"/>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14" name="Rectangle 123"/>
              <p:cNvSpPr>
                <a:spLocks noChangeArrowheads="1"/>
              </p:cNvSpPr>
              <p:nvPr/>
            </p:nvSpPr>
            <p:spPr bwMode="auto">
              <a:xfrm>
                <a:off x="3572" y="1100"/>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sp>
        <p:nvSpPr>
          <p:cNvPr id="144400" name="Line 126"/>
          <p:cNvSpPr>
            <a:spLocks noChangeShapeType="1"/>
          </p:cNvSpPr>
          <p:nvPr/>
        </p:nvSpPr>
        <p:spPr bwMode="auto">
          <a:xfrm flipV="1">
            <a:off x="8594725" y="4043363"/>
            <a:ext cx="1001713" cy="9810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4401" name="Line 127"/>
          <p:cNvSpPr>
            <a:spLocks noChangeShapeType="1"/>
          </p:cNvSpPr>
          <p:nvPr/>
        </p:nvSpPr>
        <p:spPr bwMode="auto">
          <a:xfrm flipV="1">
            <a:off x="7934325" y="3570288"/>
            <a:ext cx="0" cy="112712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402" name="Group 130"/>
          <p:cNvGrpSpPr/>
          <p:nvPr/>
        </p:nvGrpSpPr>
        <p:grpSpPr bwMode="auto">
          <a:xfrm>
            <a:off x="8701088" y="4308475"/>
            <a:ext cx="887412" cy="400050"/>
            <a:chOff x="3736" y="2508"/>
            <a:chExt cx="559" cy="252"/>
          </a:xfrm>
        </p:grpSpPr>
        <p:sp>
          <p:nvSpPr>
            <p:cNvPr id="144409" name="Rectangle 128"/>
            <p:cNvSpPr>
              <a:spLocks noChangeArrowheads="1"/>
            </p:cNvSpPr>
            <p:nvPr/>
          </p:nvSpPr>
          <p:spPr bwMode="auto">
            <a:xfrm>
              <a:off x="3772" y="2547"/>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10" name="Rectangle 129"/>
            <p:cNvSpPr>
              <a:spLocks noChangeArrowheads="1"/>
            </p:cNvSpPr>
            <p:nvPr/>
          </p:nvSpPr>
          <p:spPr bwMode="auto">
            <a:xfrm>
              <a:off x="3736" y="2508"/>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endParaRPr lang="en-US" altLang="zh-CN" sz="2000">
                <a:solidFill>
                  <a:srgbClr val="FF0000"/>
                </a:solidFill>
              </a:endParaRPr>
            </a:p>
          </p:txBody>
        </p:sp>
      </p:grpSp>
      <p:grpSp>
        <p:nvGrpSpPr>
          <p:cNvPr id="144403" name="Group 133"/>
          <p:cNvGrpSpPr/>
          <p:nvPr/>
        </p:nvGrpSpPr>
        <p:grpSpPr bwMode="auto">
          <a:xfrm>
            <a:off x="8666163" y="3171825"/>
            <a:ext cx="887412" cy="400050"/>
            <a:chOff x="3714" y="1792"/>
            <a:chExt cx="559" cy="252"/>
          </a:xfrm>
        </p:grpSpPr>
        <p:sp>
          <p:nvSpPr>
            <p:cNvPr id="144407" name="Rectangle 131"/>
            <p:cNvSpPr>
              <a:spLocks noChangeArrowheads="1"/>
            </p:cNvSpPr>
            <p:nvPr/>
          </p:nvSpPr>
          <p:spPr bwMode="auto">
            <a:xfrm>
              <a:off x="3750" y="1831"/>
              <a:ext cx="482"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08" name="Rectangle 132"/>
            <p:cNvSpPr>
              <a:spLocks noChangeArrowheads="1"/>
            </p:cNvSpPr>
            <p:nvPr/>
          </p:nvSpPr>
          <p:spPr bwMode="auto">
            <a:xfrm>
              <a:off x="3714" y="1792"/>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endParaRPr lang="en-US" altLang="zh-CN" sz="2000">
                <a:solidFill>
                  <a:srgbClr val="FF0000"/>
                </a:solidFill>
              </a:endParaRPr>
            </a:p>
          </p:txBody>
        </p:sp>
      </p:grpSp>
      <p:grpSp>
        <p:nvGrpSpPr>
          <p:cNvPr id="144404" name="Group 136"/>
          <p:cNvGrpSpPr/>
          <p:nvPr/>
        </p:nvGrpSpPr>
        <p:grpSpPr bwMode="auto">
          <a:xfrm>
            <a:off x="7486650" y="3817938"/>
            <a:ext cx="887413" cy="400050"/>
            <a:chOff x="2971" y="2199"/>
            <a:chExt cx="559" cy="252"/>
          </a:xfrm>
        </p:grpSpPr>
        <p:sp>
          <p:nvSpPr>
            <p:cNvPr id="144405" name="Rectangle 134"/>
            <p:cNvSpPr>
              <a:spLocks noChangeArrowheads="1"/>
            </p:cNvSpPr>
            <p:nvPr/>
          </p:nvSpPr>
          <p:spPr bwMode="auto">
            <a:xfrm>
              <a:off x="3007" y="2238"/>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1600"/>
            </a:p>
          </p:txBody>
        </p:sp>
        <p:sp>
          <p:nvSpPr>
            <p:cNvPr id="144406" name="Rectangle 135"/>
            <p:cNvSpPr>
              <a:spLocks noChangeArrowheads="1"/>
            </p:cNvSpPr>
            <p:nvPr/>
          </p:nvSpPr>
          <p:spPr bwMode="auto">
            <a:xfrm>
              <a:off x="2971" y="2199"/>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endParaRPr lang="en-US" altLang="zh-CN" sz="2000">
                <a:solidFill>
                  <a:srgbClr val="FF0000"/>
                </a:solidFill>
              </a:endParaRPr>
            </a:p>
          </p:txBody>
        </p:sp>
      </p:grpSp>
      <p:sp>
        <p:nvSpPr>
          <p:cNvPr id="13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0-#ppt_w/2"/>
                                          </p:val>
                                        </p:tav>
                                        <p:tav tm="100000">
                                          <p:val>
                                            <p:strVal val="#ppt_x"/>
                                          </p:val>
                                        </p:tav>
                                      </p:tavLst>
                                    </p:anim>
                                    <p:anim calcmode="lin" valueType="num">
                                      <p:cBhvr additive="base">
                                        <p:cTn id="8"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p:nvPr>
        </p:nvSpPr>
        <p:spPr>
          <a:xfrm>
            <a:off x="3660775" y="807244"/>
            <a:ext cx="7772400" cy="898525"/>
          </a:xfrm>
        </p:spPr>
        <p:txBody>
          <a:bodyPr/>
          <a:lstStyle/>
          <a:p>
            <a:pPr eaLnBrk="1" hangingPunct="1">
              <a:defRPr/>
            </a:pPr>
            <a:r>
              <a:rPr lang="zh-CN" altLang="en-US" sz="3600" b="1" dirty="0">
                <a:solidFill>
                  <a:schemeClr val="accent1"/>
                </a:solidFill>
                <a:latin typeface="+mn-lt"/>
                <a:ea typeface="+mn-ea"/>
                <a:cs typeface="+mn-ea"/>
              </a:rPr>
              <a:t>电子邮件</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邮件服务器</a:t>
            </a:r>
            <a:endParaRPr lang="zh-CN" altLang="en-US" sz="3600" b="1" dirty="0">
              <a:solidFill>
                <a:schemeClr val="accent1"/>
              </a:solidFill>
              <a:latin typeface="+mn-lt"/>
              <a:ea typeface="+mn-ea"/>
              <a:cs typeface="+mn-ea"/>
            </a:endParaRPr>
          </a:p>
        </p:txBody>
      </p:sp>
      <p:sp>
        <p:nvSpPr>
          <p:cNvPr id="146434" name="Rectangle 3"/>
          <p:cNvSpPr>
            <a:spLocks noGrp="1" noChangeArrowheads="1"/>
          </p:cNvSpPr>
          <p:nvPr>
            <p:ph type="body" sz="half" idx="1"/>
          </p:nvPr>
        </p:nvSpPr>
        <p:spPr>
          <a:xfrm>
            <a:off x="1458913" y="2362200"/>
            <a:ext cx="5338762" cy="3048000"/>
          </a:xfrm>
          <a:noFill/>
        </p:spPr>
        <p:txBody>
          <a:bodyPr/>
          <a:lstStyle/>
          <a:p>
            <a:pPr eaLnBrk="1" hangingPunct="1">
              <a:buFont typeface="Wingdings" panose="05000000000000000000" pitchFamily="2" charset="2"/>
              <a:buNone/>
            </a:pPr>
            <a:r>
              <a:rPr lang="zh-CN" altLang="en-US" sz="2800"/>
              <a:t>邮件服务器 </a:t>
            </a:r>
            <a:endParaRPr lang="zh-CN" altLang="en-US" sz="2800"/>
          </a:p>
          <a:p>
            <a:pPr eaLnBrk="1" hangingPunct="1"/>
            <a:r>
              <a:rPr lang="zh-CN" altLang="en-US" sz="2800"/>
              <a:t>邮箱</a:t>
            </a:r>
            <a:r>
              <a:rPr lang="en-US" altLang="zh-CN" sz="2800"/>
              <a:t>mailbox </a:t>
            </a:r>
            <a:r>
              <a:rPr lang="zh-CN" altLang="en-US" sz="2800"/>
              <a:t>存放用户接收的邮件消息</a:t>
            </a:r>
            <a:endParaRPr lang="zh-CN" altLang="en-US" sz="2800"/>
          </a:p>
          <a:p>
            <a:pPr eaLnBrk="1" hangingPunct="1"/>
            <a:r>
              <a:rPr lang="zh-CN" altLang="en-US" sz="2800"/>
              <a:t>外出报文队列</a:t>
            </a:r>
            <a:r>
              <a:rPr lang="en-US" altLang="zh-CN" sz="2800"/>
              <a:t>outgoing message queue</a:t>
            </a:r>
            <a:endParaRPr lang="en-US" altLang="zh-CN" sz="2800"/>
          </a:p>
          <a:p>
            <a:pPr eaLnBrk="1" hangingPunct="1"/>
            <a:r>
              <a:rPr lang="zh-CN" altLang="en-US" sz="2800"/>
              <a:t>运行邮件协议</a:t>
            </a:r>
            <a:endParaRPr lang="zh-CN" altLang="en-US" sz="2800"/>
          </a:p>
        </p:txBody>
      </p:sp>
      <p:grpSp>
        <p:nvGrpSpPr>
          <p:cNvPr id="146435" name="Group 8"/>
          <p:cNvGrpSpPr/>
          <p:nvPr/>
        </p:nvGrpSpPr>
        <p:grpSpPr bwMode="auto">
          <a:xfrm>
            <a:off x="10399717" y="3244852"/>
            <a:ext cx="752476" cy="708026"/>
            <a:chOff x="4681" y="1979"/>
            <a:chExt cx="474" cy="446"/>
          </a:xfrm>
        </p:grpSpPr>
        <p:graphicFrame>
          <p:nvGraphicFramePr>
            <p:cNvPr id="146551" name="Object 4"/>
            <p:cNvGraphicFramePr/>
            <p:nvPr/>
          </p:nvGraphicFramePr>
          <p:xfrm>
            <a:off x="4695" y="1979"/>
            <a:ext cx="400" cy="323"/>
          </p:xfrm>
          <a:graphic>
            <a:graphicData uri="http://schemas.openxmlformats.org/presentationml/2006/ole">
              <mc:AlternateContent xmlns:mc="http://schemas.openxmlformats.org/markup-compatibility/2006">
                <mc:Choice xmlns:v="urn:schemas-microsoft-com:vml" Requires="v">
                  <p:oleObj spid="_x0000_s0" name="Clip" r:id="rId1" imgW="3819525" imgH="3086100" progId="MS_ClipArt_Gallery.2">
                    <p:embed/>
                  </p:oleObj>
                </mc:Choice>
                <mc:Fallback>
                  <p:oleObj name="Clip" r:id="rId1" imgW="3819525" imgH="3086100" progId="MS_ClipArt_Gallery.2">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 y="197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52" name="Group 7"/>
            <p:cNvGrpSpPr/>
            <p:nvPr/>
          </p:nvGrpSpPr>
          <p:grpSpPr bwMode="auto">
            <a:xfrm>
              <a:off x="4681" y="2056"/>
              <a:ext cx="474" cy="369"/>
              <a:chOff x="4681" y="2056"/>
              <a:chExt cx="474" cy="369"/>
            </a:xfrm>
          </p:grpSpPr>
          <p:sp>
            <p:nvSpPr>
              <p:cNvPr id="146553" name="Rectangle 5"/>
              <p:cNvSpPr>
                <a:spLocks noChangeArrowheads="1"/>
              </p:cNvSpPr>
              <p:nvPr/>
            </p:nvSpPr>
            <p:spPr bwMode="auto">
              <a:xfrm>
                <a:off x="4722" y="2083"/>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Comic Sans MS" panose="030F0702030302020204" pitchFamily="66" charset="0"/>
                  <a:ea typeface="宋体" panose="02010600030101010101" pitchFamily="2" charset="-122"/>
                </a:endParaRPr>
              </a:p>
            </p:txBody>
          </p:sp>
          <p:sp>
            <p:nvSpPr>
              <p:cNvPr id="146554" name="Rectangle 6"/>
              <p:cNvSpPr>
                <a:spLocks noChangeArrowheads="1"/>
              </p:cNvSpPr>
              <p:nvPr/>
            </p:nvSpPr>
            <p:spPr bwMode="auto">
              <a:xfrm>
                <a:off x="4681" y="2056"/>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6436" name="Group 123"/>
          <p:cNvGrpSpPr/>
          <p:nvPr/>
        </p:nvGrpSpPr>
        <p:grpSpPr bwMode="auto">
          <a:xfrm>
            <a:off x="7391400" y="1660525"/>
            <a:ext cx="3416300" cy="4543425"/>
            <a:chOff x="2786" y="981"/>
            <a:chExt cx="2152" cy="2862"/>
          </a:xfrm>
        </p:grpSpPr>
        <p:sp>
          <p:nvSpPr>
            <p:cNvPr id="146437" name="Line 9"/>
            <p:cNvSpPr>
              <a:spLocks noChangeShapeType="1"/>
            </p:cNvSpPr>
            <p:nvPr/>
          </p:nvSpPr>
          <p:spPr bwMode="auto">
            <a:xfrm>
              <a:off x="3513" y="1672"/>
              <a:ext cx="598" cy="46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6438" name="Group 18"/>
            <p:cNvGrpSpPr/>
            <p:nvPr/>
          </p:nvGrpSpPr>
          <p:grpSpPr bwMode="auto">
            <a:xfrm>
              <a:off x="4254" y="1631"/>
              <a:ext cx="190" cy="547"/>
              <a:chOff x="4254" y="1631"/>
              <a:chExt cx="190" cy="547"/>
            </a:xfrm>
          </p:grpSpPr>
          <p:sp>
            <p:nvSpPr>
              <p:cNvPr id="146543" name="AutoShape 10"/>
              <p:cNvSpPr>
                <a:spLocks noChangeArrowheads="1"/>
              </p:cNvSpPr>
              <p:nvPr/>
            </p:nvSpPr>
            <p:spPr bwMode="auto">
              <a:xfrm>
                <a:off x="4254" y="2051"/>
                <a:ext cx="190" cy="127"/>
              </a:xfrm>
              <a:prstGeom prst="parallelogram">
                <a:avLst>
                  <a:gd name="adj" fmla="val 5761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4" name="Rectangle 11"/>
              <p:cNvSpPr>
                <a:spLocks noChangeArrowheads="1"/>
              </p:cNvSpPr>
              <p:nvPr/>
            </p:nvSpPr>
            <p:spPr bwMode="auto">
              <a:xfrm>
                <a:off x="4350" y="1634"/>
                <a:ext cx="88"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5" name="Rectangle 12"/>
              <p:cNvSpPr>
                <a:spLocks noChangeArrowheads="1"/>
              </p:cNvSpPr>
              <p:nvPr/>
            </p:nvSpPr>
            <p:spPr bwMode="auto">
              <a:xfrm>
                <a:off x="4256" y="1754"/>
                <a:ext cx="119" cy="419"/>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6" name="AutoShape 13"/>
              <p:cNvSpPr>
                <a:spLocks noChangeArrowheads="1"/>
              </p:cNvSpPr>
              <p:nvPr/>
            </p:nvSpPr>
            <p:spPr bwMode="auto">
              <a:xfrm>
                <a:off x="4255" y="1631"/>
                <a:ext cx="188" cy="125"/>
              </a:xfrm>
              <a:prstGeom prst="parallelogram">
                <a:avLst>
                  <a:gd name="adj" fmla="val 57925"/>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7" name="Line 14"/>
              <p:cNvSpPr>
                <a:spLocks noChangeShapeType="1"/>
              </p:cNvSpPr>
              <p:nvPr/>
            </p:nvSpPr>
            <p:spPr bwMode="auto">
              <a:xfrm>
                <a:off x="4444" y="1639"/>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48" name="Line 15"/>
              <p:cNvSpPr>
                <a:spLocks noChangeShapeType="1"/>
              </p:cNvSpPr>
              <p:nvPr/>
            </p:nvSpPr>
            <p:spPr bwMode="auto">
              <a:xfrm flipH="1">
                <a:off x="4376" y="2051"/>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49" name="Rectangle 16"/>
              <p:cNvSpPr>
                <a:spLocks noChangeArrowheads="1"/>
              </p:cNvSpPr>
              <p:nvPr/>
            </p:nvSpPr>
            <p:spPr bwMode="auto">
              <a:xfrm>
                <a:off x="4271" y="1810"/>
                <a:ext cx="78" cy="24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50" name="Rectangle 17"/>
              <p:cNvSpPr>
                <a:spLocks noChangeArrowheads="1"/>
              </p:cNvSpPr>
              <p:nvPr/>
            </p:nvSpPr>
            <p:spPr bwMode="auto">
              <a:xfrm>
                <a:off x="4282" y="1882"/>
                <a:ext cx="61"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46439" name="Group 34"/>
            <p:cNvGrpSpPr/>
            <p:nvPr/>
          </p:nvGrpSpPr>
          <p:grpSpPr bwMode="auto">
            <a:xfrm>
              <a:off x="4086" y="1895"/>
              <a:ext cx="504" cy="618"/>
              <a:chOff x="4086" y="1895"/>
              <a:chExt cx="504" cy="618"/>
            </a:xfrm>
          </p:grpSpPr>
          <p:sp>
            <p:nvSpPr>
              <p:cNvPr id="146528" name="Rectangle 19"/>
              <p:cNvSpPr>
                <a:spLocks noChangeArrowheads="1"/>
              </p:cNvSpPr>
              <p:nvPr/>
            </p:nvSpPr>
            <p:spPr bwMode="auto">
              <a:xfrm>
                <a:off x="4130" y="1916"/>
                <a:ext cx="435" cy="597"/>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29" name="Rectangle 20"/>
              <p:cNvSpPr>
                <a:spLocks noChangeArrowheads="1"/>
              </p:cNvSpPr>
              <p:nvPr/>
            </p:nvSpPr>
            <p:spPr bwMode="auto">
              <a:xfrm>
                <a:off x="4086" y="1895"/>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6530" name="Rectangle 21"/>
              <p:cNvSpPr>
                <a:spLocks noChangeArrowheads="1"/>
              </p:cNvSpPr>
              <p:nvPr/>
            </p:nvSpPr>
            <p:spPr bwMode="auto">
              <a:xfrm>
                <a:off x="4150" y="2246"/>
                <a:ext cx="384" cy="116"/>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31" name="Line 22"/>
              <p:cNvSpPr>
                <a:spLocks noChangeShapeType="1"/>
              </p:cNvSpPr>
              <p:nvPr/>
            </p:nvSpPr>
            <p:spPr bwMode="auto">
              <a:xfrm>
                <a:off x="4193" y="2274"/>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2" name="Line 23"/>
              <p:cNvSpPr>
                <a:spLocks noChangeShapeType="1"/>
              </p:cNvSpPr>
              <p:nvPr/>
            </p:nvSpPr>
            <p:spPr bwMode="auto">
              <a:xfrm>
                <a:off x="4286"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3" name="Line 24"/>
              <p:cNvSpPr>
                <a:spLocks noChangeShapeType="1"/>
              </p:cNvSpPr>
              <p:nvPr/>
            </p:nvSpPr>
            <p:spPr bwMode="auto">
              <a:xfrm>
                <a:off x="4332" y="2275"/>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4" name="Line 25"/>
              <p:cNvSpPr>
                <a:spLocks noChangeShapeType="1"/>
              </p:cNvSpPr>
              <p:nvPr/>
            </p:nvSpPr>
            <p:spPr bwMode="auto">
              <a:xfrm>
                <a:off x="4380"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5" name="Line 26"/>
              <p:cNvSpPr>
                <a:spLocks noChangeShapeType="1"/>
              </p:cNvSpPr>
              <p:nvPr/>
            </p:nvSpPr>
            <p:spPr bwMode="auto">
              <a:xfrm>
                <a:off x="4432"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6" name="Line 27"/>
              <p:cNvSpPr>
                <a:spLocks noChangeShapeType="1"/>
              </p:cNvSpPr>
              <p:nvPr/>
            </p:nvSpPr>
            <p:spPr bwMode="auto">
              <a:xfrm>
                <a:off x="4479"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7" name="Line 28"/>
              <p:cNvSpPr>
                <a:spLocks noChangeShapeType="1"/>
              </p:cNvSpPr>
              <p:nvPr/>
            </p:nvSpPr>
            <p:spPr bwMode="auto">
              <a:xfrm>
                <a:off x="4238" y="2274"/>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8" name="Rectangle 29"/>
              <p:cNvSpPr>
                <a:spLocks noChangeArrowheads="1"/>
              </p:cNvSpPr>
              <p:nvPr/>
            </p:nvSpPr>
            <p:spPr bwMode="auto">
              <a:xfrm>
                <a:off x="4160" y="2405"/>
                <a:ext cx="52"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39" name="Rectangle 30"/>
              <p:cNvSpPr>
                <a:spLocks noChangeArrowheads="1"/>
              </p:cNvSpPr>
              <p:nvPr/>
            </p:nvSpPr>
            <p:spPr bwMode="auto">
              <a:xfrm>
                <a:off x="4232" y="2405"/>
                <a:ext cx="53"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0" name="Rectangle 31"/>
              <p:cNvSpPr>
                <a:spLocks noChangeArrowheads="1"/>
              </p:cNvSpPr>
              <p:nvPr/>
            </p:nvSpPr>
            <p:spPr bwMode="auto">
              <a:xfrm>
                <a:off x="4305" y="2404"/>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1" name="Rectangle 32"/>
              <p:cNvSpPr>
                <a:spLocks noChangeArrowheads="1"/>
              </p:cNvSpPr>
              <p:nvPr/>
            </p:nvSpPr>
            <p:spPr bwMode="auto">
              <a:xfrm>
                <a:off x="4387" y="2402"/>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42" name="Rectangle 33"/>
              <p:cNvSpPr>
                <a:spLocks noChangeArrowheads="1"/>
              </p:cNvSpPr>
              <p:nvPr/>
            </p:nvSpPr>
            <p:spPr bwMode="auto">
              <a:xfrm>
                <a:off x="4468" y="2402"/>
                <a:ext cx="53"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46440" name="Group 39"/>
            <p:cNvGrpSpPr/>
            <p:nvPr/>
          </p:nvGrpSpPr>
          <p:grpSpPr bwMode="auto">
            <a:xfrm>
              <a:off x="4464" y="1389"/>
              <a:ext cx="474" cy="441"/>
              <a:chOff x="4464" y="1389"/>
              <a:chExt cx="474" cy="441"/>
            </a:xfrm>
          </p:grpSpPr>
          <p:graphicFrame>
            <p:nvGraphicFramePr>
              <p:cNvPr id="146524" name="Object 35"/>
              <p:cNvGraphicFramePr/>
              <p:nvPr/>
            </p:nvGraphicFramePr>
            <p:xfrm>
              <a:off x="4513" y="1389"/>
              <a:ext cx="339" cy="302"/>
            </p:xfrm>
            <a:graphic>
              <a:graphicData uri="http://schemas.openxmlformats.org/presentationml/2006/ole">
                <mc:AlternateContent xmlns:mc="http://schemas.openxmlformats.org/markup-compatibility/2006">
                  <mc:Choice xmlns:v="urn:schemas-microsoft-com:vml" Requires="v">
                    <p:oleObj spid="_x0000_s2" name="Clip" r:id="rId3" imgW="3238500" imgH="2886075" progId="MS_ClipArt_Gallery.2">
                      <p:embed/>
                    </p:oleObj>
                  </mc:Choice>
                  <mc:Fallback>
                    <p:oleObj name="Clip" r:id="rId3" imgW="3238500" imgH="2886075" progId="MS_ClipArt_Gallery.2">
                      <p:embed/>
                      <p:pic>
                        <p:nvPicPr>
                          <p:cNvPr id="0" name="Object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 y="1389"/>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25" name="Group 38"/>
              <p:cNvGrpSpPr/>
              <p:nvPr/>
            </p:nvGrpSpPr>
            <p:grpSpPr bwMode="auto">
              <a:xfrm>
                <a:off x="4464" y="1461"/>
                <a:ext cx="474" cy="369"/>
                <a:chOff x="4464" y="1461"/>
                <a:chExt cx="474" cy="369"/>
              </a:xfrm>
            </p:grpSpPr>
            <p:sp>
              <p:nvSpPr>
                <p:cNvPr id="146526" name="Rectangle 36"/>
                <p:cNvSpPr>
                  <a:spLocks noChangeArrowheads="1"/>
                </p:cNvSpPr>
                <p:nvPr/>
              </p:nvSpPr>
              <p:spPr bwMode="auto">
                <a:xfrm>
                  <a:off x="4535" y="1486"/>
                  <a:ext cx="326" cy="311"/>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27" name="Rectangle 37"/>
                <p:cNvSpPr>
                  <a:spLocks noChangeArrowheads="1"/>
                </p:cNvSpPr>
                <p:nvPr/>
              </p:nvSpPr>
              <p:spPr bwMode="auto">
                <a:xfrm>
                  <a:off x="4464" y="146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6441" name="Group 44"/>
            <p:cNvGrpSpPr/>
            <p:nvPr/>
          </p:nvGrpSpPr>
          <p:grpSpPr bwMode="auto">
            <a:xfrm>
              <a:off x="4464" y="2597"/>
              <a:ext cx="474" cy="441"/>
              <a:chOff x="4464" y="2597"/>
              <a:chExt cx="474" cy="441"/>
            </a:xfrm>
          </p:grpSpPr>
          <p:graphicFrame>
            <p:nvGraphicFramePr>
              <p:cNvPr id="146520" name="Object 40"/>
              <p:cNvGraphicFramePr/>
              <p:nvPr/>
            </p:nvGraphicFramePr>
            <p:xfrm>
              <a:off x="4513" y="2597"/>
              <a:ext cx="339" cy="302"/>
            </p:xfrm>
            <a:graphic>
              <a:graphicData uri="http://schemas.openxmlformats.org/presentationml/2006/ole">
                <mc:AlternateContent xmlns:mc="http://schemas.openxmlformats.org/markup-compatibility/2006">
                  <mc:Choice xmlns:v="urn:schemas-microsoft-com:vml" Requires="v">
                    <p:oleObj spid="_x0000_s3" name="Clip" r:id="rId5" imgW="3238500" imgH="2886075" progId="MS_ClipArt_Gallery.2">
                      <p:embed/>
                    </p:oleObj>
                  </mc:Choice>
                  <mc:Fallback>
                    <p:oleObj name="Clip" r:id="rId5" imgW="3238500" imgH="2886075" progId="MS_ClipArt_Gallery.2">
                      <p:embed/>
                      <p:pic>
                        <p:nvPicPr>
                          <p:cNvPr id="0" name="Object 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2597"/>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21" name="Group 43"/>
              <p:cNvGrpSpPr/>
              <p:nvPr/>
            </p:nvGrpSpPr>
            <p:grpSpPr bwMode="auto">
              <a:xfrm>
                <a:off x="4464" y="2669"/>
                <a:ext cx="474" cy="369"/>
                <a:chOff x="4464" y="2669"/>
                <a:chExt cx="474" cy="369"/>
              </a:xfrm>
            </p:grpSpPr>
            <p:sp>
              <p:nvSpPr>
                <p:cNvPr id="146522" name="Rectangle 41"/>
                <p:cNvSpPr>
                  <a:spLocks noChangeArrowheads="1"/>
                </p:cNvSpPr>
                <p:nvPr/>
              </p:nvSpPr>
              <p:spPr bwMode="auto">
                <a:xfrm>
                  <a:off x="4535" y="2694"/>
                  <a:ext cx="326" cy="311"/>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23" name="Rectangle 42"/>
                <p:cNvSpPr>
                  <a:spLocks noChangeArrowheads="1"/>
                </p:cNvSpPr>
                <p:nvPr/>
              </p:nvSpPr>
              <p:spPr bwMode="auto">
                <a:xfrm>
                  <a:off x="4464" y="2669"/>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6442" name="Group 70"/>
            <p:cNvGrpSpPr/>
            <p:nvPr/>
          </p:nvGrpSpPr>
          <p:grpSpPr bwMode="auto">
            <a:xfrm>
              <a:off x="3021" y="2458"/>
              <a:ext cx="504" cy="883"/>
              <a:chOff x="3021" y="2458"/>
              <a:chExt cx="504" cy="883"/>
            </a:xfrm>
          </p:grpSpPr>
          <p:grpSp>
            <p:nvGrpSpPr>
              <p:cNvPr id="146495" name="Group 53"/>
              <p:cNvGrpSpPr/>
              <p:nvPr/>
            </p:nvGrpSpPr>
            <p:grpSpPr bwMode="auto">
              <a:xfrm>
                <a:off x="3184" y="2458"/>
                <a:ext cx="189" cy="547"/>
                <a:chOff x="3184" y="2458"/>
                <a:chExt cx="189" cy="547"/>
              </a:xfrm>
            </p:grpSpPr>
            <p:sp>
              <p:nvSpPr>
                <p:cNvPr id="146512" name="AutoShape 45"/>
                <p:cNvSpPr>
                  <a:spLocks noChangeArrowheads="1"/>
                </p:cNvSpPr>
                <p:nvPr/>
              </p:nvSpPr>
              <p:spPr bwMode="auto">
                <a:xfrm>
                  <a:off x="3184" y="2878"/>
                  <a:ext cx="189" cy="127"/>
                </a:xfrm>
                <a:prstGeom prst="parallelogram">
                  <a:avLst>
                    <a:gd name="adj" fmla="val 5731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3" name="Rectangle 46"/>
                <p:cNvSpPr>
                  <a:spLocks noChangeArrowheads="1"/>
                </p:cNvSpPr>
                <p:nvPr/>
              </p:nvSpPr>
              <p:spPr bwMode="auto">
                <a:xfrm>
                  <a:off x="3280" y="2461"/>
                  <a:ext cx="87"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4" name="Rectangle 47"/>
                <p:cNvSpPr>
                  <a:spLocks noChangeArrowheads="1"/>
                </p:cNvSpPr>
                <p:nvPr/>
              </p:nvSpPr>
              <p:spPr bwMode="auto">
                <a:xfrm>
                  <a:off x="3186" y="2581"/>
                  <a:ext cx="118" cy="419"/>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5" name="AutoShape 48"/>
                <p:cNvSpPr>
                  <a:spLocks noChangeArrowheads="1"/>
                </p:cNvSpPr>
                <p:nvPr/>
              </p:nvSpPr>
              <p:spPr bwMode="auto">
                <a:xfrm>
                  <a:off x="3185" y="2458"/>
                  <a:ext cx="187" cy="125"/>
                </a:xfrm>
                <a:prstGeom prst="parallelogram">
                  <a:avLst>
                    <a:gd name="adj" fmla="val 5761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6" name="Line 49"/>
                <p:cNvSpPr>
                  <a:spLocks noChangeShapeType="1"/>
                </p:cNvSpPr>
                <p:nvPr/>
              </p:nvSpPr>
              <p:spPr bwMode="auto">
                <a:xfrm>
                  <a:off x="3373" y="2466"/>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17" name="Line 50"/>
                <p:cNvSpPr>
                  <a:spLocks noChangeShapeType="1"/>
                </p:cNvSpPr>
                <p:nvPr/>
              </p:nvSpPr>
              <p:spPr bwMode="auto">
                <a:xfrm flipH="1">
                  <a:off x="3305" y="2878"/>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18" name="Rectangle 51"/>
                <p:cNvSpPr>
                  <a:spLocks noChangeArrowheads="1"/>
                </p:cNvSpPr>
                <p:nvPr/>
              </p:nvSpPr>
              <p:spPr bwMode="auto">
                <a:xfrm>
                  <a:off x="3201" y="2637"/>
                  <a:ext cx="78" cy="24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9" name="Rectangle 52"/>
                <p:cNvSpPr>
                  <a:spLocks noChangeArrowheads="1"/>
                </p:cNvSpPr>
                <p:nvPr/>
              </p:nvSpPr>
              <p:spPr bwMode="auto">
                <a:xfrm>
                  <a:off x="3212" y="2709"/>
                  <a:ext cx="60"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46496" name="Group 69"/>
              <p:cNvGrpSpPr/>
              <p:nvPr/>
            </p:nvGrpSpPr>
            <p:grpSpPr bwMode="auto">
              <a:xfrm>
                <a:off x="3021" y="2723"/>
                <a:ext cx="504" cy="618"/>
                <a:chOff x="3021" y="2723"/>
                <a:chExt cx="504" cy="618"/>
              </a:xfrm>
            </p:grpSpPr>
            <p:sp>
              <p:nvSpPr>
                <p:cNvPr id="146497" name="Rectangle 54"/>
                <p:cNvSpPr>
                  <a:spLocks noChangeArrowheads="1"/>
                </p:cNvSpPr>
                <p:nvPr/>
              </p:nvSpPr>
              <p:spPr bwMode="auto">
                <a:xfrm>
                  <a:off x="3065" y="2744"/>
                  <a:ext cx="434" cy="597"/>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98" name="Rectangle 55"/>
                <p:cNvSpPr>
                  <a:spLocks noChangeArrowheads="1"/>
                </p:cNvSpPr>
                <p:nvPr/>
              </p:nvSpPr>
              <p:spPr bwMode="auto">
                <a:xfrm>
                  <a:off x="3021" y="2723"/>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6499" name="Rectangle 56"/>
                <p:cNvSpPr>
                  <a:spLocks noChangeArrowheads="1"/>
                </p:cNvSpPr>
                <p:nvPr/>
              </p:nvSpPr>
              <p:spPr bwMode="auto">
                <a:xfrm>
                  <a:off x="3085" y="3074"/>
                  <a:ext cx="384" cy="116"/>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00" name="Line 57"/>
                <p:cNvSpPr>
                  <a:spLocks noChangeShapeType="1"/>
                </p:cNvSpPr>
                <p:nvPr/>
              </p:nvSpPr>
              <p:spPr bwMode="auto">
                <a:xfrm>
                  <a:off x="3128" y="3102"/>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1" name="Line 58"/>
                <p:cNvSpPr>
                  <a:spLocks noChangeShapeType="1"/>
                </p:cNvSpPr>
                <p:nvPr/>
              </p:nvSpPr>
              <p:spPr bwMode="auto">
                <a:xfrm>
                  <a:off x="3220"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2" name="Line 59"/>
                <p:cNvSpPr>
                  <a:spLocks noChangeShapeType="1"/>
                </p:cNvSpPr>
                <p:nvPr/>
              </p:nvSpPr>
              <p:spPr bwMode="auto">
                <a:xfrm>
                  <a:off x="3267" y="310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3" name="Line 60"/>
                <p:cNvSpPr>
                  <a:spLocks noChangeShapeType="1"/>
                </p:cNvSpPr>
                <p:nvPr/>
              </p:nvSpPr>
              <p:spPr bwMode="auto">
                <a:xfrm>
                  <a:off x="3315"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4" name="Line 61"/>
                <p:cNvSpPr>
                  <a:spLocks noChangeShapeType="1"/>
                </p:cNvSpPr>
                <p:nvPr/>
              </p:nvSpPr>
              <p:spPr bwMode="auto">
                <a:xfrm>
                  <a:off x="3366"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5" name="Line 62"/>
                <p:cNvSpPr>
                  <a:spLocks noChangeShapeType="1"/>
                </p:cNvSpPr>
                <p:nvPr/>
              </p:nvSpPr>
              <p:spPr bwMode="auto">
                <a:xfrm>
                  <a:off x="3414"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6" name="Line 63"/>
                <p:cNvSpPr>
                  <a:spLocks noChangeShapeType="1"/>
                </p:cNvSpPr>
                <p:nvPr/>
              </p:nvSpPr>
              <p:spPr bwMode="auto">
                <a:xfrm>
                  <a:off x="3173" y="3102"/>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7" name="Rectangle 64"/>
                <p:cNvSpPr>
                  <a:spLocks noChangeArrowheads="1"/>
                </p:cNvSpPr>
                <p:nvPr/>
              </p:nvSpPr>
              <p:spPr bwMode="auto">
                <a:xfrm>
                  <a:off x="3095" y="3233"/>
                  <a:ext cx="52"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08" name="Rectangle 65"/>
                <p:cNvSpPr>
                  <a:spLocks noChangeArrowheads="1"/>
                </p:cNvSpPr>
                <p:nvPr/>
              </p:nvSpPr>
              <p:spPr bwMode="auto">
                <a:xfrm>
                  <a:off x="3167" y="3233"/>
                  <a:ext cx="52"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09" name="Rectangle 66"/>
                <p:cNvSpPr>
                  <a:spLocks noChangeArrowheads="1"/>
                </p:cNvSpPr>
                <p:nvPr/>
              </p:nvSpPr>
              <p:spPr bwMode="auto">
                <a:xfrm>
                  <a:off x="3240" y="3232"/>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0" name="Rectangle 67"/>
                <p:cNvSpPr>
                  <a:spLocks noChangeArrowheads="1"/>
                </p:cNvSpPr>
                <p:nvPr/>
              </p:nvSpPr>
              <p:spPr bwMode="auto">
                <a:xfrm>
                  <a:off x="3322" y="3230"/>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511" name="Rectangle 68"/>
                <p:cNvSpPr>
                  <a:spLocks noChangeArrowheads="1"/>
                </p:cNvSpPr>
                <p:nvPr/>
              </p:nvSpPr>
              <p:spPr bwMode="auto">
                <a:xfrm>
                  <a:off x="3403" y="3230"/>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grpSp>
          <p:nvGrpSpPr>
            <p:cNvPr id="146443" name="Group 75"/>
            <p:cNvGrpSpPr/>
            <p:nvPr/>
          </p:nvGrpSpPr>
          <p:grpSpPr bwMode="auto">
            <a:xfrm>
              <a:off x="3520" y="3106"/>
              <a:ext cx="474" cy="441"/>
              <a:chOff x="3520" y="3106"/>
              <a:chExt cx="474" cy="441"/>
            </a:xfrm>
          </p:grpSpPr>
          <p:graphicFrame>
            <p:nvGraphicFramePr>
              <p:cNvPr id="146491" name="Object 71"/>
              <p:cNvGraphicFramePr/>
              <p:nvPr/>
            </p:nvGraphicFramePr>
            <p:xfrm>
              <a:off x="3569" y="3106"/>
              <a:ext cx="339" cy="302"/>
            </p:xfrm>
            <a:graphic>
              <a:graphicData uri="http://schemas.openxmlformats.org/presentationml/2006/ole">
                <mc:AlternateContent xmlns:mc="http://schemas.openxmlformats.org/markup-compatibility/2006">
                  <mc:Choice xmlns:v="urn:schemas-microsoft-com:vml" Requires="v">
                    <p:oleObj spid="_x0000_s4" name="Clip" r:id="rId7" imgW="3238500" imgH="2886075" progId="MS_ClipArt_Gallery.2">
                      <p:embed/>
                    </p:oleObj>
                  </mc:Choice>
                  <mc:Fallback>
                    <p:oleObj name="Clip" r:id="rId7" imgW="3238500" imgH="2886075" progId="MS_ClipArt_Gallery.2">
                      <p:embed/>
                      <p:pic>
                        <p:nvPicPr>
                          <p:cNvPr id="0" name="Object 7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9" y="3106"/>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92" name="Group 74"/>
              <p:cNvGrpSpPr/>
              <p:nvPr/>
            </p:nvGrpSpPr>
            <p:grpSpPr bwMode="auto">
              <a:xfrm>
                <a:off x="3520" y="3178"/>
                <a:ext cx="474" cy="369"/>
                <a:chOff x="3520" y="3178"/>
                <a:chExt cx="474" cy="369"/>
              </a:xfrm>
            </p:grpSpPr>
            <p:sp>
              <p:nvSpPr>
                <p:cNvPr id="146493" name="Rectangle 72"/>
                <p:cNvSpPr>
                  <a:spLocks noChangeArrowheads="1"/>
                </p:cNvSpPr>
                <p:nvPr/>
              </p:nvSpPr>
              <p:spPr bwMode="auto">
                <a:xfrm>
                  <a:off x="3591" y="3203"/>
                  <a:ext cx="326" cy="311"/>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94" name="Rectangle 73"/>
                <p:cNvSpPr>
                  <a:spLocks noChangeArrowheads="1"/>
                </p:cNvSpPr>
                <p:nvPr/>
              </p:nvSpPr>
              <p:spPr bwMode="auto">
                <a:xfrm>
                  <a:off x="3520" y="3178"/>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6444" name="Group 80"/>
            <p:cNvGrpSpPr/>
            <p:nvPr/>
          </p:nvGrpSpPr>
          <p:grpSpPr bwMode="auto">
            <a:xfrm>
              <a:off x="3074" y="3402"/>
              <a:ext cx="474" cy="441"/>
              <a:chOff x="3074" y="3402"/>
              <a:chExt cx="474" cy="441"/>
            </a:xfrm>
          </p:grpSpPr>
          <p:graphicFrame>
            <p:nvGraphicFramePr>
              <p:cNvPr id="146487" name="Object 76"/>
              <p:cNvGraphicFramePr/>
              <p:nvPr/>
            </p:nvGraphicFramePr>
            <p:xfrm>
              <a:off x="3122" y="3402"/>
              <a:ext cx="340" cy="302"/>
            </p:xfrm>
            <a:graphic>
              <a:graphicData uri="http://schemas.openxmlformats.org/presentationml/2006/ole">
                <mc:AlternateContent xmlns:mc="http://schemas.openxmlformats.org/markup-compatibility/2006">
                  <mc:Choice xmlns:v="urn:schemas-microsoft-com:vml" Requires="v">
                    <p:oleObj spid="_x0000_s5" name="Clip" r:id="rId9" imgW="3248025" imgH="2886075" progId="MS_ClipArt_Gallery.2">
                      <p:embed/>
                    </p:oleObj>
                  </mc:Choice>
                  <mc:Fallback>
                    <p:oleObj name="Clip" r:id="rId9" imgW="3248025" imgH="2886075" progId="MS_ClipArt_Gallery.2">
                      <p:embed/>
                      <p:pic>
                        <p:nvPicPr>
                          <p:cNvPr id="0" name="Object 7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2" y="3402"/>
                            <a:ext cx="3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88" name="Group 79"/>
              <p:cNvGrpSpPr/>
              <p:nvPr/>
            </p:nvGrpSpPr>
            <p:grpSpPr bwMode="auto">
              <a:xfrm>
                <a:off x="3074" y="3474"/>
                <a:ext cx="474" cy="369"/>
                <a:chOff x="3074" y="3474"/>
                <a:chExt cx="474" cy="369"/>
              </a:xfrm>
            </p:grpSpPr>
            <p:sp>
              <p:nvSpPr>
                <p:cNvPr id="146489" name="Rectangle 77"/>
                <p:cNvSpPr>
                  <a:spLocks noChangeArrowheads="1"/>
                </p:cNvSpPr>
                <p:nvPr/>
              </p:nvSpPr>
              <p:spPr bwMode="auto">
                <a:xfrm>
                  <a:off x="3145" y="3499"/>
                  <a:ext cx="326" cy="311"/>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90" name="Rectangle 78"/>
                <p:cNvSpPr>
                  <a:spLocks noChangeArrowheads="1"/>
                </p:cNvSpPr>
                <p:nvPr/>
              </p:nvSpPr>
              <p:spPr bwMode="auto">
                <a:xfrm>
                  <a:off x="3074" y="3474"/>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grpSp>
          <p:nvGrpSpPr>
            <p:cNvPr id="146445" name="Group 106"/>
            <p:cNvGrpSpPr/>
            <p:nvPr/>
          </p:nvGrpSpPr>
          <p:grpSpPr bwMode="auto">
            <a:xfrm>
              <a:off x="3021" y="1133"/>
              <a:ext cx="504" cy="883"/>
              <a:chOff x="3021" y="1133"/>
              <a:chExt cx="504" cy="883"/>
            </a:xfrm>
          </p:grpSpPr>
          <p:grpSp>
            <p:nvGrpSpPr>
              <p:cNvPr id="146462" name="Group 89"/>
              <p:cNvGrpSpPr/>
              <p:nvPr/>
            </p:nvGrpSpPr>
            <p:grpSpPr bwMode="auto">
              <a:xfrm>
                <a:off x="3184" y="1133"/>
                <a:ext cx="189" cy="547"/>
                <a:chOff x="3184" y="1133"/>
                <a:chExt cx="189" cy="547"/>
              </a:xfrm>
            </p:grpSpPr>
            <p:sp>
              <p:nvSpPr>
                <p:cNvPr id="146479" name="AutoShape 81"/>
                <p:cNvSpPr>
                  <a:spLocks noChangeArrowheads="1"/>
                </p:cNvSpPr>
                <p:nvPr/>
              </p:nvSpPr>
              <p:spPr bwMode="auto">
                <a:xfrm>
                  <a:off x="3184" y="1553"/>
                  <a:ext cx="189" cy="127"/>
                </a:xfrm>
                <a:prstGeom prst="parallelogram">
                  <a:avLst>
                    <a:gd name="adj" fmla="val 5731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80" name="Rectangle 82"/>
                <p:cNvSpPr>
                  <a:spLocks noChangeArrowheads="1"/>
                </p:cNvSpPr>
                <p:nvPr/>
              </p:nvSpPr>
              <p:spPr bwMode="auto">
                <a:xfrm>
                  <a:off x="3280" y="1136"/>
                  <a:ext cx="87"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81" name="Rectangle 83"/>
                <p:cNvSpPr>
                  <a:spLocks noChangeArrowheads="1"/>
                </p:cNvSpPr>
                <p:nvPr/>
              </p:nvSpPr>
              <p:spPr bwMode="auto">
                <a:xfrm>
                  <a:off x="3186" y="1256"/>
                  <a:ext cx="118" cy="419"/>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82" name="AutoShape 84"/>
                <p:cNvSpPr>
                  <a:spLocks noChangeArrowheads="1"/>
                </p:cNvSpPr>
                <p:nvPr/>
              </p:nvSpPr>
              <p:spPr bwMode="auto">
                <a:xfrm>
                  <a:off x="3185" y="1133"/>
                  <a:ext cx="187" cy="125"/>
                </a:xfrm>
                <a:prstGeom prst="parallelogram">
                  <a:avLst>
                    <a:gd name="adj" fmla="val 5761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83" name="Line 85"/>
                <p:cNvSpPr>
                  <a:spLocks noChangeShapeType="1"/>
                </p:cNvSpPr>
                <p:nvPr/>
              </p:nvSpPr>
              <p:spPr bwMode="auto">
                <a:xfrm>
                  <a:off x="3373" y="1141"/>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84" name="Line 86"/>
                <p:cNvSpPr>
                  <a:spLocks noChangeShapeType="1"/>
                </p:cNvSpPr>
                <p:nvPr/>
              </p:nvSpPr>
              <p:spPr bwMode="auto">
                <a:xfrm flipH="1">
                  <a:off x="3305" y="1553"/>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85" name="Rectangle 87"/>
                <p:cNvSpPr>
                  <a:spLocks noChangeArrowheads="1"/>
                </p:cNvSpPr>
                <p:nvPr/>
              </p:nvSpPr>
              <p:spPr bwMode="auto">
                <a:xfrm>
                  <a:off x="3201" y="1312"/>
                  <a:ext cx="78" cy="240"/>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86" name="Rectangle 88"/>
                <p:cNvSpPr>
                  <a:spLocks noChangeArrowheads="1"/>
                </p:cNvSpPr>
                <p:nvPr/>
              </p:nvSpPr>
              <p:spPr bwMode="auto">
                <a:xfrm>
                  <a:off x="3212" y="1384"/>
                  <a:ext cx="60"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nvGrpSpPr>
              <p:cNvPr id="146463" name="Group 105"/>
              <p:cNvGrpSpPr/>
              <p:nvPr/>
            </p:nvGrpSpPr>
            <p:grpSpPr bwMode="auto">
              <a:xfrm>
                <a:off x="3021" y="1398"/>
                <a:ext cx="504" cy="618"/>
                <a:chOff x="3021" y="1398"/>
                <a:chExt cx="504" cy="618"/>
              </a:xfrm>
            </p:grpSpPr>
            <p:sp>
              <p:nvSpPr>
                <p:cNvPr id="146464" name="Rectangle 90"/>
                <p:cNvSpPr>
                  <a:spLocks noChangeArrowheads="1"/>
                </p:cNvSpPr>
                <p:nvPr/>
              </p:nvSpPr>
              <p:spPr bwMode="auto">
                <a:xfrm>
                  <a:off x="3065" y="1419"/>
                  <a:ext cx="434" cy="597"/>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65" name="Rectangle 91"/>
                <p:cNvSpPr>
                  <a:spLocks noChangeArrowheads="1"/>
                </p:cNvSpPr>
                <p:nvPr/>
              </p:nvSpPr>
              <p:spPr bwMode="auto">
                <a:xfrm>
                  <a:off x="3021" y="1398"/>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endParaRPr lang="en-US" altLang="zh-CN" sz="1600" dirty="0">
                    <a:solidFill>
                      <a:schemeClr val="bg1"/>
                    </a:solidFill>
                  </a:endParaRPr>
                </a:p>
                <a:p>
                  <a:pPr algn="ctr">
                    <a:spcBef>
                      <a:spcPct val="0"/>
                    </a:spcBef>
                    <a:buFontTx/>
                    <a:buNone/>
                  </a:pPr>
                  <a:r>
                    <a:rPr lang="en-US" altLang="zh-CN" sz="1600" dirty="0">
                      <a:solidFill>
                        <a:schemeClr val="bg1"/>
                      </a:solidFill>
                    </a:rPr>
                    <a:t>server</a:t>
                  </a:r>
                  <a:endParaRPr lang="en-US" altLang="zh-CN" sz="1600" dirty="0">
                    <a:solidFill>
                      <a:schemeClr val="bg1"/>
                    </a:solidFill>
                  </a:endParaRPr>
                </a:p>
              </p:txBody>
            </p:sp>
            <p:sp>
              <p:nvSpPr>
                <p:cNvPr id="146466" name="Rectangle 92"/>
                <p:cNvSpPr>
                  <a:spLocks noChangeArrowheads="1"/>
                </p:cNvSpPr>
                <p:nvPr/>
              </p:nvSpPr>
              <p:spPr bwMode="auto">
                <a:xfrm>
                  <a:off x="3085" y="1749"/>
                  <a:ext cx="384" cy="116"/>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67" name="Line 93"/>
                <p:cNvSpPr>
                  <a:spLocks noChangeShapeType="1"/>
                </p:cNvSpPr>
                <p:nvPr/>
              </p:nvSpPr>
              <p:spPr bwMode="auto">
                <a:xfrm>
                  <a:off x="3128" y="1777"/>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68" name="Line 94"/>
                <p:cNvSpPr>
                  <a:spLocks noChangeShapeType="1"/>
                </p:cNvSpPr>
                <p:nvPr/>
              </p:nvSpPr>
              <p:spPr bwMode="auto">
                <a:xfrm>
                  <a:off x="3220"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69" name="Line 95"/>
                <p:cNvSpPr>
                  <a:spLocks noChangeShapeType="1"/>
                </p:cNvSpPr>
                <p:nvPr/>
              </p:nvSpPr>
              <p:spPr bwMode="auto">
                <a:xfrm>
                  <a:off x="3267" y="1778"/>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0" name="Line 96"/>
                <p:cNvSpPr>
                  <a:spLocks noChangeShapeType="1"/>
                </p:cNvSpPr>
                <p:nvPr/>
              </p:nvSpPr>
              <p:spPr bwMode="auto">
                <a:xfrm>
                  <a:off x="3315"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1" name="Line 97"/>
                <p:cNvSpPr>
                  <a:spLocks noChangeShapeType="1"/>
                </p:cNvSpPr>
                <p:nvPr/>
              </p:nvSpPr>
              <p:spPr bwMode="auto">
                <a:xfrm>
                  <a:off x="3366"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2" name="Line 98"/>
                <p:cNvSpPr>
                  <a:spLocks noChangeShapeType="1"/>
                </p:cNvSpPr>
                <p:nvPr/>
              </p:nvSpPr>
              <p:spPr bwMode="auto">
                <a:xfrm>
                  <a:off x="3414"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3" name="Line 99"/>
                <p:cNvSpPr>
                  <a:spLocks noChangeShapeType="1"/>
                </p:cNvSpPr>
                <p:nvPr/>
              </p:nvSpPr>
              <p:spPr bwMode="auto">
                <a:xfrm>
                  <a:off x="3173" y="1777"/>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4" name="Rectangle 100"/>
                <p:cNvSpPr>
                  <a:spLocks noChangeArrowheads="1"/>
                </p:cNvSpPr>
                <p:nvPr/>
              </p:nvSpPr>
              <p:spPr bwMode="auto">
                <a:xfrm>
                  <a:off x="3095" y="1908"/>
                  <a:ext cx="52"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75" name="Rectangle 101"/>
                <p:cNvSpPr>
                  <a:spLocks noChangeArrowheads="1"/>
                </p:cNvSpPr>
                <p:nvPr/>
              </p:nvSpPr>
              <p:spPr bwMode="auto">
                <a:xfrm>
                  <a:off x="3167" y="1908"/>
                  <a:ext cx="52" cy="84"/>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76" name="Rectangle 102"/>
                <p:cNvSpPr>
                  <a:spLocks noChangeArrowheads="1"/>
                </p:cNvSpPr>
                <p:nvPr/>
              </p:nvSpPr>
              <p:spPr bwMode="auto">
                <a:xfrm>
                  <a:off x="3240" y="1907"/>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77" name="Rectangle 103"/>
                <p:cNvSpPr>
                  <a:spLocks noChangeArrowheads="1"/>
                </p:cNvSpPr>
                <p:nvPr/>
              </p:nvSpPr>
              <p:spPr bwMode="auto">
                <a:xfrm>
                  <a:off x="3322" y="1905"/>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78" name="Rectangle 104"/>
                <p:cNvSpPr>
                  <a:spLocks noChangeArrowheads="1"/>
                </p:cNvSpPr>
                <p:nvPr/>
              </p:nvSpPr>
              <p:spPr bwMode="auto">
                <a:xfrm>
                  <a:off x="3403" y="1905"/>
                  <a:ext cx="52" cy="85"/>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grpSp>
        </p:grpSp>
        <p:grpSp>
          <p:nvGrpSpPr>
            <p:cNvPr id="146446" name="Group 111"/>
            <p:cNvGrpSpPr/>
            <p:nvPr/>
          </p:nvGrpSpPr>
          <p:grpSpPr bwMode="auto">
            <a:xfrm>
              <a:off x="3409" y="981"/>
              <a:ext cx="474" cy="441"/>
              <a:chOff x="3409" y="981"/>
              <a:chExt cx="474" cy="441"/>
            </a:xfrm>
          </p:grpSpPr>
          <p:graphicFrame>
            <p:nvGraphicFramePr>
              <p:cNvPr id="146458" name="Object 107"/>
              <p:cNvGraphicFramePr/>
              <p:nvPr/>
            </p:nvGraphicFramePr>
            <p:xfrm>
              <a:off x="3457" y="981"/>
              <a:ext cx="340" cy="302"/>
            </p:xfrm>
            <a:graphic>
              <a:graphicData uri="http://schemas.openxmlformats.org/presentationml/2006/ole">
                <mc:AlternateContent xmlns:mc="http://schemas.openxmlformats.org/markup-compatibility/2006">
                  <mc:Choice xmlns:v="urn:schemas-microsoft-com:vml" Requires="v">
                    <p:oleObj spid="_x0000_s6" name="Clip" r:id="rId11" imgW="3248025" imgH="2886075" progId="MS_ClipArt_Gallery.2">
                      <p:embed/>
                    </p:oleObj>
                  </mc:Choice>
                  <mc:Fallback>
                    <p:oleObj name="Clip" r:id="rId11" imgW="3248025" imgH="2886075" progId="MS_ClipArt_Gallery.2">
                      <p:embed/>
                      <p:pic>
                        <p:nvPicPr>
                          <p:cNvPr id="0" name="Object 10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7" y="981"/>
                            <a:ext cx="3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59" name="Group 110"/>
              <p:cNvGrpSpPr/>
              <p:nvPr/>
            </p:nvGrpSpPr>
            <p:grpSpPr bwMode="auto">
              <a:xfrm>
                <a:off x="3409" y="1053"/>
                <a:ext cx="474" cy="369"/>
                <a:chOff x="3409" y="1053"/>
                <a:chExt cx="474" cy="369"/>
              </a:xfrm>
            </p:grpSpPr>
            <p:sp>
              <p:nvSpPr>
                <p:cNvPr id="146460" name="Rectangle 108"/>
                <p:cNvSpPr>
                  <a:spLocks noChangeArrowheads="1"/>
                </p:cNvSpPr>
                <p:nvPr/>
              </p:nvSpPr>
              <p:spPr bwMode="auto">
                <a:xfrm>
                  <a:off x="3480" y="1078"/>
                  <a:ext cx="326" cy="311"/>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61" name="Rectangle 109"/>
                <p:cNvSpPr>
                  <a:spLocks noChangeArrowheads="1"/>
                </p:cNvSpPr>
                <p:nvPr/>
              </p:nvSpPr>
              <p:spPr bwMode="auto">
                <a:xfrm>
                  <a:off x="3409" y="1053"/>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endParaRPr lang="en-US" altLang="zh-CN" sz="1600" dirty="0">
                    <a:solidFill>
                      <a:schemeClr val="bg1"/>
                    </a:solidFill>
                  </a:endParaRPr>
                </a:p>
                <a:p>
                  <a:pPr algn="ctr">
                    <a:spcBef>
                      <a:spcPct val="0"/>
                    </a:spcBef>
                    <a:buFontTx/>
                    <a:buNone/>
                  </a:pPr>
                  <a:r>
                    <a:rPr lang="en-US" altLang="zh-CN" sz="1600" dirty="0">
                      <a:solidFill>
                        <a:schemeClr val="bg1"/>
                      </a:solidFill>
                    </a:rPr>
                    <a:t>agent</a:t>
                  </a:r>
                  <a:endParaRPr lang="en-US" altLang="zh-CN" sz="1600" dirty="0">
                    <a:solidFill>
                      <a:schemeClr val="bg1"/>
                    </a:solidFill>
                  </a:endParaRPr>
                </a:p>
              </p:txBody>
            </p:sp>
          </p:grpSp>
        </p:grpSp>
        <p:sp>
          <p:nvSpPr>
            <p:cNvPr id="146447" name="Line 112"/>
            <p:cNvSpPr>
              <a:spLocks noChangeShapeType="1"/>
            </p:cNvSpPr>
            <p:nvPr/>
          </p:nvSpPr>
          <p:spPr bwMode="auto">
            <a:xfrm flipV="1">
              <a:off x="3513" y="2332"/>
              <a:ext cx="598" cy="638"/>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6448" name="Line 113"/>
            <p:cNvSpPr>
              <a:spLocks noChangeShapeType="1"/>
            </p:cNvSpPr>
            <p:nvPr/>
          </p:nvSpPr>
          <p:spPr bwMode="auto">
            <a:xfrm flipV="1">
              <a:off x="3117" y="2025"/>
              <a:ext cx="0" cy="732"/>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6449" name="Group 116"/>
            <p:cNvGrpSpPr/>
            <p:nvPr/>
          </p:nvGrpSpPr>
          <p:grpSpPr bwMode="auto">
            <a:xfrm>
              <a:off x="3511" y="2505"/>
              <a:ext cx="656" cy="291"/>
              <a:chOff x="3511" y="2505"/>
              <a:chExt cx="656" cy="291"/>
            </a:xfrm>
          </p:grpSpPr>
          <p:sp>
            <p:nvSpPr>
              <p:cNvPr id="146456" name="Rectangle 114"/>
              <p:cNvSpPr>
                <a:spLocks noChangeArrowheads="1"/>
              </p:cNvSpPr>
              <p:nvPr/>
            </p:nvSpPr>
            <p:spPr bwMode="auto">
              <a:xfrm>
                <a:off x="3609" y="2545"/>
                <a:ext cx="457"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57" name="Rectangle 115"/>
              <p:cNvSpPr>
                <a:spLocks noChangeArrowheads="1"/>
              </p:cNvSpPr>
              <p:nvPr/>
            </p:nvSpPr>
            <p:spPr bwMode="auto">
              <a:xfrm>
                <a:off x="3511" y="2505"/>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endParaRPr lang="en-US" altLang="zh-CN" sz="2400">
                  <a:solidFill>
                    <a:srgbClr val="FF0000"/>
                  </a:solidFill>
                </a:endParaRPr>
              </a:p>
            </p:txBody>
          </p:sp>
        </p:grpSp>
        <p:grpSp>
          <p:nvGrpSpPr>
            <p:cNvPr id="146450" name="Group 119"/>
            <p:cNvGrpSpPr/>
            <p:nvPr/>
          </p:nvGrpSpPr>
          <p:grpSpPr bwMode="auto">
            <a:xfrm>
              <a:off x="3491" y="1767"/>
              <a:ext cx="656" cy="291"/>
              <a:chOff x="3491" y="1767"/>
              <a:chExt cx="656" cy="291"/>
            </a:xfrm>
          </p:grpSpPr>
          <p:sp>
            <p:nvSpPr>
              <p:cNvPr id="146454" name="Rectangle 117"/>
              <p:cNvSpPr>
                <a:spLocks noChangeArrowheads="1"/>
              </p:cNvSpPr>
              <p:nvPr/>
            </p:nvSpPr>
            <p:spPr bwMode="auto">
              <a:xfrm>
                <a:off x="3589" y="1807"/>
                <a:ext cx="456"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55" name="Rectangle 118"/>
              <p:cNvSpPr>
                <a:spLocks noChangeArrowheads="1"/>
              </p:cNvSpPr>
              <p:nvPr/>
            </p:nvSpPr>
            <p:spPr bwMode="auto">
              <a:xfrm>
                <a:off x="3491" y="1767"/>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endParaRPr lang="en-US" altLang="zh-CN" sz="2400">
                  <a:solidFill>
                    <a:srgbClr val="FF0000"/>
                  </a:solidFill>
                </a:endParaRPr>
              </a:p>
            </p:txBody>
          </p:sp>
        </p:grpSp>
        <p:grpSp>
          <p:nvGrpSpPr>
            <p:cNvPr id="146451" name="Group 122"/>
            <p:cNvGrpSpPr/>
            <p:nvPr/>
          </p:nvGrpSpPr>
          <p:grpSpPr bwMode="auto">
            <a:xfrm>
              <a:off x="2786" y="2188"/>
              <a:ext cx="656" cy="291"/>
              <a:chOff x="2786" y="2188"/>
              <a:chExt cx="656" cy="291"/>
            </a:xfrm>
          </p:grpSpPr>
          <p:sp>
            <p:nvSpPr>
              <p:cNvPr id="146452" name="Rectangle 120"/>
              <p:cNvSpPr>
                <a:spLocks noChangeArrowheads="1"/>
              </p:cNvSpPr>
              <p:nvPr/>
            </p:nvSpPr>
            <p:spPr bwMode="auto">
              <a:xfrm>
                <a:off x="2884" y="2226"/>
                <a:ext cx="456"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46453" name="Rectangle 121"/>
              <p:cNvSpPr>
                <a:spLocks noChangeArrowheads="1"/>
              </p:cNvSpPr>
              <p:nvPr/>
            </p:nvSpPr>
            <p:spPr bwMode="auto">
              <a:xfrm>
                <a:off x="2786" y="2188"/>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endParaRPr lang="en-US" altLang="zh-CN" sz="2400">
                  <a:solidFill>
                    <a:srgbClr val="FF0000"/>
                  </a:solidFill>
                </a:endParaRPr>
              </a:p>
            </p:txBody>
          </p:sp>
        </p:grpSp>
      </p:grpSp>
      <p:sp>
        <p:nvSpPr>
          <p:cNvPr id="12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fill="hold"/>
                                        <p:tgtEl>
                                          <p:spTgt spid="125"/>
                                        </p:tgtEl>
                                        <p:attrNameLst>
                                          <p:attrName>ppt_x</p:attrName>
                                        </p:attrNameLst>
                                      </p:cBhvr>
                                      <p:tavLst>
                                        <p:tav tm="0">
                                          <p:val>
                                            <p:strVal val="0-#ppt_w/2"/>
                                          </p:val>
                                        </p:tav>
                                        <p:tav tm="100000">
                                          <p:val>
                                            <p:strVal val="#ppt_x"/>
                                          </p:val>
                                        </p:tav>
                                      </p:tavLst>
                                    </p:anim>
                                    <p:anim calcmode="lin" valueType="num">
                                      <p:cBhvr additive="base">
                                        <p:cTn id="8" dur="500" fill="hold"/>
                                        <p:tgtEl>
                                          <p:spTgt spid="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p:nvPr>
        </p:nvSpPr>
        <p:spPr>
          <a:xfrm>
            <a:off x="3109356" y="920749"/>
            <a:ext cx="8229600" cy="993775"/>
          </a:xfrm>
        </p:spPr>
        <p:txBody>
          <a:bodyPr/>
          <a:lstStyle/>
          <a:p>
            <a:pPr eaLnBrk="1" hangingPunct="1">
              <a:defRPr/>
            </a:pPr>
            <a:r>
              <a:rPr lang="zh-CN" altLang="en-US" sz="3600" b="1" dirty="0">
                <a:solidFill>
                  <a:schemeClr val="accent1"/>
                </a:solidFill>
                <a:latin typeface="+mn-lt"/>
                <a:ea typeface="+mn-ea"/>
                <a:cs typeface="+mn-ea"/>
              </a:rPr>
              <a:t>电子邮件</a:t>
            </a:r>
            <a:r>
              <a:rPr lang="en-US" altLang="zh-CN" sz="3600" b="1" dirty="0">
                <a:solidFill>
                  <a:schemeClr val="accent1"/>
                </a:solidFill>
                <a:latin typeface="+mn-lt"/>
                <a:ea typeface="+mn-ea"/>
                <a:cs typeface="+mn-ea"/>
              </a:rPr>
              <a:t>: SMTP [RFC 5321]</a:t>
            </a:r>
            <a:br>
              <a:rPr lang="en-US" altLang="zh-CN" sz="3600" b="1" dirty="0">
                <a:solidFill>
                  <a:schemeClr val="accent1"/>
                </a:solidFill>
                <a:latin typeface="+mn-lt"/>
                <a:ea typeface="+mn-ea"/>
                <a:cs typeface="+mn-ea"/>
              </a:rPr>
            </a:br>
            <a:r>
              <a:rPr lang="en-US" altLang="zh-CN" sz="3600" b="1" dirty="0">
                <a:solidFill>
                  <a:schemeClr val="accent1"/>
                </a:solidFill>
                <a:latin typeface="+mn-lt"/>
                <a:ea typeface="+mn-ea"/>
                <a:cs typeface="+mn-ea"/>
              </a:rPr>
              <a:t>Simple Mail Transfer Protocol</a:t>
            </a:r>
            <a:endParaRPr lang="en-US" altLang="zh-CN" sz="3600" b="1" dirty="0">
              <a:solidFill>
                <a:schemeClr val="accent1"/>
              </a:solidFill>
              <a:latin typeface="+mn-lt"/>
              <a:ea typeface="+mn-ea"/>
              <a:cs typeface="+mn-ea"/>
            </a:endParaRPr>
          </a:p>
        </p:txBody>
      </p:sp>
      <p:sp>
        <p:nvSpPr>
          <p:cNvPr id="148482" name="Rectangle 3"/>
          <p:cNvSpPr>
            <a:spLocks noGrp="1" noChangeArrowheads="1"/>
          </p:cNvSpPr>
          <p:nvPr>
            <p:ph type="body" sz="half" idx="1"/>
          </p:nvPr>
        </p:nvSpPr>
        <p:spPr>
          <a:xfrm>
            <a:off x="457200" y="2590800"/>
            <a:ext cx="10744200" cy="4525963"/>
          </a:xfrm>
          <a:noFill/>
        </p:spPr>
        <p:txBody>
          <a:bodyPr/>
          <a:lstStyle/>
          <a:p>
            <a:pPr eaLnBrk="1" hangingPunct="1"/>
            <a:r>
              <a:rPr lang="zh-CN" altLang="en-US" sz="2800"/>
              <a:t>客户使用</a:t>
            </a:r>
            <a:r>
              <a:rPr lang="en-US" altLang="zh-CN" sz="2800"/>
              <a:t>TCP</a:t>
            </a:r>
            <a:r>
              <a:rPr lang="zh-CN" altLang="en-US" sz="2800"/>
              <a:t>来可靠传输邮件消息到服务器端口号</a:t>
            </a:r>
            <a:r>
              <a:rPr lang="en-US" altLang="zh-CN" sz="2800"/>
              <a:t>25</a:t>
            </a:r>
            <a:endParaRPr lang="en-US" altLang="zh-CN" sz="2800"/>
          </a:p>
          <a:p>
            <a:pPr eaLnBrk="1" hangingPunct="1"/>
            <a:r>
              <a:rPr lang="zh-CN" altLang="en-US" sz="2800"/>
              <a:t>直接传送</a:t>
            </a:r>
            <a:r>
              <a:rPr lang="en-US" altLang="zh-CN" sz="2800"/>
              <a:t>: </a:t>
            </a:r>
            <a:r>
              <a:rPr lang="zh-CN" altLang="en-US" sz="2800"/>
              <a:t>发送服务器到接收服务器</a:t>
            </a:r>
            <a:endParaRPr lang="zh-CN" altLang="en-US" sz="2800"/>
          </a:p>
          <a:p>
            <a:pPr eaLnBrk="1" hangingPunct="1"/>
            <a:r>
              <a:rPr lang="zh-CN" altLang="en-US" sz="2800"/>
              <a:t>传输的</a:t>
            </a:r>
            <a:r>
              <a:rPr lang="en-US" altLang="zh-CN" sz="2800"/>
              <a:t>3</a:t>
            </a:r>
            <a:r>
              <a:rPr lang="zh-CN" altLang="en-US" sz="2800"/>
              <a:t>个阶段</a:t>
            </a:r>
            <a:endParaRPr lang="zh-CN" altLang="en-US" sz="2800"/>
          </a:p>
          <a:p>
            <a:pPr lvl="1" eaLnBrk="1" hangingPunct="1"/>
            <a:r>
              <a:rPr lang="zh-CN" altLang="en-US" sz="2400"/>
              <a:t>握手 </a:t>
            </a:r>
            <a:r>
              <a:rPr lang="en-US" altLang="zh-CN" sz="2400"/>
              <a:t>(</a:t>
            </a:r>
            <a:r>
              <a:rPr lang="zh-CN" altLang="en-US" sz="2400"/>
              <a:t>问候</a:t>
            </a:r>
            <a:r>
              <a:rPr lang="en-US" altLang="zh-CN" sz="2400"/>
              <a:t>)</a:t>
            </a:r>
            <a:endParaRPr lang="en-US" altLang="zh-CN" sz="2400"/>
          </a:p>
          <a:p>
            <a:pPr lvl="1" eaLnBrk="1" hangingPunct="1"/>
            <a:r>
              <a:rPr lang="zh-CN" altLang="en-US" sz="2400"/>
              <a:t>邮件消息的传输</a:t>
            </a:r>
            <a:endParaRPr lang="zh-CN" altLang="en-US" sz="2400"/>
          </a:p>
          <a:p>
            <a:pPr lvl="1" eaLnBrk="1" hangingPunct="1"/>
            <a:r>
              <a:rPr lang="zh-CN" altLang="en-US" sz="2400"/>
              <a:t>结束</a:t>
            </a:r>
            <a:endParaRPr lang="zh-CN" altLang="en-US" sz="2400"/>
          </a:p>
        </p:txBody>
      </p:sp>
      <p:sp>
        <p:nvSpPr>
          <p:cNvPr id="6" name="Rectangle 3"/>
          <p:cNvSpPr txBox="1">
            <a:spLocks noChangeArrowheads="1"/>
          </p:cNvSpPr>
          <p:nvPr/>
        </p:nvSpPr>
        <p:spPr bwMode="auto">
          <a:xfrm>
            <a:off x="6705600" y="3124200"/>
            <a:ext cx="5943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eaLnBrk="1" hangingPunct="1">
              <a:defRPr/>
            </a:pPr>
            <a:r>
              <a:rPr lang="zh-CN" altLang="en-US" sz="2800" kern="0" dirty="0"/>
              <a:t>命令</a:t>
            </a:r>
            <a:r>
              <a:rPr lang="en-US" altLang="zh-CN" sz="2800" kern="0" dirty="0"/>
              <a:t>/</a:t>
            </a:r>
            <a:r>
              <a:rPr lang="zh-CN" altLang="en-US" sz="2800" kern="0" dirty="0"/>
              <a:t>应答的交互</a:t>
            </a:r>
            <a:endParaRPr lang="zh-CN" altLang="en-US" sz="2800" kern="0" dirty="0">
              <a:solidFill>
                <a:schemeClr val="accent2"/>
              </a:solidFill>
            </a:endParaRPr>
          </a:p>
          <a:p>
            <a:pPr lvl="1" eaLnBrk="1" hangingPunct="1">
              <a:buClr>
                <a:schemeClr val="accent2"/>
              </a:buClr>
              <a:defRPr/>
            </a:pPr>
            <a:r>
              <a:rPr lang="zh-CN" altLang="en-US" sz="2400" kern="0" dirty="0">
                <a:solidFill>
                  <a:schemeClr val="accent2"/>
                </a:solidFill>
              </a:rPr>
              <a:t>命令</a:t>
            </a:r>
            <a:r>
              <a:rPr lang="en-US" altLang="zh-CN" sz="2400" kern="0" dirty="0">
                <a:solidFill>
                  <a:schemeClr val="accent2"/>
                </a:solidFill>
              </a:rPr>
              <a:t>:</a:t>
            </a:r>
            <a:r>
              <a:rPr lang="en-US" altLang="zh-CN" sz="2400" kern="0" dirty="0"/>
              <a:t> ASCII</a:t>
            </a:r>
            <a:r>
              <a:rPr lang="zh-CN" altLang="en-US" sz="2400" kern="0" dirty="0"/>
              <a:t>文本格式</a:t>
            </a:r>
            <a:endParaRPr lang="zh-CN" altLang="en-US" sz="2400" kern="0" dirty="0"/>
          </a:p>
          <a:p>
            <a:pPr lvl="1" eaLnBrk="1" hangingPunct="1">
              <a:buClr>
                <a:schemeClr val="accent2"/>
              </a:buClr>
              <a:defRPr/>
            </a:pPr>
            <a:r>
              <a:rPr lang="zh-CN" altLang="en-US" sz="2400" kern="0" dirty="0">
                <a:solidFill>
                  <a:schemeClr val="accent2"/>
                </a:solidFill>
              </a:rPr>
              <a:t>应答</a:t>
            </a:r>
            <a:r>
              <a:rPr lang="en-US" altLang="zh-CN" sz="2400" kern="0" dirty="0">
                <a:solidFill>
                  <a:schemeClr val="accent2"/>
                </a:solidFill>
              </a:rPr>
              <a:t>: </a:t>
            </a:r>
            <a:r>
              <a:rPr lang="zh-CN" altLang="en-US" sz="2400" kern="0" dirty="0"/>
              <a:t>状态码及其短语</a:t>
            </a:r>
            <a:endParaRPr lang="zh-CN" altLang="en-US" sz="2400" kern="0" dirty="0"/>
          </a:p>
          <a:p>
            <a:pPr eaLnBrk="1" hangingPunct="1">
              <a:defRPr/>
            </a:pPr>
            <a:r>
              <a:rPr lang="zh-CN" altLang="en-US" sz="2800" kern="0" dirty="0"/>
              <a:t>邮件消息必须是</a:t>
            </a:r>
            <a:r>
              <a:rPr lang="en-US" altLang="zh-CN" sz="2800" kern="0" dirty="0"/>
              <a:t>7-bit ASCII</a:t>
            </a:r>
            <a:endParaRPr lang="en-US" altLang="zh-CN" sz="2800" kern="0" dirty="0"/>
          </a:p>
        </p:txBody>
      </p:sp>
      <p:sp>
        <p:nvSpPr>
          <p:cNvPr id="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28675" name="Group 228"/>
          <p:cNvGrpSpPr/>
          <p:nvPr/>
        </p:nvGrpSpPr>
        <p:grpSpPr bwMode="auto">
          <a:xfrm>
            <a:off x="611560" y="1636713"/>
            <a:ext cx="4838700" cy="4891087"/>
            <a:chOff x="170" y="929"/>
            <a:chExt cx="2502" cy="3152"/>
          </a:xfrm>
        </p:grpSpPr>
        <p:graphicFrame>
          <p:nvGraphicFramePr>
            <p:cNvPr id="28677" name="Object 3"/>
            <p:cNvGraphicFramePr/>
            <p:nvPr/>
          </p:nvGraphicFramePr>
          <p:xfrm>
            <a:off x="852" y="2473"/>
            <a:ext cx="911" cy="959"/>
          </p:xfrm>
          <a:graphic>
            <a:graphicData uri="http://schemas.openxmlformats.org/presentationml/2006/ole">
              <mc:AlternateContent xmlns:mc="http://schemas.openxmlformats.org/markup-compatibility/2006">
                <mc:Choice xmlns:v="urn:schemas-microsoft-com:vml" Requires="v">
                  <p:oleObj spid="_x0000_s0" name="Clip" r:id="rId1" imgW="6257925" imgH="6581775" progId="MS_ClipArt_Gallery.2">
                    <p:embed/>
                  </p:oleObj>
                </mc:Choice>
                <mc:Fallback>
                  <p:oleObj name="Clip" r:id="rId1" imgW="6257925" imgH="6581775" progId="MS_ClipArt_Gallery.2">
                    <p:embed/>
                    <p:pic>
                      <p:nvPicPr>
                        <p:cNvPr id="0" name="Object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 y="2473"/>
                          <a:ext cx="911"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678" name="Group 7"/>
            <p:cNvGrpSpPr/>
            <p:nvPr/>
          </p:nvGrpSpPr>
          <p:grpSpPr bwMode="auto">
            <a:xfrm>
              <a:off x="170" y="929"/>
              <a:ext cx="2502" cy="3152"/>
              <a:chOff x="170" y="929"/>
              <a:chExt cx="2502" cy="3152"/>
            </a:xfrm>
          </p:grpSpPr>
          <p:sp>
            <p:nvSpPr>
              <p:cNvPr id="28899" name="Freeform 4"/>
              <p:cNvSpPr/>
              <p:nvPr/>
            </p:nvSpPr>
            <p:spPr bwMode="auto">
              <a:xfrm>
                <a:off x="1460" y="1045"/>
                <a:ext cx="1212" cy="1444"/>
              </a:xfrm>
              <a:custGeom>
                <a:avLst/>
                <a:gdLst>
                  <a:gd name="T0" fmla="*/ 174 w 1212"/>
                  <a:gd name="T1" fmla="*/ 6 h 1444"/>
                  <a:gd name="T2" fmla="*/ 111 w 1212"/>
                  <a:gd name="T3" fmla="*/ 33 h 1444"/>
                  <a:gd name="T4" fmla="*/ 64 w 1212"/>
                  <a:gd name="T5" fmla="*/ 78 h 1444"/>
                  <a:gd name="T6" fmla="*/ 31 w 1212"/>
                  <a:gd name="T7" fmla="*/ 140 h 1444"/>
                  <a:gd name="T8" fmla="*/ 8 w 1212"/>
                  <a:gd name="T9" fmla="*/ 218 h 1444"/>
                  <a:gd name="T10" fmla="*/ 0 w 1212"/>
                  <a:gd name="T11" fmla="*/ 321 h 1444"/>
                  <a:gd name="T12" fmla="*/ 7 w 1212"/>
                  <a:gd name="T13" fmla="*/ 496 h 1444"/>
                  <a:gd name="T14" fmla="*/ 12 w 1212"/>
                  <a:gd name="T15" fmla="*/ 604 h 1444"/>
                  <a:gd name="T16" fmla="*/ 12 w 1212"/>
                  <a:gd name="T17" fmla="*/ 806 h 1444"/>
                  <a:gd name="T18" fmla="*/ 17 w 1212"/>
                  <a:gd name="T19" fmla="*/ 896 h 1444"/>
                  <a:gd name="T20" fmla="*/ 36 w 1212"/>
                  <a:gd name="T21" fmla="*/ 962 h 1444"/>
                  <a:gd name="T22" fmla="*/ 66 w 1212"/>
                  <a:gd name="T23" fmla="*/ 990 h 1444"/>
                  <a:gd name="T24" fmla="*/ 105 w 1212"/>
                  <a:gd name="T25" fmla="*/ 990 h 1444"/>
                  <a:gd name="T26" fmla="*/ 156 w 1212"/>
                  <a:gd name="T27" fmla="*/ 988 h 1444"/>
                  <a:gd name="T28" fmla="*/ 220 w 1212"/>
                  <a:gd name="T29" fmla="*/ 1011 h 1444"/>
                  <a:gd name="T30" fmla="*/ 304 w 1212"/>
                  <a:gd name="T31" fmla="*/ 1073 h 1444"/>
                  <a:gd name="T32" fmla="*/ 404 w 1212"/>
                  <a:gd name="T33" fmla="*/ 1157 h 1444"/>
                  <a:gd name="T34" fmla="*/ 509 w 1212"/>
                  <a:gd name="T35" fmla="*/ 1244 h 1444"/>
                  <a:gd name="T36" fmla="*/ 608 w 1212"/>
                  <a:gd name="T37" fmla="*/ 1313 h 1444"/>
                  <a:gd name="T38" fmla="*/ 743 w 1212"/>
                  <a:gd name="T39" fmla="*/ 1390 h 1444"/>
                  <a:gd name="T40" fmla="*/ 829 w 1212"/>
                  <a:gd name="T41" fmla="*/ 1427 h 1444"/>
                  <a:gd name="T42" fmla="*/ 908 w 1212"/>
                  <a:gd name="T43" fmla="*/ 1443 h 1444"/>
                  <a:gd name="T44" fmla="*/ 975 w 1212"/>
                  <a:gd name="T45" fmla="*/ 1429 h 1444"/>
                  <a:gd name="T46" fmla="*/ 1031 w 1212"/>
                  <a:gd name="T47" fmla="*/ 1391 h 1444"/>
                  <a:gd name="T48" fmla="*/ 1080 w 1212"/>
                  <a:gd name="T49" fmla="*/ 1328 h 1444"/>
                  <a:gd name="T50" fmla="*/ 1121 w 1212"/>
                  <a:gd name="T51" fmla="*/ 1241 h 1444"/>
                  <a:gd name="T52" fmla="*/ 1147 w 1212"/>
                  <a:gd name="T53" fmla="*/ 1155 h 1444"/>
                  <a:gd name="T54" fmla="*/ 1162 w 1212"/>
                  <a:gd name="T55" fmla="*/ 1081 h 1444"/>
                  <a:gd name="T56" fmla="*/ 1180 w 1212"/>
                  <a:gd name="T57" fmla="*/ 947 h 1444"/>
                  <a:gd name="T58" fmla="*/ 1198 w 1212"/>
                  <a:gd name="T59" fmla="*/ 755 h 1444"/>
                  <a:gd name="T60" fmla="*/ 1205 w 1212"/>
                  <a:gd name="T61" fmla="*/ 620 h 1444"/>
                  <a:gd name="T62" fmla="*/ 1208 w 1212"/>
                  <a:gd name="T63" fmla="*/ 545 h 1444"/>
                  <a:gd name="T64" fmla="*/ 1209 w 1212"/>
                  <a:gd name="T65" fmla="*/ 458 h 1444"/>
                  <a:gd name="T66" fmla="*/ 1211 w 1212"/>
                  <a:gd name="T67" fmla="*/ 374 h 1444"/>
                  <a:gd name="T68" fmla="*/ 1202 w 1212"/>
                  <a:gd name="T69" fmla="*/ 312 h 1444"/>
                  <a:gd name="T70" fmla="*/ 1171 w 1212"/>
                  <a:gd name="T71" fmla="*/ 263 h 1444"/>
                  <a:gd name="T72" fmla="*/ 1108 w 1212"/>
                  <a:gd name="T73" fmla="*/ 217 h 1444"/>
                  <a:gd name="T74" fmla="*/ 1009 w 1212"/>
                  <a:gd name="T75" fmla="*/ 186 h 1444"/>
                  <a:gd name="T76" fmla="*/ 827 w 1212"/>
                  <a:gd name="T77" fmla="*/ 152 h 1444"/>
                  <a:gd name="T78" fmla="*/ 706 w 1212"/>
                  <a:gd name="T79" fmla="*/ 127 h 1444"/>
                  <a:gd name="T80" fmla="*/ 581 w 1212"/>
                  <a:gd name="T81" fmla="*/ 89 h 1444"/>
                  <a:gd name="T82" fmla="*/ 380 w 1212"/>
                  <a:gd name="T83" fmla="*/ 26 h 1444"/>
                  <a:gd name="T84" fmla="*/ 262 w 1212"/>
                  <a:gd name="T85" fmla="*/ 1 h 1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12"/>
                  <a:gd name="T130" fmla="*/ 0 h 1444"/>
                  <a:gd name="T131" fmla="*/ 1212 w 1212"/>
                  <a:gd name="T132" fmla="*/ 1444 h 14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12" h="1444">
                    <a:moveTo>
                      <a:pt x="214" y="0"/>
                    </a:moveTo>
                    <a:lnTo>
                      <a:pt x="174" y="6"/>
                    </a:lnTo>
                    <a:lnTo>
                      <a:pt x="140" y="17"/>
                    </a:lnTo>
                    <a:lnTo>
                      <a:pt x="111" y="33"/>
                    </a:lnTo>
                    <a:lnTo>
                      <a:pt x="86" y="54"/>
                    </a:lnTo>
                    <a:lnTo>
                      <a:pt x="64" y="78"/>
                    </a:lnTo>
                    <a:lnTo>
                      <a:pt x="47" y="107"/>
                    </a:lnTo>
                    <a:lnTo>
                      <a:pt x="31" y="140"/>
                    </a:lnTo>
                    <a:lnTo>
                      <a:pt x="18" y="176"/>
                    </a:lnTo>
                    <a:lnTo>
                      <a:pt x="8" y="218"/>
                    </a:lnTo>
                    <a:lnTo>
                      <a:pt x="3" y="267"/>
                    </a:lnTo>
                    <a:lnTo>
                      <a:pt x="0" y="321"/>
                    </a:lnTo>
                    <a:lnTo>
                      <a:pt x="2" y="378"/>
                    </a:lnTo>
                    <a:lnTo>
                      <a:pt x="7" y="496"/>
                    </a:lnTo>
                    <a:lnTo>
                      <a:pt x="10" y="552"/>
                    </a:lnTo>
                    <a:lnTo>
                      <a:pt x="12" y="604"/>
                    </a:lnTo>
                    <a:lnTo>
                      <a:pt x="12" y="705"/>
                    </a:lnTo>
                    <a:lnTo>
                      <a:pt x="12" y="806"/>
                    </a:lnTo>
                    <a:lnTo>
                      <a:pt x="13" y="853"/>
                    </a:lnTo>
                    <a:lnTo>
                      <a:pt x="17" y="896"/>
                    </a:lnTo>
                    <a:lnTo>
                      <a:pt x="24" y="933"/>
                    </a:lnTo>
                    <a:lnTo>
                      <a:pt x="36" y="962"/>
                    </a:lnTo>
                    <a:lnTo>
                      <a:pt x="50" y="981"/>
                    </a:lnTo>
                    <a:lnTo>
                      <a:pt x="66" y="990"/>
                    </a:lnTo>
                    <a:lnTo>
                      <a:pt x="84" y="992"/>
                    </a:lnTo>
                    <a:lnTo>
                      <a:pt x="105" y="990"/>
                    </a:lnTo>
                    <a:lnTo>
                      <a:pt x="129" y="988"/>
                    </a:lnTo>
                    <a:lnTo>
                      <a:pt x="156" y="988"/>
                    </a:lnTo>
                    <a:lnTo>
                      <a:pt x="186" y="995"/>
                    </a:lnTo>
                    <a:lnTo>
                      <a:pt x="220" y="1011"/>
                    </a:lnTo>
                    <a:lnTo>
                      <a:pt x="259" y="1038"/>
                    </a:lnTo>
                    <a:lnTo>
                      <a:pt x="304" y="1073"/>
                    </a:lnTo>
                    <a:lnTo>
                      <a:pt x="353" y="1114"/>
                    </a:lnTo>
                    <a:lnTo>
                      <a:pt x="404" y="1157"/>
                    </a:lnTo>
                    <a:lnTo>
                      <a:pt x="457" y="1202"/>
                    </a:lnTo>
                    <a:lnTo>
                      <a:pt x="509" y="1244"/>
                    </a:lnTo>
                    <a:lnTo>
                      <a:pt x="560" y="1281"/>
                    </a:lnTo>
                    <a:lnTo>
                      <a:pt x="608" y="1313"/>
                    </a:lnTo>
                    <a:lnTo>
                      <a:pt x="698" y="1365"/>
                    </a:lnTo>
                    <a:lnTo>
                      <a:pt x="743" y="1390"/>
                    </a:lnTo>
                    <a:lnTo>
                      <a:pt x="787" y="1411"/>
                    </a:lnTo>
                    <a:lnTo>
                      <a:pt x="829" y="1427"/>
                    </a:lnTo>
                    <a:lnTo>
                      <a:pt x="869" y="1438"/>
                    </a:lnTo>
                    <a:lnTo>
                      <a:pt x="908" y="1443"/>
                    </a:lnTo>
                    <a:lnTo>
                      <a:pt x="942" y="1439"/>
                    </a:lnTo>
                    <a:lnTo>
                      <a:pt x="975" y="1429"/>
                    </a:lnTo>
                    <a:lnTo>
                      <a:pt x="1004" y="1412"/>
                    </a:lnTo>
                    <a:lnTo>
                      <a:pt x="1031" y="1391"/>
                    </a:lnTo>
                    <a:lnTo>
                      <a:pt x="1057" y="1363"/>
                    </a:lnTo>
                    <a:lnTo>
                      <a:pt x="1080" y="1328"/>
                    </a:lnTo>
                    <a:lnTo>
                      <a:pt x="1102" y="1288"/>
                    </a:lnTo>
                    <a:lnTo>
                      <a:pt x="1121" y="1241"/>
                    </a:lnTo>
                    <a:lnTo>
                      <a:pt x="1139" y="1186"/>
                    </a:lnTo>
                    <a:lnTo>
                      <a:pt x="1147" y="1155"/>
                    </a:lnTo>
                    <a:lnTo>
                      <a:pt x="1155" y="1119"/>
                    </a:lnTo>
                    <a:lnTo>
                      <a:pt x="1162" y="1081"/>
                    </a:lnTo>
                    <a:lnTo>
                      <a:pt x="1168" y="1038"/>
                    </a:lnTo>
                    <a:lnTo>
                      <a:pt x="1180" y="947"/>
                    </a:lnTo>
                    <a:lnTo>
                      <a:pt x="1189" y="851"/>
                    </a:lnTo>
                    <a:lnTo>
                      <a:pt x="1198" y="755"/>
                    </a:lnTo>
                    <a:lnTo>
                      <a:pt x="1203" y="663"/>
                    </a:lnTo>
                    <a:lnTo>
                      <a:pt x="1205" y="620"/>
                    </a:lnTo>
                    <a:lnTo>
                      <a:pt x="1206" y="581"/>
                    </a:lnTo>
                    <a:lnTo>
                      <a:pt x="1208" y="545"/>
                    </a:lnTo>
                    <a:lnTo>
                      <a:pt x="1208" y="513"/>
                    </a:lnTo>
                    <a:lnTo>
                      <a:pt x="1209" y="458"/>
                    </a:lnTo>
                    <a:lnTo>
                      <a:pt x="1211" y="412"/>
                    </a:lnTo>
                    <a:lnTo>
                      <a:pt x="1211" y="374"/>
                    </a:lnTo>
                    <a:lnTo>
                      <a:pt x="1208" y="341"/>
                    </a:lnTo>
                    <a:lnTo>
                      <a:pt x="1202" y="312"/>
                    </a:lnTo>
                    <a:lnTo>
                      <a:pt x="1190" y="287"/>
                    </a:lnTo>
                    <a:lnTo>
                      <a:pt x="1171" y="263"/>
                    </a:lnTo>
                    <a:lnTo>
                      <a:pt x="1144" y="239"/>
                    </a:lnTo>
                    <a:lnTo>
                      <a:pt x="1108" y="217"/>
                    </a:lnTo>
                    <a:lnTo>
                      <a:pt x="1062" y="200"/>
                    </a:lnTo>
                    <a:lnTo>
                      <a:pt x="1009" y="186"/>
                    </a:lnTo>
                    <a:lnTo>
                      <a:pt x="951" y="174"/>
                    </a:lnTo>
                    <a:lnTo>
                      <a:pt x="827" y="152"/>
                    </a:lnTo>
                    <a:lnTo>
                      <a:pt x="765" y="141"/>
                    </a:lnTo>
                    <a:lnTo>
                      <a:pt x="706" y="127"/>
                    </a:lnTo>
                    <a:lnTo>
                      <a:pt x="645" y="109"/>
                    </a:lnTo>
                    <a:lnTo>
                      <a:pt x="581" y="89"/>
                    </a:lnTo>
                    <a:lnTo>
                      <a:pt x="445" y="45"/>
                    </a:lnTo>
                    <a:lnTo>
                      <a:pt x="380" y="26"/>
                    </a:lnTo>
                    <a:lnTo>
                      <a:pt x="318" y="11"/>
                    </a:lnTo>
                    <a:lnTo>
                      <a:pt x="262" y="1"/>
                    </a:lnTo>
                    <a:lnTo>
                      <a:pt x="214" y="0"/>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28900" name="Freeform 5"/>
              <p:cNvSpPr/>
              <p:nvPr/>
            </p:nvSpPr>
            <p:spPr bwMode="auto">
              <a:xfrm>
                <a:off x="170" y="929"/>
                <a:ext cx="1225" cy="1342"/>
              </a:xfrm>
              <a:custGeom>
                <a:avLst/>
                <a:gdLst>
                  <a:gd name="T0" fmla="*/ 482 w 1225"/>
                  <a:gd name="T1" fmla="*/ 25 h 1342"/>
                  <a:gd name="T2" fmla="*/ 399 w 1225"/>
                  <a:gd name="T3" fmla="*/ 7 h 1342"/>
                  <a:gd name="T4" fmla="*/ 268 w 1225"/>
                  <a:gd name="T5" fmla="*/ 0 h 1342"/>
                  <a:gd name="T6" fmla="*/ 142 w 1225"/>
                  <a:gd name="T7" fmla="*/ 14 h 1342"/>
                  <a:gd name="T8" fmla="*/ 70 w 1225"/>
                  <a:gd name="T9" fmla="*/ 41 h 1342"/>
                  <a:gd name="T10" fmla="*/ 40 w 1225"/>
                  <a:gd name="T11" fmla="*/ 68 h 1342"/>
                  <a:gd name="T12" fmla="*/ 18 w 1225"/>
                  <a:gd name="T13" fmla="*/ 127 h 1342"/>
                  <a:gd name="T14" fmla="*/ 15 w 1225"/>
                  <a:gd name="T15" fmla="*/ 231 h 1342"/>
                  <a:gd name="T16" fmla="*/ 30 w 1225"/>
                  <a:gd name="T17" fmla="*/ 402 h 1342"/>
                  <a:gd name="T18" fmla="*/ 20 w 1225"/>
                  <a:gd name="T19" fmla="*/ 553 h 1342"/>
                  <a:gd name="T20" fmla="*/ 4 w 1225"/>
                  <a:gd name="T21" fmla="*/ 701 h 1342"/>
                  <a:gd name="T22" fmla="*/ 0 w 1225"/>
                  <a:gd name="T23" fmla="*/ 788 h 1342"/>
                  <a:gd name="T24" fmla="*/ 4 w 1225"/>
                  <a:gd name="T25" fmla="*/ 857 h 1342"/>
                  <a:gd name="T26" fmla="*/ 9 w 1225"/>
                  <a:gd name="T27" fmla="*/ 912 h 1342"/>
                  <a:gd name="T28" fmla="*/ 23 w 1225"/>
                  <a:gd name="T29" fmla="*/ 955 h 1342"/>
                  <a:gd name="T30" fmla="*/ 56 w 1225"/>
                  <a:gd name="T31" fmla="*/ 988 h 1342"/>
                  <a:gd name="T32" fmla="*/ 99 w 1225"/>
                  <a:gd name="T33" fmla="*/ 1005 h 1342"/>
                  <a:gd name="T34" fmla="*/ 169 w 1225"/>
                  <a:gd name="T35" fmla="*/ 1007 h 1342"/>
                  <a:gd name="T36" fmla="*/ 287 w 1225"/>
                  <a:gd name="T37" fmla="*/ 996 h 1342"/>
                  <a:gd name="T38" fmla="*/ 404 w 1225"/>
                  <a:gd name="T39" fmla="*/ 989 h 1342"/>
                  <a:gd name="T40" fmla="*/ 475 w 1225"/>
                  <a:gd name="T41" fmla="*/ 999 h 1342"/>
                  <a:gd name="T42" fmla="*/ 507 w 1225"/>
                  <a:gd name="T43" fmla="*/ 1018 h 1342"/>
                  <a:gd name="T44" fmla="*/ 528 w 1225"/>
                  <a:gd name="T45" fmla="*/ 1068 h 1342"/>
                  <a:gd name="T46" fmla="*/ 532 w 1225"/>
                  <a:gd name="T47" fmla="*/ 1157 h 1342"/>
                  <a:gd name="T48" fmla="*/ 540 w 1225"/>
                  <a:gd name="T49" fmla="*/ 1244 h 1342"/>
                  <a:gd name="T50" fmla="*/ 558 w 1225"/>
                  <a:gd name="T51" fmla="*/ 1279 h 1342"/>
                  <a:gd name="T52" fmla="*/ 591 w 1225"/>
                  <a:gd name="T53" fmla="*/ 1302 h 1342"/>
                  <a:gd name="T54" fmla="*/ 643 w 1225"/>
                  <a:gd name="T55" fmla="*/ 1317 h 1342"/>
                  <a:gd name="T56" fmla="*/ 713 w 1225"/>
                  <a:gd name="T57" fmla="*/ 1329 h 1342"/>
                  <a:gd name="T58" fmla="*/ 881 w 1225"/>
                  <a:gd name="T59" fmla="*/ 1341 h 1342"/>
                  <a:gd name="T60" fmla="*/ 1046 w 1225"/>
                  <a:gd name="T61" fmla="*/ 1324 h 1342"/>
                  <a:gd name="T62" fmla="*/ 1114 w 1225"/>
                  <a:gd name="T63" fmla="*/ 1301 h 1342"/>
                  <a:gd name="T64" fmla="*/ 1163 w 1225"/>
                  <a:gd name="T65" fmla="*/ 1266 h 1342"/>
                  <a:gd name="T66" fmla="*/ 1194 w 1225"/>
                  <a:gd name="T67" fmla="*/ 1215 h 1342"/>
                  <a:gd name="T68" fmla="*/ 1213 w 1225"/>
                  <a:gd name="T69" fmla="*/ 1145 h 1342"/>
                  <a:gd name="T70" fmla="*/ 1224 w 1225"/>
                  <a:gd name="T71" fmla="*/ 972 h 1342"/>
                  <a:gd name="T72" fmla="*/ 1214 w 1225"/>
                  <a:gd name="T73" fmla="*/ 793 h 1342"/>
                  <a:gd name="T74" fmla="*/ 1208 w 1225"/>
                  <a:gd name="T75" fmla="*/ 714 h 1342"/>
                  <a:gd name="T76" fmla="*/ 1204 w 1225"/>
                  <a:gd name="T77" fmla="*/ 650 h 1342"/>
                  <a:gd name="T78" fmla="*/ 1203 w 1225"/>
                  <a:gd name="T79" fmla="*/ 553 h 1342"/>
                  <a:gd name="T80" fmla="*/ 1198 w 1225"/>
                  <a:gd name="T81" fmla="*/ 481 h 1342"/>
                  <a:gd name="T82" fmla="*/ 1179 w 1225"/>
                  <a:gd name="T83" fmla="*/ 427 h 1342"/>
                  <a:gd name="T84" fmla="*/ 1134 w 1225"/>
                  <a:gd name="T85" fmla="*/ 383 h 1342"/>
                  <a:gd name="T86" fmla="*/ 1096 w 1225"/>
                  <a:gd name="T87" fmla="*/ 367 h 1342"/>
                  <a:gd name="T88" fmla="*/ 990 w 1225"/>
                  <a:gd name="T89" fmla="*/ 354 h 1342"/>
                  <a:gd name="T90" fmla="*/ 866 w 1225"/>
                  <a:gd name="T91" fmla="*/ 351 h 1342"/>
                  <a:gd name="T92" fmla="*/ 752 w 1225"/>
                  <a:gd name="T93" fmla="*/ 337 h 1342"/>
                  <a:gd name="T94" fmla="*/ 672 w 1225"/>
                  <a:gd name="T95" fmla="*/ 293 h 1342"/>
                  <a:gd name="T96" fmla="*/ 625 w 1225"/>
                  <a:gd name="T97" fmla="*/ 215 h 1342"/>
                  <a:gd name="T98" fmla="*/ 588 w 1225"/>
                  <a:gd name="T99" fmla="*/ 127 h 1342"/>
                  <a:gd name="T100" fmla="*/ 540 w 1225"/>
                  <a:gd name="T101" fmla="*/ 55 h 1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25"/>
                  <a:gd name="T154" fmla="*/ 0 h 1342"/>
                  <a:gd name="T155" fmla="*/ 1225 w 1225"/>
                  <a:gd name="T156" fmla="*/ 1342 h 1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25" h="1342">
                    <a:moveTo>
                      <a:pt x="504" y="33"/>
                    </a:moveTo>
                    <a:lnTo>
                      <a:pt x="482" y="25"/>
                    </a:lnTo>
                    <a:lnTo>
                      <a:pt x="457" y="18"/>
                    </a:lnTo>
                    <a:lnTo>
                      <a:pt x="399" y="7"/>
                    </a:lnTo>
                    <a:lnTo>
                      <a:pt x="334" y="1"/>
                    </a:lnTo>
                    <a:lnTo>
                      <a:pt x="268" y="0"/>
                    </a:lnTo>
                    <a:lnTo>
                      <a:pt x="202" y="4"/>
                    </a:lnTo>
                    <a:lnTo>
                      <a:pt x="142" y="14"/>
                    </a:lnTo>
                    <a:lnTo>
                      <a:pt x="91" y="30"/>
                    </a:lnTo>
                    <a:lnTo>
                      <a:pt x="70" y="41"/>
                    </a:lnTo>
                    <a:lnTo>
                      <a:pt x="53" y="53"/>
                    </a:lnTo>
                    <a:lnTo>
                      <a:pt x="40" y="68"/>
                    </a:lnTo>
                    <a:lnTo>
                      <a:pt x="30" y="85"/>
                    </a:lnTo>
                    <a:lnTo>
                      <a:pt x="18" y="127"/>
                    </a:lnTo>
                    <a:lnTo>
                      <a:pt x="14" y="177"/>
                    </a:lnTo>
                    <a:lnTo>
                      <a:pt x="15" y="231"/>
                    </a:lnTo>
                    <a:lnTo>
                      <a:pt x="26" y="346"/>
                    </a:lnTo>
                    <a:lnTo>
                      <a:pt x="30" y="402"/>
                    </a:lnTo>
                    <a:lnTo>
                      <a:pt x="30" y="453"/>
                    </a:lnTo>
                    <a:lnTo>
                      <a:pt x="20" y="553"/>
                    </a:lnTo>
                    <a:lnTo>
                      <a:pt x="9" y="653"/>
                    </a:lnTo>
                    <a:lnTo>
                      <a:pt x="4" y="701"/>
                    </a:lnTo>
                    <a:lnTo>
                      <a:pt x="1" y="746"/>
                    </a:lnTo>
                    <a:lnTo>
                      <a:pt x="0" y="788"/>
                    </a:lnTo>
                    <a:lnTo>
                      <a:pt x="1" y="825"/>
                    </a:lnTo>
                    <a:lnTo>
                      <a:pt x="4" y="857"/>
                    </a:lnTo>
                    <a:lnTo>
                      <a:pt x="6" y="886"/>
                    </a:lnTo>
                    <a:lnTo>
                      <a:pt x="9" y="912"/>
                    </a:lnTo>
                    <a:lnTo>
                      <a:pt x="14" y="935"/>
                    </a:lnTo>
                    <a:lnTo>
                      <a:pt x="23" y="955"/>
                    </a:lnTo>
                    <a:lnTo>
                      <a:pt x="36" y="973"/>
                    </a:lnTo>
                    <a:lnTo>
                      <a:pt x="56" y="988"/>
                    </a:lnTo>
                    <a:lnTo>
                      <a:pt x="82" y="1000"/>
                    </a:lnTo>
                    <a:lnTo>
                      <a:pt x="99" y="1005"/>
                    </a:lnTo>
                    <a:lnTo>
                      <a:pt x="120" y="1007"/>
                    </a:lnTo>
                    <a:lnTo>
                      <a:pt x="169" y="1007"/>
                    </a:lnTo>
                    <a:lnTo>
                      <a:pt x="226" y="1003"/>
                    </a:lnTo>
                    <a:lnTo>
                      <a:pt x="287" y="996"/>
                    </a:lnTo>
                    <a:lnTo>
                      <a:pt x="347" y="991"/>
                    </a:lnTo>
                    <a:lnTo>
                      <a:pt x="404" y="989"/>
                    </a:lnTo>
                    <a:lnTo>
                      <a:pt x="454" y="994"/>
                    </a:lnTo>
                    <a:lnTo>
                      <a:pt x="475" y="999"/>
                    </a:lnTo>
                    <a:lnTo>
                      <a:pt x="493" y="1007"/>
                    </a:lnTo>
                    <a:lnTo>
                      <a:pt x="507" y="1018"/>
                    </a:lnTo>
                    <a:lnTo>
                      <a:pt x="517" y="1032"/>
                    </a:lnTo>
                    <a:lnTo>
                      <a:pt x="528" y="1068"/>
                    </a:lnTo>
                    <a:lnTo>
                      <a:pt x="532" y="1111"/>
                    </a:lnTo>
                    <a:lnTo>
                      <a:pt x="532" y="1157"/>
                    </a:lnTo>
                    <a:lnTo>
                      <a:pt x="533" y="1202"/>
                    </a:lnTo>
                    <a:lnTo>
                      <a:pt x="540" y="1244"/>
                    </a:lnTo>
                    <a:lnTo>
                      <a:pt x="548" y="1263"/>
                    </a:lnTo>
                    <a:lnTo>
                      <a:pt x="558" y="1279"/>
                    </a:lnTo>
                    <a:lnTo>
                      <a:pt x="572" y="1292"/>
                    </a:lnTo>
                    <a:lnTo>
                      <a:pt x="591" y="1302"/>
                    </a:lnTo>
                    <a:lnTo>
                      <a:pt x="615" y="1309"/>
                    </a:lnTo>
                    <a:lnTo>
                      <a:pt x="643" y="1317"/>
                    </a:lnTo>
                    <a:lnTo>
                      <a:pt x="676" y="1324"/>
                    </a:lnTo>
                    <a:lnTo>
                      <a:pt x="713" y="1329"/>
                    </a:lnTo>
                    <a:lnTo>
                      <a:pt x="794" y="1338"/>
                    </a:lnTo>
                    <a:lnTo>
                      <a:pt x="881" y="1341"/>
                    </a:lnTo>
                    <a:lnTo>
                      <a:pt x="966" y="1337"/>
                    </a:lnTo>
                    <a:lnTo>
                      <a:pt x="1046" y="1324"/>
                    </a:lnTo>
                    <a:lnTo>
                      <a:pt x="1082" y="1314"/>
                    </a:lnTo>
                    <a:lnTo>
                      <a:pt x="1114" y="1301"/>
                    </a:lnTo>
                    <a:lnTo>
                      <a:pt x="1141" y="1285"/>
                    </a:lnTo>
                    <a:lnTo>
                      <a:pt x="1163" y="1266"/>
                    </a:lnTo>
                    <a:lnTo>
                      <a:pt x="1180" y="1243"/>
                    </a:lnTo>
                    <a:lnTo>
                      <a:pt x="1194" y="1215"/>
                    </a:lnTo>
                    <a:lnTo>
                      <a:pt x="1205" y="1182"/>
                    </a:lnTo>
                    <a:lnTo>
                      <a:pt x="1213" y="1145"/>
                    </a:lnTo>
                    <a:lnTo>
                      <a:pt x="1222" y="1062"/>
                    </a:lnTo>
                    <a:lnTo>
                      <a:pt x="1224" y="972"/>
                    </a:lnTo>
                    <a:lnTo>
                      <a:pt x="1220" y="881"/>
                    </a:lnTo>
                    <a:lnTo>
                      <a:pt x="1214" y="793"/>
                    </a:lnTo>
                    <a:lnTo>
                      <a:pt x="1210" y="752"/>
                    </a:lnTo>
                    <a:lnTo>
                      <a:pt x="1208" y="714"/>
                    </a:lnTo>
                    <a:lnTo>
                      <a:pt x="1205" y="680"/>
                    </a:lnTo>
                    <a:lnTo>
                      <a:pt x="1204" y="650"/>
                    </a:lnTo>
                    <a:lnTo>
                      <a:pt x="1203" y="598"/>
                    </a:lnTo>
                    <a:lnTo>
                      <a:pt x="1203" y="553"/>
                    </a:lnTo>
                    <a:lnTo>
                      <a:pt x="1201" y="515"/>
                    </a:lnTo>
                    <a:lnTo>
                      <a:pt x="1198" y="481"/>
                    </a:lnTo>
                    <a:lnTo>
                      <a:pt x="1191" y="452"/>
                    </a:lnTo>
                    <a:lnTo>
                      <a:pt x="1179" y="427"/>
                    </a:lnTo>
                    <a:lnTo>
                      <a:pt x="1161" y="404"/>
                    </a:lnTo>
                    <a:lnTo>
                      <a:pt x="1134" y="383"/>
                    </a:lnTo>
                    <a:lnTo>
                      <a:pt x="1117" y="374"/>
                    </a:lnTo>
                    <a:lnTo>
                      <a:pt x="1096" y="367"/>
                    </a:lnTo>
                    <a:lnTo>
                      <a:pt x="1047" y="358"/>
                    </a:lnTo>
                    <a:lnTo>
                      <a:pt x="990" y="354"/>
                    </a:lnTo>
                    <a:lnTo>
                      <a:pt x="929" y="353"/>
                    </a:lnTo>
                    <a:lnTo>
                      <a:pt x="866" y="351"/>
                    </a:lnTo>
                    <a:lnTo>
                      <a:pt x="806" y="347"/>
                    </a:lnTo>
                    <a:lnTo>
                      <a:pt x="752" y="337"/>
                    </a:lnTo>
                    <a:lnTo>
                      <a:pt x="706" y="320"/>
                    </a:lnTo>
                    <a:lnTo>
                      <a:pt x="672" y="293"/>
                    </a:lnTo>
                    <a:lnTo>
                      <a:pt x="646" y="256"/>
                    </a:lnTo>
                    <a:lnTo>
                      <a:pt x="625" y="215"/>
                    </a:lnTo>
                    <a:lnTo>
                      <a:pt x="607" y="171"/>
                    </a:lnTo>
                    <a:lnTo>
                      <a:pt x="588" y="127"/>
                    </a:lnTo>
                    <a:lnTo>
                      <a:pt x="567" y="88"/>
                    </a:lnTo>
                    <a:lnTo>
                      <a:pt x="540" y="55"/>
                    </a:lnTo>
                    <a:lnTo>
                      <a:pt x="504" y="33"/>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28901" name="Freeform 6"/>
              <p:cNvSpPr/>
              <p:nvPr/>
            </p:nvSpPr>
            <p:spPr bwMode="auto">
              <a:xfrm>
                <a:off x="417" y="2252"/>
                <a:ext cx="1991" cy="1829"/>
              </a:xfrm>
              <a:custGeom>
                <a:avLst/>
                <a:gdLst>
                  <a:gd name="T0" fmla="*/ 4 w 1991"/>
                  <a:gd name="T1" fmla="*/ 614 h 1829"/>
                  <a:gd name="T2" fmla="*/ 0 w 1991"/>
                  <a:gd name="T3" fmla="*/ 420 h 1829"/>
                  <a:gd name="T4" fmla="*/ 12 w 1991"/>
                  <a:gd name="T5" fmla="*/ 222 h 1829"/>
                  <a:gd name="T6" fmla="*/ 38 w 1991"/>
                  <a:gd name="T7" fmla="*/ 100 h 1829"/>
                  <a:gd name="T8" fmla="*/ 66 w 1991"/>
                  <a:gd name="T9" fmla="*/ 40 h 1829"/>
                  <a:gd name="T10" fmla="*/ 104 w 1991"/>
                  <a:gd name="T11" fmla="*/ 7 h 1829"/>
                  <a:gd name="T12" fmla="*/ 155 w 1991"/>
                  <a:gd name="T13" fmla="*/ 0 h 1829"/>
                  <a:gd name="T14" fmla="*/ 249 w 1991"/>
                  <a:gd name="T15" fmla="*/ 25 h 1829"/>
                  <a:gd name="T16" fmla="*/ 396 w 1991"/>
                  <a:gd name="T17" fmla="*/ 91 h 1829"/>
                  <a:gd name="T18" fmla="*/ 546 w 1991"/>
                  <a:gd name="T19" fmla="*/ 150 h 1829"/>
                  <a:gd name="T20" fmla="*/ 616 w 1991"/>
                  <a:gd name="T21" fmla="*/ 160 h 1829"/>
                  <a:gd name="T22" fmla="*/ 743 w 1991"/>
                  <a:gd name="T23" fmla="*/ 139 h 1829"/>
                  <a:gd name="T24" fmla="*/ 867 w 1991"/>
                  <a:gd name="T25" fmla="*/ 91 h 1829"/>
                  <a:gd name="T26" fmla="*/ 998 w 1991"/>
                  <a:gd name="T27" fmla="*/ 49 h 1829"/>
                  <a:gd name="T28" fmla="*/ 1147 w 1991"/>
                  <a:gd name="T29" fmla="*/ 49 h 1829"/>
                  <a:gd name="T30" fmla="*/ 1339 w 1991"/>
                  <a:gd name="T31" fmla="*/ 93 h 1829"/>
                  <a:gd name="T32" fmla="*/ 1561 w 1991"/>
                  <a:gd name="T33" fmla="*/ 167 h 1829"/>
                  <a:gd name="T34" fmla="*/ 1767 w 1991"/>
                  <a:gd name="T35" fmla="*/ 271 h 1829"/>
                  <a:gd name="T36" fmla="*/ 1849 w 1991"/>
                  <a:gd name="T37" fmla="*/ 334 h 1829"/>
                  <a:gd name="T38" fmla="*/ 1910 w 1991"/>
                  <a:gd name="T39" fmla="*/ 406 h 1829"/>
                  <a:gd name="T40" fmla="*/ 1950 w 1991"/>
                  <a:gd name="T41" fmla="*/ 493 h 1829"/>
                  <a:gd name="T42" fmla="*/ 1988 w 1991"/>
                  <a:gd name="T43" fmla="*/ 708 h 1829"/>
                  <a:gd name="T44" fmla="*/ 1982 w 1991"/>
                  <a:gd name="T45" fmla="*/ 949 h 1829"/>
                  <a:gd name="T46" fmla="*/ 1946 w 1991"/>
                  <a:gd name="T47" fmla="*/ 1175 h 1829"/>
                  <a:gd name="T48" fmla="*/ 1893 w 1991"/>
                  <a:gd name="T49" fmla="*/ 1357 h 1829"/>
                  <a:gd name="T50" fmla="*/ 1812 w 1991"/>
                  <a:gd name="T51" fmla="*/ 1522 h 1829"/>
                  <a:gd name="T52" fmla="*/ 1704 w 1991"/>
                  <a:gd name="T53" fmla="*/ 1665 h 1829"/>
                  <a:gd name="T54" fmla="*/ 1577 w 1991"/>
                  <a:gd name="T55" fmla="*/ 1769 h 1829"/>
                  <a:gd name="T56" fmla="*/ 1426 w 1991"/>
                  <a:gd name="T57" fmla="*/ 1823 h 1829"/>
                  <a:gd name="T58" fmla="*/ 1233 w 1991"/>
                  <a:gd name="T59" fmla="*/ 1822 h 1829"/>
                  <a:gd name="T60" fmla="*/ 1025 w 1991"/>
                  <a:gd name="T61" fmla="*/ 1784 h 1829"/>
                  <a:gd name="T62" fmla="*/ 839 w 1991"/>
                  <a:gd name="T63" fmla="*/ 1731 h 1829"/>
                  <a:gd name="T64" fmla="*/ 707 w 1991"/>
                  <a:gd name="T65" fmla="*/ 1679 h 1829"/>
                  <a:gd name="T66" fmla="*/ 621 w 1991"/>
                  <a:gd name="T67" fmla="*/ 1609 h 1829"/>
                  <a:gd name="T68" fmla="*/ 530 w 1991"/>
                  <a:gd name="T69" fmla="*/ 1491 h 1829"/>
                  <a:gd name="T70" fmla="*/ 465 w 1991"/>
                  <a:gd name="T71" fmla="*/ 1418 h 1829"/>
                  <a:gd name="T72" fmla="*/ 385 w 1991"/>
                  <a:gd name="T73" fmla="*/ 1360 h 1829"/>
                  <a:gd name="T74" fmla="*/ 263 w 1991"/>
                  <a:gd name="T75" fmla="*/ 1284 h 1829"/>
                  <a:gd name="T76" fmla="*/ 189 w 1991"/>
                  <a:gd name="T77" fmla="*/ 1220 h 1829"/>
                  <a:gd name="T78" fmla="*/ 103 w 1991"/>
                  <a:gd name="T79" fmla="*/ 1080 h 1829"/>
                  <a:gd name="T80" fmla="*/ 36 w 1991"/>
                  <a:gd name="T81" fmla="*/ 902 h 1829"/>
                  <a:gd name="T82" fmla="*/ 11 w 1991"/>
                  <a:gd name="T83" fmla="*/ 766 h 18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91"/>
                  <a:gd name="T127" fmla="*/ 0 h 1829"/>
                  <a:gd name="T128" fmla="*/ 1991 w 1991"/>
                  <a:gd name="T129" fmla="*/ 1829 h 182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91" h="1829">
                    <a:moveTo>
                      <a:pt x="8" y="694"/>
                    </a:moveTo>
                    <a:lnTo>
                      <a:pt x="4" y="614"/>
                    </a:lnTo>
                    <a:lnTo>
                      <a:pt x="1" y="520"/>
                    </a:lnTo>
                    <a:lnTo>
                      <a:pt x="0" y="420"/>
                    </a:lnTo>
                    <a:lnTo>
                      <a:pt x="3" y="318"/>
                    </a:lnTo>
                    <a:lnTo>
                      <a:pt x="12" y="222"/>
                    </a:lnTo>
                    <a:lnTo>
                      <a:pt x="27" y="136"/>
                    </a:lnTo>
                    <a:lnTo>
                      <a:pt x="38" y="100"/>
                    </a:lnTo>
                    <a:lnTo>
                      <a:pt x="50" y="67"/>
                    </a:lnTo>
                    <a:lnTo>
                      <a:pt x="66" y="40"/>
                    </a:lnTo>
                    <a:lnTo>
                      <a:pt x="83" y="21"/>
                    </a:lnTo>
                    <a:lnTo>
                      <a:pt x="104" y="7"/>
                    </a:lnTo>
                    <a:lnTo>
                      <a:pt x="128" y="1"/>
                    </a:lnTo>
                    <a:lnTo>
                      <a:pt x="155" y="0"/>
                    </a:lnTo>
                    <a:lnTo>
                      <a:pt x="184" y="4"/>
                    </a:lnTo>
                    <a:lnTo>
                      <a:pt x="249" y="25"/>
                    </a:lnTo>
                    <a:lnTo>
                      <a:pt x="321" y="56"/>
                    </a:lnTo>
                    <a:lnTo>
                      <a:pt x="396" y="91"/>
                    </a:lnTo>
                    <a:lnTo>
                      <a:pt x="472" y="124"/>
                    </a:lnTo>
                    <a:lnTo>
                      <a:pt x="546" y="150"/>
                    </a:lnTo>
                    <a:lnTo>
                      <a:pt x="581" y="157"/>
                    </a:lnTo>
                    <a:lnTo>
                      <a:pt x="616" y="160"/>
                    </a:lnTo>
                    <a:lnTo>
                      <a:pt x="681" y="156"/>
                    </a:lnTo>
                    <a:lnTo>
                      <a:pt x="743" y="139"/>
                    </a:lnTo>
                    <a:lnTo>
                      <a:pt x="805" y="116"/>
                    </a:lnTo>
                    <a:lnTo>
                      <a:pt x="867" y="91"/>
                    </a:lnTo>
                    <a:lnTo>
                      <a:pt x="931" y="67"/>
                    </a:lnTo>
                    <a:lnTo>
                      <a:pt x="998" y="49"/>
                    </a:lnTo>
                    <a:lnTo>
                      <a:pt x="1070" y="42"/>
                    </a:lnTo>
                    <a:lnTo>
                      <a:pt x="1147" y="49"/>
                    </a:lnTo>
                    <a:lnTo>
                      <a:pt x="1237" y="67"/>
                    </a:lnTo>
                    <a:lnTo>
                      <a:pt x="1339" y="93"/>
                    </a:lnTo>
                    <a:lnTo>
                      <a:pt x="1449" y="126"/>
                    </a:lnTo>
                    <a:lnTo>
                      <a:pt x="1561" y="167"/>
                    </a:lnTo>
                    <a:lnTo>
                      <a:pt x="1669" y="215"/>
                    </a:lnTo>
                    <a:lnTo>
                      <a:pt x="1767" y="271"/>
                    </a:lnTo>
                    <a:lnTo>
                      <a:pt x="1810" y="301"/>
                    </a:lnTo>
                    <a:lnTo>
                      <a:pt x="1849" y="334"/>
                    </a:lnTo>
                    <a:lnTo>
                      <a:pt x="1883" y="369"/>
                    </a:lnTo>
                    <a:lnTo>
                      <a:pt x="1910" y="406"/>
                    </a:lnTo>
                    <a:lnTo>
                      <a:pt x="1932" y="448"/>
                    </a:lnTo>
                    <a:lnTo>
                      <a:pt x="1950" y="493"/>
                    </a:lnTo>
                    <a:lnTo>
                      <a:pt x="1976" y="595"/>
                    </a:lnTo>
                    <a:lnTo>
                      <a:pt x="1988" y="708"/>
                    </a:lnTo>
                    <a:lnTo>
                      <a:pt x="1990" y="828"/>
                    </a:lnTo>
                    <a:lnTo>
                      <a:pt x="1982" y="949"/>
                    </a:lnTo>
                    <a:lnTo>
                      <a:pt x="1967" y="1066"/>
                    </a:lnTo>
                    <a:lnTo>
                      <a:pt x="1946" y="1175"/>
                    </a:lnTo>
                    <a:lnTo>
                      <a:pt x="1922" y="1270"/>
                    </a:lnTo>
                    <a:lnTo>
                      <a:pt x="1893" y="1357"/>
                    </a:lnTo>
                    <a:lnTo>
                      <a:pt x="1856" y="1442"/>
                    </a:lnTo>
                    <a:lnTo>
                      <a:pt x="1812" y="1522"/>
                    </a:lnTo>
                    <a:lnTo>
                      <a:pt x="1761" y="1597"/>
                    </a:lnTo>
                    <a:lnTo>
                      <a:pt x="1704" y="1665"/>
                    </a:lnTo>
                    <a:lnTo>
                      <a:pt x="1642" y="1722"/>
                    </a:lnTo>
                    <a:lnTo>
                      <a:pt x="1577" y="1769"/>
                    </a:lnTo>
                    <a:lnTo>
                      <a:pt x="1506" y="1804"/>
                    </a:lnTo>
                    <a:lnTo>
                      <a:pt x="1426" y="1823"/>
                    </a:lnTo>
                    <a:lnTo>
                      <a:pt x="1333" y="1828"/>
                    </a:lnTo>
                    <a:lnTo>
                      <a:pt x="1233" y="1822"/>
                    </a:lnTo>
                    <a:lnTo>
                      <a:pt x="1128" y="1806"/>
                    </a:lnTo>
                    <a:lnTo>
                      <a:pt x="1025" y="1784"/>
                    </a:lnTo>
                    <a:lnTo>
                      <a:pt x="927" y="1758"/>
                    </a:lnTo>
                    <a:lnTo>
                      <a:pt x="839" y="1731"/>
                    </a:lnTo>
                    <a:lnTo>
                      <a:pt x="765" y="1706"/>
                    </a:lnTo>
                    <a:lnTo>
                      <a:pt x="707" y="1679"/>
                    </a:lnTo>
                    <a:lnTo>
                      <a:pt x="660" y="1646"/>
                    </a:lnTo>
                    <a:lnTo>
                      <a:pt x="621" y="1609"/>
                    </a:lnTo>
                    <a:lnTo>
                      <a:pt x="588" y="1571"/>
                    </a:lnTo>
                    <a:lnTo>
                      <a:pt x="530" y="1491"/>
                    </a:lnTo>
                    <a:lnTo>
                      <a:pt x="500" y="1453"/>
                    </a:lnTo>
                    <a:lnTo>
                      <a:pt x="465" y="1418"/>
                    </a:lnTo>
                    <a:lnTo>
                      <a:pt x="426" y="1387"/>
                    </a:lnTo>
                    <a:lnTo>
                      <a:pt x="385" y="1360"/>
                    </a:lnTo>
                    <a:lnTo>
                      <a:pt x="302" y="1311"/>
                    </a:lnTo>
                    <a:lnTo>
                      <a:pt x="263" y="1284"/>
                    </a:lnTo>
                    <a:lnTo>
                      <a:pt x="225" y="1255"/>
                    </a:lnTo>
                    <a:lnTo>
                      <a:pt x="189" y="1220"/>
                    </a:lnTo>
                    <a:lnTo>
                      <a:pt x="159" y="1179"/>
                    </a:lnTo>
                    <a:lnTo>
                      <a:pt x="103" y="1080"/>
                    </a:lnTo>
                    <a:lnTo>
                      <a:pt x="54" y="964"/>
                    </a:lnTo>
                    <a:lnTo>
                      <a:pt x="36" y="902"/>
                    </a:lnTo>
                    <a:lnTo>
                      <a:pt x="21" y="835"/>
                    </a:lnTo>
                    <a:lnTo>
                      <a:pt x="11" y="766"/>
                    </a:lnTo>
                    <a:lnTo>
                      <a:pt x="8" y="694"/>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nvGrpSpPr>
            <p:cNvPr id="28679" name="Group 11"/>
            <p:cNvGrpSpPr/>
            <p:nvPr/>
          </p:nvGrpSpPr>
          <p:grpSpPr bwMode="auto">
            <a:xfrm>
              <a:off x="225" y="1030"/>
              <a:ext cx="516" cy="288"/>
              <a:chOff x="225" y="1030"/>
              <a:chExt cx="516" cy="288"/>
            </a:xfrm>
          </p:grpSpPr>
          <p:graphicFrame>
            <p:nvGraphicFramePr>
              <p:cNvPr id="28896" name="Object 8"/>
              <p:cNvGraphicFramePr/>
              <p:nvPr/>
            </p:nvGraphicFramePr>
            <p:xfrm>
              <a:off x="225" y="1030"/>
              <a:ext cx="296" cy="288"/>
            </p:xfrm>
            <a:graphic>
              <a:graphicData uri="http://schemas.openxmlformats.org/presentationml/2006/ole">
                <mc:AlternateContent xmlns:mc="http://schemas.openxmlformats.org/markup-compatibility/2006">
                  <mc:Choice xmlns:v="urn:schemas-microsoft-com:vml" Requires="v">
                    <p:oleObj spid="_x0000_s2" name="Clip" r:id="rId3" imgW="2038350" imgH="1981200" progId="MS_ClipArt_Gallery.2">
                      <p:embed/>
                    </p:oleObj>
                  </mc:Choice>
                  <mc:Fallback>
                    <p:oleObj name="Clip" r:id="rId3" imgW="2038350" imgH="1981200" progId="MS_ClipArt_Gallery.2">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 y="1030"/>
                            <a:ext cx="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97" name="Object 9"/>
              <p:cNvGraphicFramePr/>
              <p:nvPr/>
            </p:nvGraphicFramePr>
            <p:xfrm>
              <a:off x="539" y="1134"/>
              <a:ext cx="202" cy="170"/>
            </p:xfrm>
            <a:graphic>
              <a:graphicData uri="http://schemas.openxmlformats.org/presentationml/2006/ole">
                <mc:AlternateContent xmlns:mc="http://schemas.openxmlformats.org/markup-compatibility/2006">
                  <mc:Choice xmlns:v="urn:schemas-microsoft-com:vml" Requires="v">
                    <p:oleObj spid="_x0000_s3" name="Clip" r:id="rId5" imgW="1390650" imgH="1171575" progId="MS_ClipArt_Gallery.2">
                      <p:embed/>
                    </p:oleObj>
                  </mc:Choice>
                  <mc:Fallback>
                    <p:oleObj name="Clip" r:id="rId5" imgW="1390650" imgH="1171575" progId="MS_ClipArt_Gallery.2">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 y="1134"/>
                            <a:ext cx="202"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98" name="Line 10"/>
              <p:cNvSpPr>
                <a:spLocks noChangeShapeType="1"/>
              </p:cNvSpPr>
              <p:nvPr/>
            </p:nvSpPr>
            <p:spPr bwMode="auto">
              <a:xfrm flipV="1">
                <a:off x="506" y="1241"/>
                <a:ext cx="80"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680" name="Group 15"/>
            <p:cNvGrpSpPr/>
            <p:nvPr/>
          </p:nvGrpSpPr>
          <p:grpSpPr bwMode="auto">
            <a:xfrm>
              <a:off x="225" y="1552"/>
              <a:ext cx="516" cy="287"/>
              <a:chOff x="225" y="1552"/>
              <a:chExt cx="516" cy="287"/>
            </a:xfrm>
          </p:grpSpPr>
          <p:graphicFrame>
            <p:nvGraphicFramePr>
              <p:cNvPr id="28893" name="Object 12"/>
              <p:cNvGraphicFramePr/>
              <p:nvPr/>
            </p:nvGraphicFramePr>
            <p:xfrm>
              <a:off x="225" y="1552"/>
              <a:ext cx="296" cy="287"/>
            </p:xfrm>
            <a:graphic>
              <a:graphicData uri="http://schemas.openxmlformats.org/presentationml/2006/ole">
                <mc:AlternateContent xmlns:mc="http://schemas.openxmlformats.org/markup-compatibility/2006">
                  <mc:Choice xmlns:v="urn:schemas-microsoft-com:vml" Requires="v">
                    <p:oleObj spid="_x0000_s4" name="Clip" r:id="rId7" imgW="2038350" imgH="1971675" progId="MS_ClipArt_Gallery.2">
                      <p:embed/>
                    </p:oleObj>
                  </mc:Choice>
                  <mc:Fallback>
                    <p:oleObj name="Clip" r:id="rId7" imgW="2038350" imgH="1971675" progId="MS_ClipArt_Gallery.2">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 y="1552"/>
                            <a:ext cx="2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94" name="Object 13"/>
              <p:cNvGraphicFramePr/>
              <p:nvPr/>
            </p:nvGraphicFramePr>
            <p:xfrm>
              <a:off x="539" y="1656"/>
              <a:ext cx="202" cy="170"/>
            </p:xfrm>
            <a:graphic>
              <a:graphicData uri="http://schemas.openxmlformats.org/presentationml/2006/ole">
                <mc:AlternateContent xmlns:mc="http://schemas.openxmlformats.org/markup-compatibility/2006">
                  <mc:Choice xmlns:v="urn:schemas-microsoft-com:vml" Requires="v">
                    <p:oleObj spid="_x0000_s5" name="Clip" r:id="rId9" imgW="1390650" imgH="1171575" progId="MS_ClipArt_Gallery.2">
                      <p:embed/>
                    </p:oleObj>
                  </mc:Choice>
                  <mc:Fallback>
                    <p:oleObj name="Clip" r:id="rId9" imgW="1390650" imgH="1171575" progId="MS_ClipArt_Gallery.2">
                      <p:embed/>
                      <p:pic>
                        <p:nvPicPr>
                          <p:cNvPr id="0"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 y="1656"/>
                            <a:ext cx="202"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95" name="Line 14"/>
              <p:cNvSpPr>
                <a:spLocks noChangeShapeType="1"/>
              </p:cNvSpPr>
              <p:nvPr/>
            </p:nvSpPr>
            <p:spPr bwMode="auto">
              <a:xfrm flipV="1">
                <a:off x="506" y="1764"/>
                <a:ext cx="8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681" name="Group 19"/>
            <p:cNvGrpSpPr/>
            <p:nvPr/>
          </p:nvGrpSpPr>
          <p:grpSpPr bwMode="auto">
            <a:xfrm>
              <a:off x="485" y="1365"/>
              <a:ext cx="49" cy="188"/>
              <a:chOff x="485" y="1365"/>
              <a:chExt cx="49" cy="188"/>
            </a:xfrm>
          </p:grpSpPr>
          <p:sp>
            <p:nvSpPr>
              <p:cNvPr id="28890" name="Oval 16"/>
              <p:cNvSpPr>
                <a:spLocks noChangeArrowheads="1"/>
              </p:cNvSpPr>
              <p:nvPr/>
            </p:nvSpPr>
            <p:spPr bwMode="auto">
              <a:xfrm>
                <a:off x="485" y="1365"/>
                <a:ext cx="45" cy="5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91" name="Oval 17"/>
              <p:cNvSpPr>
                <a:spLocks noChangeArrowheads="1"/>
              </p:cNvSpPr>
              <p:nvPr/>
            </p:nvSpPr>
            <p:spPr bwMode="auto">
              <a:xfrm>
                <a:off x="487" y="1433"/>
                <a:ext cx="45"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92" name="Oval 18"/>
              <p:cNvSpPr>
                <a:spLocks noChangeArrowheads="1"/>
              </p:cNvSpPr>
              <p:nvPr/>
            </p:nvSpPr>
            <p:spPr bwMode="auto">
              <a:xfrm>
                <a:off x="489" y="1500"/>
                <a:ext cx="45" cy="5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82" name="Group 28"/>
            <p:cNvGrpSpPr/>
            <p:nvPr/>
          </p:nvGrpSpPr>
          <p:grpSpPr bwMode="auto">
            <a:xfrm>
              <a:off x="810" y="1807"/>
              <a:ext cx="145" cy="346"/>
              <a:chOff x="810" y="1807"/>
              <a:chExt cx="145" cy="346"/>
            </a:xfrm>
          </p:grpSpPr>
          <p:sp>
            <p:nvSpPr>
              <p:cNvPr id="28882" name="AutoShape 20"/>
              <p:cNvSpPr>
                <a:spLocks noChangeArrowheads="1"/>
              </p:cNvSpPr>
              <p:nvPr/>
            </p:nvSpPr>
            <p:spPr bwMode="auto">
              <a:xfrm>
                <a:off x="810" y="2073"/>
                <a:ext cx="145" cy="80"/>
              </a:xfrm>
              <a:prstGeom prst="parallelogram">
                <a:avLst>
                  <a:gd name="adj" fmla="val 6980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3" name="Rectangle 21"/>
              <p:cNvSpPr>
                <a:spLocks noChangeArrowheads="1"/>
              </p:cNvSpPr>
              <p:nvPr/>
            </p:nvSpPr>
            <p:spPr bwMode="auto">
              <a:xfrm>
                <a:off x="883" y="1808"/>
                <a:ext cx="67" cy="26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4" name="Rectangle 22"/>
              <p:cNvSpPr>
                <a:spLocks noChangeArrowheads="1"/>
              </p:cNvSpPr>
              <p:nvPr/>
            </p:nvSpPr>
            <p:spPr bwMode="auto">
              <a:xfrm>
                <a:off x="812" y="1885"/>
                <a:ext cx="90" cy="265"/>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5" name="AutoShape 23"/>
              <p:cNvSpPr>
                <a:spLocks noChangeArrowheads="1"/>
              </p:cNvSpPr>
              <p:nvPr/>
            </p:nvSpPr>
            <p:spPr bwMode="auto">
              <a:xfrm>
                <a:off x="811" y="1807"/>
                <a:ext cx="143" cy="78"/>
              </a:xfrm>
              <a:prstGeom prst="parallelogram">
                <a:avLst>
                  <a:gd name="adj" fmla="val 70609"/>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6" name="Line 24"/>
              <p:cNvSpPr>
                <a:spLocks noChangeShapeType="1"/>
              </p:cNvSpPr>
              <p:nvPr/>
            </p:nvSpPr>
            <p:spPr bwMode="auto">
              <a:xfrm>
                <a:off x="955" y="1812"/>
                <a:ext cx="0" cy="26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87" name="Line 25"/>
              <p:cNvSpPr>
                <a:spLocks noChangeShapeType="1"/>
              </p:cNvSpPr>
              <p:nvPr/>
            </p:nvSpPr>
            <p:spPr bwMode="auto">
              <a:xfrm flipH="1">
                <a:off x="903" y="2073"/>
                <a:ext cx="52"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88" name="Rectangle 26"/>
              <p:cNvSpPr>
                <a:spLocks noChangeArrowheads="1"/>
              </p:cNvSpPr>
              <p:nvPr/>
            </p:nvSpPr>
            <p:spPr bwMode="auto">
              <a:xfrm>
                <a:off x="824" y="1920"/>
                <a:ext cx="58" cy="152"/>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9" name="Rectangle 27"/>
              <p:cNvSpPr>
                <a:spLocks noChangeArrowheads="1"/>
              </p:cNvSpPr>
              <p:nvPr/>
            </p:nvSpPr>
            <p:spPr bwMode="auto">
              <a:xfrm>
                <a:off x="831" y="1965"/>
                <a:ext cx="47" cy="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83" name="Group 32"/>
            <p:cNvGrpSpPr/>
            <p:nvPr/>
          </p:nvGrpSpPr>
          <p:grpSpPr bwMode="auto">
            <a:xfrm>
              <a:off x="974" y="1941"/>
              <a:ext cx="161" cy="71"/>
              <a:chOff x="974" y="1941"/>
              <a:chExt cx="161" cy="71"/>
            </a:xfrm>
          </p:grpSpPr>
          <p:sp>
            <p:nvSpPr>
              <p:cNvPr id="28879" name="Oval 29"/>
              <p:cNvSpPr>
                <a:spLocks noChangeArrowheads="1"/>
              </p:cNvSpPr>
              <p:nvPr/>
            </p:nvSpPr>
            <p:spPr bwMode="auto">
              <a:xfrm>
                <a:off x="974" y="1947"/>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0" name="Oval 30"/>
              <p:cNvSpPr>
                <a:spLocks noChangeArrowheads="1"/>
              </p:cNvSpPr>
              <p:nvPr/>
            </p:nvSpPr>
            <p:spPr bwMode="auto">
              <a:xfrm>
                <a:off x="1032" y="1944"/>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1" name="Oval 31"/>
              <p:cNvSpPr>
                <a:spLocks noChangeArrowheads="1"/>
              </p:cNvSpPr>
              <p:nvPr/>
            </p:nvSpPr>
            <p:spPr bwMode="auto">
              <a:xfrm>
                <a:off x="1090" y="1941"/>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684" name="Line 33"/>
            <p:cNvSpPr>
              <a:spLocks noChangeShapeType="1"/>
            </p:cNvSpPr>
            <p:nvPr/>
          </p:nvSpPr>
          <p:spPr bwMode="auto">
            <a:xfrm>
              <a:off x="905" y="1726"/>
              <a:ext cx="342"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5" name="Line 34"/>
            <p:cNvSpPr>
              <a:spLocks noChangeShapeType="1"/>
            </p:cNvSpPr>
            <p:nvPr/>
          </p:nvSpPr>
          <p:spPr bwMode="auto">
            <a:xfrm>
              <a:off x="907" y="1723"/>
              <a:ext cx="1" cy="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6" name="Line 35"/>
            <p:cNvSpPr>
              <a:spLocks noChangeShapeType="1"/>
            </p:cNvSpPr>
            <p:nvPr/>
          </p:nvSpPr>
          <p:spPr bwMode="auto">
            <a:xfrm>
              <a:off x="1250" y="1722"/>
              <a:ext cx="1"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7" name="Line 36"/>
            <p:cNvSpPr>
              <a:spLocks noChangeShapeType="1"/>
            </p:cNvSpPr>
            <p:nvPr/>
          </p:nvSpPr>
          <p:spPr bwMode="auto">
            <a:xfrm>
              <a:off x="697" y="1253"/>
              <a:ext cx="200" cy="2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8" name="Line 37"/>
            <p:cNvSpPr>
              <a:spLocks noChangeShapeType="1"/>
            </p:cNvSpPr>
            <p:nvPr/>
          </p:nvSpPr>
          <p:spPr bwMode="auto">
            <a:xfrm flipV="1">
              <a:off x="705" y="1503"/>
              <a:ext cx="191" cy="29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9" name="Line 38"/>
            <p:cNvSpPr>
              <a:spLocks noChangeShapeType="1"/>
            </p:cNvSpPr>
            <p:nvPr/>
          </p:nvSpPr>
          <p:spPr bwMode="auto">
            <a:xfrm flipV="1">
              <a:off x="1070" y="1578"/>
              <a:ext cx="1"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690" name="Group 47"/>
            <p:cNvGrpSpPr/>
            <p:nvPr/>
          </p:nvGrpSpPr>
          <p:grpSpPr bwMode="auto">
            <a:xfrm>
              <a:off x="1153" y="1788"/>
              <a:ext cx="145" cy="345"/>
              <a:chOff x="1153" y="1788"/>
              <a:chExt cx="145" cy="345"/>
            </a:xfrm>
          </p:grpSpPr>
          <p:sp>
            <p:nvSpPr>
              <p:cNvPr id="28871" name="AutoShape 39"/>
              <p:cNvSpPr>
                <a:spLocks noChangeArrowheads="1"/>
              </p:cNvSpPr>
              <p:nvPr/>
            </p:nvSpPr>
            <p:spPr bwMode="auto">
              <a:xfrm>
                <a:off x="1153" y="2053"/>
                <a:ext cx="145" cy="80"/>
              </a:xfrm>
              <a:prstGeom prst="parallelogram">
                <a:avLst>
                  <a:gd name="adj" fmla="val 6980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2" name="Rectangle 40"/>
              <p:cNvSpPr>
                <a:spLocks noChangeArrowheads="1"/>
              </p:cNvSpPr>
              <p:nvPr/>
            </p:nvSpPr>
            <p:spPr bwMode="auto">
              <a:xfrm>
                <a:off x="1226" y="1789"/>
                <a:ext cx="67" cy="26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3" name="Rectangle 41"/>
              <p:cNvSpPr>
                <a:spLocks noChangeArrowheads="1"/>
              </p:cNvSpPr>
              <p:nvPr/>
            </p:nvSpPr>
            <p:spPr bwMode="auto">
              <a:xfrm>
                <a:off x="1155" y="1866"/>
                <a:ext cx="90" cy="264"/>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4" name="AutoShape 42"/>
              <p:cNvSpPr>
                <a:spLocks noChangeArrowheads="1"/>
              </p:cNvSpPr>
              <p:nvPr/>
            </p:nvSpPr>
            <p:spPr bwMode="auto">
              <a:xfrm>
                <a:off x="1154" y="1788"/>
                <a:ext cx="143" cy="78"/>
              </a:xfrm>
              <a:prstGeom prst="parallelogram">
                <a:avLst>
                  <a:gd name="adj" fmla="val 70609"/>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5" name="Line 43"/>
              <p:cNvSpPr>
                <a:spLocks noChangeShapeType="1"/>
              </p:cNvSpPr>
              <p:nvPr/>
            </p:nvSpPr>
            <p:spPr bwMode="auto">
              <a:xfrm>
                <a:off x="1298" y="1793"/>
                <a:ext cx="0" cy="2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76" name="Line 44"/>
              <p:cNvSpPr>
                <a:spLocks noChangeShapeType="1"/>
              </p:cNvSpPr>
              <p:nvPr/>
            </p:nvSpPr>
            <p:spPr bwMode="auto">
              <a:xfrm flipH="1">
                <a:off x="1246" y="2053"/>
                <a:ext cx="52"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77" name="Rectangle 45"/>
              <p:cNvSpPr>
                <a:spLocks noChangeArrowheads="1"/>
              </p:cNvSpPr>
              <p:nvPr/>
            </p:nvSpPr>
            <p:spPr bwMode="auto">
              <a:xfrm>
                <a:off x="1167" y="1901"/>
                <a:ext cx="58" cy="151"/>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8" name="Rectangle 46"/>
              <p:cNvSpPr>
                <a:spLocks noChangeArrowheads="1"/>
              </p:cNvSpPr>
              <p:nvPr/>
            </p:nvSpPr>
            <p:spPr bwMode="auto">
              <a:xfrm>
                <a:off x="1174" y="1946"/>
                <a:ext cx="4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91" name="Group 57"/>
            <p:cNvGrpSpPr/>
            <p:nvPr/>
          </p:nvGrpSpPr>
          <p:grpSpPr bwMode="auto">
            <a:xfrm>
              <a:off x="491" y="2329"/>
              <a:ext cx="332" cy="819"/>
              <a:chOff x="491" y="2329"/>
              <a:chExt cx="332" cy="819"/>
            </a:xfrm>
          </p:grpSpPr>
          <p:graphicFrame>
            <p:nvGraphicFramePr>
              <p:cNvPr id="28862" name="Object 48"/>
              <p:cNvGraphicFramePr/>
              <p:nvPr/>
            </p:nvGraphicFramePr>
            <p:xfrm>
              <a:off x="491" y="2329"/>
              <a:ext cx="297" cy="298"/>
            </p:xfrm>
            <a:graphic>
              <a:graphicData uri="http://schemas.openxmlformats.org/presentationml/2006/ole">
                <mc:AlternateContent xmlns:mc="http://schemas.openxmlformats.org/markup-compatibility/2006">
                  <mc:Choice xmlns:v="urn:schemas-microsoft-com:vml" Requires="v">
                    <p:oleObj spid="_x0000_s6" name="Clip" r:id="rId11" imgW="2047875" imgH="2047875" progId="MS_ClipArt_Gallery.2">
                      <p:embed/>
                    </p:oleObj>
                  </mc:Choice>
                  <mc:Fallback>
                    <p:oleObj name="Clip" r:id="rId11" imgW="2047875" imgH="2047875" progId="MS_ClipArt_Gallery.2">
                      <p:embed/>
                      <p:pic>
                        <p:nvPicPr>
                          <p:cNvPr id="0" name="Object 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 y="2329"/>
                            <a:ext cx="29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63" name="Line 49"/>
              <p:cNvSpPr>
                <a:spLocks noChangeShapeType="1"/>
              </p:cNvSpPr>
              <p:nvPr/>
            </p:nvSpPr>
            <p:spPr bwMode="auto">
              <a:xfrm flipV="1">
                <a:off x="773" y="2545"/>
                <a:ext cx="50"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8864" name="Object 50"/>
              <p:cNvGraphicFramePr/>
              <p:nvPr/>
            </p:nvGraphicFramePr>
            <p:xfrm>
              <a:off x="491" y="2850"/>
              <a:ext cx="297" cy="298"/>
            </p:xfrm>
            <a:graphic>
              <a:graphicData uri="http://schemas.openxmlformats.org/presentationml/2006/ole">
                <mc:AlternateContent xmlns:mc="http://schemas.openxmlformats.org/markup-compatibility/2006">
                  <mc:Choice xmlns:v="urn:schemas-microsoft-com:vml" Requires="v">
                    <p:oleObj spid="_x0000_s7" name="Clip" r:id="rId13" imgW="2047875" imgH="2047875" progId="MS_ClipArt_Gallery.2">
                      <p:embed/>
                    </p:oleObj>
                  </mc:Choice>
                  <mc:Fallback>
                    <p:oleObj name="Clip" r:id="rId13" imgW="2047875" imgH="2047875" progId="MS_ClipArt_Gallery.2">
                      <p:embed/>
                      <p:pic>
                        <p:nvPicPr>
                          <p:cNvPr id="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1" y="2850"/>
                            <a:ext cx="29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65" name="Line 51"/>
              <p:cNvSpPr>
                <a:spLocks noChangeShapeType="1"/>
              </p:cNvSpPr>
              <p:nvPr/>
            </p:nvSpPr>
            <p:spPr bwMode="auto">
              <a:xfrm flipV="1">
                <a:off x="773" y="3070"/>
                <a:ext cx="5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866" name="Group 55"/>
              <p:cNvGrpSpPr/>
              <p:nvPr/>
            </p:nvGrpSpPr>
            <p:grpSpPr bwMode="auto">
              <a:xfrm>
                <a:off x="578" y="2628"/>
                <a:ext cx="49" cy="195"/>
                <a:chOff x="578" y="2628"/>
                <a:chExt cx="49" cy="195"/>
              </a:xfrm>
            </p:grpSpPr>
            <p:sp>
              <p:nvSpPr>
                <p:cNvPr id="28868" name="Oval 52"/>
                <p:cNvSpPr>
                  <a:spLocks noChangeArrowheads="1"/>
                </p:cNvSpPr>
                <p:nvPr/>
              </p:nvSpPr>
              <p:spPr bwMode="auto">
                <a:xfrm>
                  <a:off x="578" y="262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69" name="Oval 53"/>
                <p:cNvSpPr>
                  <a:spLocks noChangeArrowheads="1"/>
                </p:cNvSpPr>
                <p:nvPr/>
              </p:nvSpPr>
              <p:spPr bwMode="auto">
                <a:xfrm>
                  <a:off x="580" y="269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0" name="Oval 54"/>
                <p:cNvSpPr>
                  <a:spLocks noChangeArrowheads="1"/>
                </p:cNvSpPr>
                <p:nvPr/>
              </p:nvSpPr>
              <p:spPr bwMode="auto">
                <a:xfrm>
                  <a:off x="582" y="276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867" name="Line 56"/>
              <p:cNvSpPr>
                <a:spLocks noChangeShapeType="1"/>
              </p:cNvSpPr>
              <p:nvPr/>
            </p:nvSpPr>
            <p:spPr bwMode="auto">
              <a:xfrm>
                <a:off x="819" y="2543"/>
                <a:ext cx="0" cy="52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28692" name="Object 58"/>
            <p:cNvGraphicFramePr/>
            <p:nvPr/>
          </p:nvGraphicFramePr>
          <p:xfrm>
            <a:off x="667" y="3204"/>
            <a:ext cx="295" cy="298"/>
          </p:xfrm>
          <a:graphic>
            <a:graphicData uri="http://schemas.openxmlformats.org/presentationml/2006/ole">
              <mc:AlternateContent xmlns:mc="http://schemas.openxmlformats.org/markup-compatibility/2006">
                <mc:Choice xmlns:v="urn:schemas-microsoft-com:vml" Requires="v">
                  <p:oleObj spid="_x0000_s8" name="Clip" r:id="rId15" imgW="2028825" imgH="2047875" progId="MS_ClipArt_Gallery.2">
                    <p:embed/>
                  </p:oleObj>
                </mc:Choice>
                <mc:Fallback>
                  <p:oleObj name="Clip" r:id="rId15" imgW="2028825" imgH="2047875" progId="MS_ClipArt_Gallery.2">
                    <p:embed/>
                    <p:pic>
                      <p:nvPicPr>
                        <p:cNvPr id="0" name="Object 5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 y="3204"/>
                          <a:ext cx="29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3" name="Oval 59"/>
            <p:cNvSpPr>
              <a:spLocks noChangeArrowheads="1"/>
            </p:cNvSpPr>
            <p:nvPr/>
          </p:nvSpPr>
          <p:spPr bwMode="auto">
            <a:xfrm>
              <a:off x="955" y="3295"/>
              <a:ext cx="45" cy="56"/>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4" name="Oval 60"/>
            <p:cNvSpPr>
              <a:spLocks noChangeArrowheads="1"/>
            </p:cNvSpPr>
            <p:nvPr/>
          </p:nvSpPr>
          <p:spPr bwMode="auto">
            <a:xfrm>
              <a:off x="1012" y="3295"/>
              <a:ext cx="47"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5" name="Oval 61"/>
            <p:cNvSpPr>
              <a:spLocks noChangeArrowheads="1"/>
            </p:cNvSpPr>
            <p:nvPr/>
          </p:nvSpPr>
          <p:spPr bwMode="auto">
            <a:xfrm>
              <a:off x="1067" y="3298"/>
              <a:ext cx="45" cy="54"/>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6" name="Line 62"/>
            <p:cNvSpPr>
              <a:spLocks noChangeShapeType="1"/>
            </p:cNvSpPr>
            <p:nvPr/>
          </p:nvSpPr>
          <p:spPr bwMode="auto">
            <a:xfrm flipV="1">
              <a:off x="1267" y="3166"/>
              <a:ext cx="1" cy="5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7" name="Line 63"/>
            <p:cNvSpPr>
              <a:spLocks noChangeShapeType="1"/>
            </p:cNvSpPr>
            <p:nvPr/>
          </p:nvSpPr>
          <p:spPr bwMode="auto">
            <a:xfrm flipV="1">
              <a:off x="836" y="3157"/>
              <a:ext cx="0"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8" name="Line 64"/>
            <p:cNvSpPr>
              <a:spLocks noChangeShapeType="1"/>
            </p:cNvSpPr>
            <p:nvPr/>
          </p:nvSpPr>
          <p:spPr bwMode="auto">
            <a:xfrm flipH="1">
              <a:off x="837" y="3163"/>
              <a:ext cx="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9" name="Line 65"/>
            <p:cNvSpPr>
              <a:spLocks noChangeShapeType="1"/>
            </p:cNvSpPr>
            <p:nvPr/>
          </p:nvSpPr>
          <p:spPr bwMode="auto">
            <a:xfrm flipV="1">
              <a:off x="823" y="2833"/>
              <a:ext cx="64"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00" name="Line 66"/>
            <p:cNvSpPr>
              <a:spLocks noChangeShapeType="1"/>
            </p:cNvSpPr>
            <p:nvPr/>
          </p:nvSpPr>
          <p:spPr bwMode="auto">
            <a:xfrm>
              <a:off x="1239" y="2875"/>
              <a:ext cx="209" cy="3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01" name="Line 67"/>
            <p:cNvSpPr>
              <a:spLocks noChangeShapeType="1"/>
            </p:cNvSpPr>
            <p:nvPr/>
          </p:nvSpPr>
          <p:spPr bwMode="auto">
            <a:xfrm flipH="1">
              <a:off x="1789" y="2872"/>
              <a:ext cx="193" cy="3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8702" name="Object 68"/>
            <p:cNvGraphicFramePr/>
            <p:nvPr/>
          </p:nvGraphicFramePr>
          <p:xfrm>
            <a:off x="1912" y="2480"/>
            <a:ext cx="148" cy="219"/>
          </p:xfrm>
          <a:graphic>
            <a:graphicData uri="http://schemas.openxmlformats.org/presentationml/2006/ole">
              <mc:AlternateContent xmlns:mc="http://schemas.openxmlformats.org/markup-compatibility/2006">
                <mc:Choice xmlns:v="urn:schemas-microsoft-com:vml" Requires="v">
                  <p:oleObj spid="_x0000_s9" name="Clip" r:id="rId17" imgW="1019175" imgH="1504950" progId="MS_ClipArt_Gallery.2">
                    <p:embed/>
                  </p:oleObj>
                </mc:Choice>
                <mc:Fallback>
                  <p:oleObj name="Clip" r:id="rId17" imgW="1019175" imgH="1504950" progId="MS_ClipArt_Gallery.2">
                    <p:embed/>
                    <p:pic>
                      <p:nvPicPr>
                        <p:cNvPr id="0" name="Object 6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480"/>
                          <a:ext cx="14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3" name="Object 69"/>
            <p:cNvGraphicFramePr/>
            <p:nvPr/>
          </p:nvGraphicFramePr>
          <p:xfrm>
            <a:off x="987" y="2551"/>
            <a:ext cx="149" cy="218"/>
          </p:xfrm>
          <a:graphic>
            <a:graphicData uri="http://schemas.openxmlformats.org/presentationml/2006/ole">
              <mc:AlternateContent xmlns:mc="http://schemas.openxmlformats.org/markup-compatibility/2006">
                <mc:Choice xmlns:v="urn:schemas-microsoft-com:vml" Requires="v">
                  <p:oleObj spid="_x0000_s10" name="Clip" r:id="rId19" imgW="1028700" imgH="1504950" progId="MS_ClipArt_Gallery.2">
                    <p:embed/>
                  </p:oleObj>
                </mc:Choice>
                <mc:Fallback>
                  <p:oleObj name="Clip" r:id="rId19" imgW="1028700" imgH="1504950" progId="MS_ClipArt_Gallery.2">
                    <p:embed/>
                    <p:pic>
                      <p:nvPicPr>
                        <p:cNvPr id="0" name="Object 6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7" y="2551"/>
                          <a:ext cx="149"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4" name="Freeform 70"/>
            <p:cNvSpPr/>
            <p:nvPr/>
          </p:nvSpPr>
          <p:spPr bwMode="auto">
            <a:xfrm>
              <a:off x="1043" y="2363"/>
              <a:ext cx="938" cy="258"/>
            </a:xfrm>
            <a:custGeom>
              <a:avLst/>
              <a:gdLst>
                <a:gd name="T0" fmla="*/ 0 w 938"/>
                <a:gd name="T1" fmla="*/ 257 h 258"/>
                <a:gd name="T2" fmla="*/ 49 w 938"/>
                <a:gd name="T3" fmla="*/ 212 h 258"/>
                <a:gd name="T4" fmla="*/ 98 w 938"/>
                <a:gd name="T5" fmla="*/ 167 h 258"/>
                <a:gd name="T6" fmla="*/ 148 w 938"/>
                <a:gd name="T7" fmla="*/ 125 h 258"/>
                <a:gd name="T8" fmla="*/ 199 w 938"/>
                <a:gd name="T9" fmla="*/ 87 h 258"/>
                <a:gd name="T10" fmla="*/ 250 w 938"/>
                <a:gd name="T11" fmla="*/ 54 h 258"/>
                <a:gd name="T12" fmla="*/ 304 w 938"/>
                <a:gd name="T13" fmla="*/ 28 h 258"/>
                <a:gd name="T14" fmla="*/ 331 w 938"/>
                <a:gd name="T15" fmla="*/ 18 h 258"/>
                <a:gd name="T16" fmla="*/ 359 w 938"/>
                <a:gd name="T17" fmla="*/ 10 h 258"/>
                <a:gd name="T18" fmla="*/ 388 w 938"/>
                <a:gd name="T19" fmla="*/ 4 h 258"/>
                <a:gd name="T20" fmla="*/ 416 w 938"/>
                <a:gd name="T21" fmla="*/ 1 h 258"/>
                <a:gd name="T22" fmla="*/ 446 w 938"/>
                <a:gd name="T23" fmla="*/ 0 h 258"/>
                <a:gd name="T24" fmla="*/ 476 w 938"/>
                <a:gd name="T25" fmla="*/ 2 h 258"/>
                <a:gd name="T26" fmla="*/ 507 w 938"/>
                <a:gd name="T27" fmla="*/ 6 h 258"/>
                <a:gd name="T28" fmla="*/ 538 w 938"/>
                <a:gd name="T29" fmla="*/ 12 h 258"/>
                <a:gd name="T30" fmla="*/ 602 w 938"/>
                <a:gd name="T31" fmla="*/ 29 h 258"/>
                <a:gd name="T32" fmla="*/ 667 w 938"/>
                <a:gd name="T33" fmla="*/ 54 h 258"/>
                <a:gd name="T34" fmla="*/ 734 w 938"/>
                <a:gd name="T35" fmla="*/ 83 h 258"/>
                <a:gd name="T36" fmla="*/ 801 w 938"/>
                <a:gd name="T37" fmla="*/ 117 h 258"/>
                <a:gd name="T38" fmla="*/ 869 w 938"/>
                <a:gd name="T39" fmla="*/ 153 h 258"/>
                <a:gd name="T40" fmla="*/ 937 w 938"/>
                <a:gd name="T41" fmla="*/ 191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8"/>
                <a:gd name="T64" fmla="*/ 0 h 258"/>
                <a:gd name="T65" fmla="*/ 938 w 938"/>
                <a:gd name="T66" fmla="*/ 258 h 2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8" h="258">
                  <a:moveTo>
                    <a:pt x="0" y="257"/>
                  </a:moveTo>
                  <a:lnTo>
                    <a:pt x="49" y="212"/>
                  </a:lnTo>
                  <a:lnTo>
                    <a:pt x="98" y="167"/>
                  </a:lnTo>
                  <a:lnTo>
                    <a:pt x="148" y="125"/>
                  </a:lnTo>
                  <a:lnTo>
                    <a:pt x="199" y="87"/>
                  </a:lnTo>
                  <a:lnTo>
                    <a:pt x="250" y="54"/>
                  </a:lnTo>
                  <a:lnTo>
                    <a:pt x="304" y="28"/>
                  </a:lnTo>
                  <a:lnTo>
                    <a:pt x="331" y="18"/>
                  </a:lnTo>
                  <a:lnTo>
                    <a:pt x="359" y="10"/>
                  </a:lnTo>
                  <a:lnTo>
                    <a:pt x="388" y="4"/>
                  </a:lnTo>
                  <a:lnTo>
                    <a:pt x="416" y="1"/>
                  </a:lnTo>
                  <a:lnTo>
                    <a:pt x="446" y="0"/>
                  </a:lnTo>
                  <a:lnTo>
                    <a:pt x="476" y="2"/>
                  </a:lnTo>
                  <a:lnTo>
                    <a:pt x="507" y="6"/>
                  </a:lnTo>
                  <a:lnTo>
                    <a:pt x="538" y="12"/>
                  </a:lnTo>
                  <a:lnTo>
                    <a:pt x="602" y="29"/>
                  </a:lnTo>
                  <a:lnTo>
                    <a:pt x="667" y="54"/>
                  </a:lnTo>
                  <a:lnTo>
                    <a:pt x="734" y="83"/>
                  </a:lnTo>
                  <a:lnTo>
                    <a:pt x="801" y="117"/>
                  </a:lnTo>
                  <a:lnTo>
                    <a:pt x="869" y="153"/>
                  </a:lnTo>
                  <a:lnTo>
                    <a:pt x="937" y="191"/>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28705" name="Group 73"/>
            <p:cNvGrpSpPr/>
            <p:nvPr/>
          </p:nvGrpSpPr>
          <p:grpSpPr bwMode="auto">
            <a:xfrm>
              <a:off x="1228" y="3599"/>
              <a:ext cx="289" cy="383"/>
              <a:chOff x="1228" y="3599"/>
              <a:chExt cx="289" cy="383"/>
            </a:xfrm>
          </p:grpSpPr>
          <p:graphicFrame>
            <p:nvGraphicFramePr>
              <p:cNvPr id="28860" name="Object 71"/>
              <p:cNvGraphicFramePr/>
              <p:nvPr/>
            </p:nvGraphicFramePr>
            <p:xfrm>
              <a:off x="1228" y="3599"/>
              <a:ext cx="270" cy="338"/>
            </p:xfrm>
            <a:graphic>
              <a:graphicData uri="http://schemas.openxmlformats.org/presentationml/2006/ole">
                <mc:AlternateContent xmlns:mc="http://schemas.openxmlformats.org/markup-compatibility/2006">
                  <mc:Choice xmlns:v="urn:schemas-microsoft-com:vml" Requires="v">
                    <p:oleObj spid="_x0000_s11" name="Clip" r:id="rId21" imgW="1857375" imgH="2324100" progId="MS_ClipArt_Gallery.2">
                      <p:embed/>
                    </p:oleObj>
                  </mc:Choice>
                  <mc:Fallback>
                    <p:oleObj name="Clip" r:id="rId21" imgW="1857375" imgH="2324100" progId="MS_ClipArt_Gallery.2">
                      <p:embed/>
                      <p:pic>
                        <p:nvPicPr>
                          <p:cNvPr id="0" name="Object 7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28" y="3599"/>
                            <a:ext cx="270"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61" name="Object 72"/>
              <p:cNvGraphicFramePr/>
              <p:nvPr/>
            </p:nvGraphicFramePr>
            <p:xfrm>
              <a:off x="1269" y="3697"/>
              <a:ext cx="248" cy="285"/>
            </p:xfrm>
            <a:graphic>
              <a:graphicData uri="http://schemas.openxmlformats.org/presentationml/2006/ole">
                <mc:AlternateContent xmlns:mc="http://schemas.openxmlformats.org/markup-compatibility/2006">
                  <mc:Choice xmlns:v="urn:schemas-microsoft-com:vml" Requires="v">
                    <p:oleObj spid="_x0000_s12" name="Clip" r:id="rId23" imgW="1704975" imgH="1962150" progId="MS_ClipArt_Gallery.2">
                      <p:embed/>
                    </p:oleObj>
                  </mc:Choice>
                  <mc:Fallback>
                    <p:oleObj name="Clip" r:id="rId23" imgW="1704975" imgH="1962150" progId="MS_ClipArt_Gallery.2">
                      <p:embed/>
                      <p:pic>
                        <p:nvPicPr>
                          <p:cNvPr id="0" name="Object 7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69" y="3697"/>
                            <a:ext cx="24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706" name="Group 76"/>
            <p:cNvGrpSpPr/>
            <p:nvPr/>
          </p:nvGrpSpPr>
          <p:grpSpPr bwMode="auto">
            <a:xfrm>
              <a:off x="1766" y="3627"/>
              <a:ext cx="289" cy="382"/>
              <a:chOff x="1766" y="3627"/>
              <a:chExt cx="289" cy="382"/>
            </a:xfrm>
          </p:grpSpPr>
          <p:graphicFrame>
            <p:nvGraphicFramePr>
              <p:cNvPr id="28858" name="Object 74"/>
              <p:cNvGraphicFramePr/>
              <p:nvPr/>
            </p:nvGraphicFramePr>
            <p:xfrm>
              <a:off x="1766" y="3627"/>
              <a:ext cx="270" cy="338"/>
            </p:xfrm>
            <a:graphic>
              <a:graphicData uri="http://schemas.openxmlformats.org/presentationml/2006/ole">
                <mc:AlternateContent xmlns:mc="http://schemas.openxmlformats.org/markup-compatibility/2006">
                  <mc:Choice xmlns:v="urn:schemas-microsoft-com:vml" Requires="v">
                    <p:oleObj spid="_x0000_s13" name="Clip" r:id="rId25" imgW="1857375" imgH="2324100" progId="MS_ClipArt_Gallery.2">
                      <p:embed/>
                    </p:oleObj>
                  </mc:Choice>
                  <mc:Fallback>
                    <p:oleObj name="Clip" r:id="rId25" imgW="1857375" imgH="2324100" progId="MS_ClipArt_Gallery.2">
                      <p:embed/>
                      <p:pic>
                        <p:nvPicPr>
                          <p:cNvPr id="0" name="Object 7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6" y="3627"/>
                            <a:ext cx="270"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59" name="Object 75"/>
              <p:cNvGraphicFramePr/>
              <p:nvPr/>
            </p:nvGraphicFramePr>
            <p:xfrm>
              <a:off x="1807" y="3725"/>
              <a:ext cx="248" cy="284"/>
            </p:xfrm>
            <a:graphic>
              <a:graphicData uri="http://schemas.openxmlformats.org/presentationml/2006/ole">
                <mc:AlternateContent xmlns:mc="http://schemas.openxmlformats.org/markup-compatibility/2006">
                  <mc:Choice xmlns:v="urn:schemas-microsoft-com:vml" Requires="v">
                    <p:oleObj spid="_x0000_s14" name="Clip" r:id="rId27" imgW="1704975" imgH="1952625" progId="MS_ClipArt_Gallery.2">
                      <p:embed/>
                    </p:oleObj>
                  </mc:Choice>
                  <mc:Fallback>
                    <p:oleObj name="Clip" r:id="rId27" imgW="1704975" imgH="1952625" progId="MS_ClipArt_Gallery.2">
                      <p:embed/>
                      <p:pic>
                        <p:nvPicPr>
                          <p:cNvPr id="0" name="Object 7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07" y="3725"/>
                            <a:ext cx="24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707" name="Group 79"/>
            <p:cNvGrpSpPr/>
            <p:nvPr/>
          </p:nvGrpSpPr>
          <p:grpSpPr bwMode="auto">
            <a:xfrm>
              <a:off x="1479" y="3378"/>
              <a:ext cx="271" cy="338"/>
              <a:chOff x="1479" y="3378"/>
              <a:chExt cx="271" cy="338"/>
            </a:xfrm>
          </p:grpSpPr>
          <p:graphicFrame>
            <p:nvGraphicFramePr>
              <p:cNvPr id="28856" name="Object 77"/>
              <p:cNvGraphicFramePr/>
              <p:nvPr/>
            </p:nvGraphicFramePr>
            <p:xfrm>
              <a:off x="1479" y="3378"/>
              <a:ext cx="271" cy="338"/>
            </p:xfrm>
            <a:graphic>
              <a:graphicData uri="http://schemas.openxmlformats.org/presentationml/2006/ole">
                <mc:AlternateContent xmlns:mc="http://schemas.openxmlformats.org/markup-compatibility/2006">
                  <mc:Choice xmlns:v="urn:schemas-microsoft-com:vml" Requires="v">
                    <p:oleObj spid="_x0000_s15" name="Clip" r:id="rId29" imgW="1866900" imgH="2324100" progId="MS_ClipArt_Gallery.2">
                      <p:embed/>
                    </p:oleObj>
                  </mc:Choice>
                  <mc:Fallback>
                    <p:oleObj name="Clip" r:id="rId29" imgW="1866900" imgH="2324100" progId="MS_ClipArt_Gallery.2">
                      <p:embed/>
                      <p:pic>
                        <p:nvPicPr>
                          <p:cNvPr id="0" name="Object 7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79" y="3378"/>
                            <a:ext cx="271"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57" name="Rectangle 78"/>
              <p:cNvSpPr>
                <a:spLocks noChangeArrowheads="1"/>
              </p:cNvSpPr>
              <p:nvPr/>
            </p:nvSpPr>
            <p:spPr bwMode="auto">
              <a:xfrm>
                <a:off x="1556" y="3495"/>
                <a:ext cx="184" cy="212"/>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708" name="Line 80"/>
            <p:cNvSpPr>
              <a:spLocks noChangeShapeType="1"/>
            </p:cNvSpPr>
            <p:nvPr/>
          </p:nvSpPr>
          <p:spPr bwMode="auto">
            <a:xfrm>
              <a:off x="1691" y="3293"/>
              <a:ext cx="0" cy="20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709" name="Group 89"/>
            <p:cNvGrpSpPr/>
            <p:nvPr/>
          </p:nvGrpSpPr>
          <p:grpSpPr bwMode="auto">
            <a:xfrm>
              <a:off x="2190" y="2789"/>
              <a:ext cx="143" cy="358"/>
              <a:chOff x="2190" y="2789"/>
              <a:chExt cx="143" cy="358"/>
            </a:xfrm>
          </p:grpSpPr>
          <p:sp>
            <p:nvSpPr>
              <p:cNvPr id="28848" name="AutoShape 81"/>
              <p:cNvSpPr>
                <a:spLocks noChangeArrowheads="1"/>
              </p:cNvSpPr>
              <p:nvPr/>
            </p:nvSpPr>
            <p:spPr bwMode="auto">
              <a:xfrm>
                <a:off x="2190" y="3064"/>
                <a:ext cx="143" cy="83"/>
              </a:xfrm>
              <a:prstGeom prst="parallelogram">
                <a:avLst>
                  <a:gd name="adj" fmla="val 6635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9" name="Rectangle 82"/>
              <p:cNvSpPr>
                <a:spLocks noChangeArrowheads="1"/>
              </p:cNvSpPr>
              <p:nvPr/>
            </p:nvSpPr>
            <p:spPr bwMode="auto">
              <a:xfrm>
                <a:off x="2262" y="2790"/>
                <a:ext cx="66" cy="27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0" name="Rectangle 83"/>
              <p:cNvSpPr>
                <a:spLocks noChangeArrowheads="1"/>
              </p:cNvSpPr>
              <p:nvPr/>
            </p:nvSpPr>
            <p:spPr bwMode="auto">
              <a:xfrm>
                <a:off x="2192" y="2870"/>
                <a:ext cx="89" cy="274"/>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1" name="AutoShape 84"/>
              <p:cNvSpPr>
                <a:spLocks noChangeArrowheads="1"/>
              </p:cNvSpPr>
              <p:nvPr/>
            </p:nvSpPr>
            <p:spPr bwMode="auto">
              <a:xfrm>
                <a:off x="2191" y="2789"/>
                <a:ext cx="141" cy="81"/>
              </a:xfrm>
              <a:prstGeom prst="parallelogram">
                <a:avLst>
                  <a:gd name="adj" fmla="val 67043"/>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2" name="Line 85"/>
              <p:cNvSpPr>
                <a:spLocks noChangeShapeType="1"/>
              </p:cNvSpPr>
              <p:nvPr/>
            </p:nvSpPr>
            <p:spPr bwMode="auto">
              <a:xfrm>
                <a:off x="2333" y="2794"/>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53" name="Line 86"/>
              <p:cNvSpPr>
                <a:spLocks noChangeShapeType="1"/>
              </p:cNvSpPr>
              <p:nvPr/>
            </p:nvSpPr>
            <p:spPr bwMode="auto">
              <a:xfrm flipH="1">
                <a:off x="2282" y="3064"/>
                <a:ext cx="51" cy="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54" name="Rectangle 87"/>
              <p:cNvSpPr>
                <a:spLocks noChangeArrowheads="1"/>
              </p:cNvSpPr>
              <p:nvPr/>
            </p:nvSpPr>
            <p:spPr bwMode="auto">
              <a:xfrm>
                <a:off x="2203" y="2906"/>
                <a:ext cx="58" cy="157"/>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5" name="Rectangle 88"/>
              <p:cNvSpPr>
                <a:spLocks noChangeArrowheads="1"/>
              </p:cNvSpPr>
              <p:nvPr/>
            </p:nvSpPr>
            <p:spPr bwMode="auto">
              <a:xfrm>
                <a:off x="2211" y="2953"/>
                <a:ext cx="4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710" name="Group 98"/>
            <p:cNvGrpSpPr/>
            <p:nvPr/>
          </p:nvGrpSpPr>
          <p:grpSpPr bwMode="auto">
            <a:xfrm>
              <a:off x="2181" y="3179"/>
              <a:ext cx="144" cy="358"/>
              <a:chOff x="2181" y="3179"/>
              <a:chExt cx="144" cy="358"/>
            </a:xfrm>
          </p:grpSpPr>
          <p:sp>
            <p:nvSpPr>
              <p:cNvPr id="28840" name="AutoShape 90"/>
              <p:cNvSpPr>
                <a:spLocks noChangeArrowheads="1"/>
              </p:cNvSpPr>
              <p:nvPr/>
            </p:nvSpPr>
            <p:spPr bwMode="auto">
              <a:xfrm>
                <a:off x="2181" y="3454"/>
                <a:ext cx="144" cy="83"/>
              </a:xfrm>
              <a:prstGeom prst="parallelogram">
                <a:avLst>
                  <a:gd name="adj" fmla="val 6681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1" name="Rectangle 91"/>
              <p:cNvSpPr>
                <a:spLocks noChangeArrowheads="1"/>
              </p:cNvSpPr>
              <p:nvPr/>
            </p:nvSpPr>
            <p:spPr bwMode="auto">
              <a:xfrm>
                <a:off x="2254" y="3180"/>
                <a:ext cx="66" cy="27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2" name="Rectangle 92"/>
              <p:cNvSpPr>
                <a:spLocks noChangeArrowheads="1"/>
              </p:cNvSpPr>
              <p:nvPr/>
            </p:nvSpPr>
            <p:spPr bwMode="auto">
              <a:xfrm>
                <a:off x="2183" y="3260"/>
                <a:ext cx="89" cy="274"/>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3" name="AutoShape 93"/>
              <p:cNvSpPr>
                <a:spLocks noChangeArrowheads="1"/>
              </p:cNvSpPr>
              <p:nvPr/>
            </p:nvSpPr>
            <p:spPr bwMode="auto">
              <a:xfrm>
                <a:off x="2182" y="3179"/>
                <a:ext cx="142" cy="81"/>
              </a:xfrm>
              <a:prstGeom prst="parallelogram">
                <a:avLst>
                  <a:gd name="adj" fmla="val 67518"/>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4" name="Line 94"/>
              <p:cNvSpPr>
                <a:spLocks noChangeShapeType="1"/>
              </p:cNvSpPr>
              <p:nvPr/>
            </p:nvSpPr>
            <p:spPr bwMode="auto">
              <a:xfrm>
                <a:off x="2325" y="3184"/>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45" name="Line 95"/>
              <p:cNvSpPr>
                <a:spLocks noChangeShapeType="1"/>
              </p:cNvSpPr>
              <p:nvPr/>
            </p:nvSpPr>
            <p:spPr bwMode="auto">
              <a:xfrm flipH="1">
                <a:off x="2273" y="3454"/>
                <a:ext cx="52" cy="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46" name="Rectangle 96"/>
              <p:cNvSpPr>
                <a:spLocks noChangeArrowheads="1"/>
              </p:cNvSpPr>
              <p:nvPr/>
            </p:nvSpPr>
            <p:spPr bwMode="auto">
              <a:xfrm>
                <a:off x="2194" y="3296"/>
                <a:ext cx="59" cy="157"/>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7" name="Rectangle 97"/>
              <p:cNvSpPr>
                <a:spLocks noChangeArrowheads="1"/>
              </p:cNvSpPr>
              <p:nvPr/>
            </p:nvSpPr>
            <p:spPr bwMode="auto">
              <a:xfrm>
                <a:off x="2202" y="3343"/>
                <a:ext cx="4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711" name="Line 99"/>
            <p:cNvSpPr>
              <a:spLocks noChangeShapeType="1"/>
            </p:cNvSpPr>
            <p:nvPr/>
          </p:nvSpPr>
          <p:spPr bwMode="auto">
            <a:xfrm flipV="1">
              <a:off x="2134" y="2848"/>
              <a:ext cx="0" cy="5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2" name="Line 100"/>
            <p:cNvSpPr>
              <a:spLocks noChangeShapeType="1"/>
            </p:cNvSpPr>
            <p:nvPr/>
          </p:nvSpPr>
          <p:spPr bwMode="auto">
            <a:xfrm>
              <a:off x="2131" y="3382"/>
              <a:ext cx="7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3" name="Line 101"/>
            <p:cNvSpPr>
              <a:spLocks noChangeShapeType="1"/>
            </p:cNvSpPr>
            <p:nvPr/>
          </p:nvSpPr>
          <p:spPr bwMode="auto">
            <a:xfrm>
              <a:off x="2129" y="2965"/>
              <a:ext cx="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4" name="Line 102"/>
            <p:cNvSpPr>
              <a:spLocks noChangeShapeType="1"/>
            </p:cNvSpPr>
            <p:nvPr/>
          </p:nvSpPr>
          <p:spPr bwMode="auto">
            <a:xfrm flipV="1">
              <a:off x="1246" y="1296"/>
              <a:ext cx="318" cy="1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5" name="Line 103"/>
            <p:cNvSpPr>
              <a:spLocks noChangeShapeType="1"/>
            </p:cNvSpPr>
            <p:nvPr/>
          </p:nvSpPr>
          <p:spPr bwMode="auto">
            <a:xfrm>
              <a:off x="1893" y="1283"/>
              <a:ext cx="336" cy="1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6" name="Line 104"/>
            <p:cNvSpPr>
              <a:spLocks noChangeShapeType="1"/>
            </p:cNvSpPr>
            <p:nvPr/>
          </p:nvSpPr>
          <p:spPr bwMode="auto">
            <a:xfrm flipH="1">
              <a:off x="2252" y="1578"/>
              <a:ext cx="167" cy="5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7" name="Line 105"/>
            <p:cNvSpPr>
              <a:spLocks noChangeShapeType="1"/>
            </p:cNvSpPr>
            <p:nvPr/>
          </p:nvSpPr>
          <p:spPr bwMode="auto">
            <a:xfrm>
              <a:off x="1720" y="1382"/>
              <a:ext cx="0" cy="37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8" name="Line 106"/>
            <p:cNvSpPr>
              <a:spLocks noChangeShapeType="1"/>
            </p:cNvSpPr>
            <p:nvPr/>
          </p:nvSpPr>
          <p:spPr bwMode="auto">
            <a:xfrm>
              <a:off x="1737" y="1950"/>
              <a:ext cx="370" cy="3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9" name="Line 107"/>
            <p:cNvSpPr>
              <a:spLocks noChangeShapeType="1"/>
            </p:cNvSpPr>
            <p:nvPr/>
          </p:nvSpPr>
          <p:spPr bwMode="auto">
            <a:xfrm flipH="1">
              <a:off x="2056" y="2357"/>
              <a:ext cx="184" cy="3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0" name="Line 108"/>
            <p:cNvSpPr>
              <a:spLocks noChangeShapeType="1"/>
            </p:cNvSpPr>
            <p:nvPr/>
          </p:nvSpPr>
          <p:spPr bwMode="auto">
            <a:xfrm flipH="1">
              <a:off x="1899" y="1550"/>
              <a:ext cx="387" cy="3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1" name="Line 109"/>
            <p:cNvSpPr>
              <a:spLocks noChangeShapeType="1"/>
            </p:cNvSpPr>
            <p:nvPr/>
          </p:nvSpPr>
          <p:spPr bwMode="auto">
            <a:xfrm flipH="1">
              <a:off x="1905" y="1059"/>
              <a:ext cx="243" cy="22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2" name="Line 110"/>
            <p:cNvSpPr>
              <a:spLocks noChangeShapeType="1"/>
            </p:cNvSpPr>
            <p:nvPr/>
          </p:nvSpPr>
          <p:spPr bwMode="auto">
            <a:xfrm flipH="1">
              <a:off x="2401" y="1214"/>
              <a:ext cx="140" cy="1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723" name="Group 124"/>
            <p:cNvGrpSpPr/>
            <p:nvPr/>
          </p:nvGrpSpPr>
          <p:grpSpPr bwMode="auto">
            <a:xfrm>
              <a:off x="887" y="1382"/>
              <a:ext cx="347" cy="205"/>
              <a:chOff x="887" y="1382"/>
              <a:chExt cx="347" cy="205"/>
            </a:xfrm>
          </p:grpSpPr>
          <p:sp>
            <p:nvSpPr>
              <p:cNvPr id="28827" name="Oval 111"/>
              <p:cNvSpPr>
                <a:spLocks noChangeArrowheads="1"/>
              </p:cNvSpPr>
              <p:nvPr/>
            </p:nvSpPr>
            <p:spPr bwMode="auto">
              <a:xfrm>
                <a:off x="890" y="1473"/>
                <a:ext cx="344" cy="114"/>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28" name="Line 112"/>
              <p:cNvSpPr>
                <a:spLocks noChangeShapeType="1"/>
              </p:cNvSpPr>
              <p:nvPr/>
            </p:nvSpPr>
            <p:spPr bwMode="auto">
              <a:xfrm>
                <a:off x="890" y="14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9" name="Line 113"/>
              <p:cNvSpPr>
                <a:spLocks noChangeShapeType="1"/>
              </p:cNvSpPr>
              <p:nvPr/>
            </p:nvSpPr>
            <p:spPr bwMode="auto">
              <a:xfrm>
                <a:off x="1234" y="14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0" name="Rectangle 114"/>
              <p:cNvSpPr>
                <a:spLocks noChangeArrowheads="1"/>
              </p:cNvSpPr>
              <p:nvPr/>
            </p:nvSpPr>
            <p:spPr bwMode="auto">
              <a:xfrm>
                <a:off x="890" y="1464"/>
                <a:ext cx="341"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31" name="Oval 115"/>
              <p:cNvSpPr>
                <a:spLocks noChangeArrowheads="1"/>
              </p:cNvSpPr>
              <p:nvPr/>
            </p:nvSpPr>
            <p:spPr bwMode="auto">
              <a:xfrm>
                <a:off x="887" y="1382"/>
                <a:ext cx="344"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32" name="Group 119"/>
              <p:cNvGrpSpPr/>
              <p:nvPr/>
            </p:nvGrpSpPr>
            <p:grpSpPr bwMode="auto">
              <a:xfrm>
                <a:off x="969" y="1411"/>
                <a:ext cx="172" cy="78"/>
                <a:chOff x="969" y="1411"/>
                <a:chExt cx="172" cy="78"/>
              </a:xfrm>
            </p:grpSpPr>
            <p:sp>
              <p:nvSpPr>
                <p:cNvPr id="28837" name="Line 116"/>
                <p:cNvSpPr>
                  <a:spLocks noChangeShapeType="1"/>
                </p:cNvSpPr>
                <p:nvPr/>
              </p:nvSpPr>
              <p:spPr bwMode="auto">
                <a:xfrm flipV="1">
                  <a:off x="969" y="141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8" name="Line 117"/>
                <p:cNvSpPr>
                  <a:spLocks noChangeShapeType="1"/>
                </p:cNvSpPr>
                <p:nvPr/>
              </p:nvSpPr>
              <p:spPr bwMode="auto">
                <a:xfrm>
                  <a:off x="1087" y="1489"/>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9" name="Line 118"/>
                <p:cNvSpPr>
                  <a:spLocks noChangeShapeType="1"/>
                </p:cNvSpPr>
                <p:nvPr/>
              </p:nvSpPr>
              <p:spPr bwMode="auto">
                <a:xfrm>
                  <a:off x="1026" y="1413"/>
                  <a:ext cx="64"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33" name="Group 123"/>
              <p:cNvGrpSpPr/>
              <p:nvPr/>
            </p:nvGrpSpPr>
            <p:grpSpPr bwMode="auto">
              <a:xfrm>
                <a:off x="970" y="1409"/>
                <a:ext cx="171" cy="78"/>
                <a:chOff x="970" y="1409"/>
                <a:chExt cx="171" cy="78"/>
              </a:xfrm>
            </p:grpSpPr>
            <p:sp>
              <p:nvSpPr>
                <p:cNvPr id="28834" name="Line 120"/>
                <p:cNvSpPr>
                  <a:spLocks noChangeShapeType="1"/>
                </p:cNvSpPr>
                <p:nvPr/>
              </p:nvSpPr>
              <p:spPr bwMode="auto">
                <a:xfrm>
                  <a:off x="970" y="1485"/>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5" name="Line 121"/>
                <p:cNvSpPr>
                  <a:spLocks noChangeShapeType="1"/>
                </p:cNvSpPr>
                <p:nvPr/>
              </p:nvSpPr>
              <p:spPr bwMode="auto">
                <a:xfrm>
                  <a:off x="1087" y="1410"/>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6" name="Line 122"/>
                <p:cNvSpPr>
                  <a:spLocks noChangeShapeType="1"/>
                </p:cNvSpPr>
                <p:nvPr/>
              </p:nvSpPr>
              <p:spPr bwMode="auto">
                <a:xfrm flipV="1">
                  <a:off x="1026" y="140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4" name="Group 138"/>
            <p:cNvGrpSpPr/>
            <p:nvPr/>
          </p:nvGrpSpPr>
          <p:grpSpPr bwMode="auto">
            <a:xfrm>
              <a:off x="1546" y="1182"/>
              <a:ext cx="347" cy="204"/>
              <a:chOff x="1546" y="1182"/>
              <a:chExt cx="347" cy="204"/>
            </a:xfrm>
          </p:grpSpPr>
          <p:sp>
            <p:nvSpPr>
              <p:cNvPr id="28814" name="Oval 125"/>
              <p:cNvSpPr>
                <a:spLocks noChangeArrowheads="1"/>
              </p:cNvSpPr>
              <p:nvPr/>
            </p:nvSpPr>
            <p:spPr bwMode="auto">
              <a:xfrm>
                <a:off x="1549" y="1273"/>
                <a:ext cx="344" cy="11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15" name="Line 126"/>
              <p:cNvSpPr>
                <a:spLocks noChangeShapeType="1"/>
              </p:cNvSpPr>
              <p:nvPr/>
            </p:nvSpPr>
            <p:spPr bwMode="auto">
              <a:xfrm>
                <a:off x="1549" y="12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6" name="Line 127"/>
              <p:cNvSpPr>
                <a:spLocks noChangeShapeType="1"/>
              </p:cNvSpPr>
              <p:nvPr/>
            </p:nvSpPr>
            <p:spPr bwMode="auto">
              <a:xfrm>
                <a:off x="1893" y="12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7" name="Rectangle 128"/>
              <p:cNvSpPr>
                <a:spLocks noChangeArrowheads="1"/>
              </p:cNvSpPr>
              <p:nvPr/>
            </p:nvSpPr>
            <p:spPr bwMode="auto">
              <a:xfrm>
                <a:off x="1549" y="1264"/>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18" name="Oval 129"/>
              <p:cNvSpPr>
                <a:spLocks noChangeArrowheads="1"/>
              </p:cNvSpPr>
              <p:nvPr/>
            </p:nvSpPr>
            <p:spPr bwMode="auto">
              <a:xfrm>
                <a:off x="1546" y="1182"/>
                <a:ext cx="344"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19" name="Group 133"/>
              <p:cNvGrpSpPr/>
              <p:nvPr/>
            </p:nvGrpSpPr>
            <p:grpSpPr bwMode="auto">
              <a:xfrm>
                <a:off x="1628" y="1211"/>
                <a:ext cx="172" cy="77"/>
                <a:chOff x="1628" y="1211"/>
                <a:chExt cx="172" cy="77"/>
              </a:xfrm>
            </p:grpSpPr>
            <p:sp>
              <p:nvSpPr>
                <p:cNvPr id="28824" name="Line 130"/>
                <p:cNvSpPr>
                  <a:spLocks noChangeShapeType="1"/>
                </p:cNvSpPr>
                <p:nvPr/>
              </p:nvSpPr>
              <p:spPr bwMode="auto">
                <a:xfrm flipV="1">
                  <a:off x="1628" y="121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5" name="Line 131"/>
                <p:cNvSpPr>
                  <a:spLocks noChangeShapeType="1"/>
                </p:cNvSpPr>
                <p:nvPr/>
              </p:nvSpPr>
              <p:spPr bwMode="auto">
                <a:xfrm>
                  <a:off x="1746" y="1288"/>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6" name="Line 132"/>
                <p:cNvSpPr>
                  <a:spLocks noChangeShapeType="1"/>
                </p:cNvSpPr>
                <p:nvPr/>
              </p:nvSpPr>
              <p:spPr bwMode="auto">
                <a:xfrm>
                  <a:off x="1685" y="1213"/>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20" name="Group 137"/>
              <p:cNvGrpSpPr/>
              <p:nvPr/>
            </p:nvGrpSpPr>
            <p:grpSpPr bwMode="auto">
              <a:xfrm>
                <a:off x="1629" y="1209"/>
                <a:ext cx="171" cy="78"/>
                <a:chOff x="1629" y="1209"/>
                <a:chExt cx="171" cy="78"/>
              </a:xfrm>
            </p:grpSpPr>
            <p:sp>
              <p:nvSpPr>
                <p:cNvPr id="28821" name="Line 134"/>
                <p:cNvSpPr>
                  <a:spLocks noChangeShapeType="1"/>
                </p:cNvSpPr>
                <p:nvPr/>
              </p:nvSpPr>
              <p:spPr bwMode="auto">
                <a:xfrm>
                  <a:off x="1629" y="1285"/>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2" name="Line 135"/>
                <p:cNvSpPr>
                  <a:spLocks noChangeShapeType="1"/>
                </p:cNvSpPr>
                <p:nvPr/>
              </p:nvSpPr>
              <p:spPr bwMode="auto">
                <a:xfrm>
                  <a:off x="1746" y="1210"/>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3" name="Line 136"/>
                <p:cNvSpPr>
                  <a:spLocks noChangeShapeType="1"/>
                </p:cNvSpPr>
                <p:nvPr/>
              </p:nvSpPr>
              <p:spPr bwMode="auto">
                <a:xfrm flipV="1">
                  <a:off x="1685" y="120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5" name="Group 152"/>
            <p:cNvGrpSpPr/>
            <p:nvPr/>
          </p:nvGrpSpPr>
          <p:grpSpPr bwMode="auto">
            <a:xfrm>
              <a:off x="1558" y="1758"/>
              <a:ext cx="347" cy="204"/>
              <a:chOff x="1558" y="1758"/>
              <a:chExt cx="347" cy="204"/>
            </a:xfrm>
          </p:grpSpPr>
          <p:sp>
            <p:nvSpPr>
              <p:cNvPr id="28801" name="Oval 139"/>
              <p:cNvSpPr>
                <a:spLocks noChangeArrowheads="1"/>
              </p:cNvSpPr>
              <p:nvPr/>
            </p:nvSpPr>
            <p:spPr bwMode="auto">
              <a:xfrm>
                <a:off x="1561" y="1849"/>
                <a:ext cx="344" cy="11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02" name="Line 140"/>
              <p:cNvSpPr>
                <a:spLocks noChangeShapeType="1"/>
              </p:cNvSpPr>
              <p:nvPr/>
            </p:nvSpPr>
            <p:spPr bwMode="auto">
              <a:xfrm>
                <a:off x="1561" y="1840"/>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3" name="Line 141"/>
              <p:cNvSpPr>
                <a:spLocks noChangeShapeType="1"/>
              </p:cNvSpPr>
              <p:nvPr/>
            </p:nvSpPr>
            <p:spPr bwMode="auto">
              <a:xfrm>
                <a:off x="1905" y="1840"/>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4" name="Rectangle 142"/>
              <p:cNvSpPr>
                <a:spLocks noChangeArrowheads="1"/>
              </p:cNvSpPr>
              <p:nvPr/>
            </p:nvSpPr>
            <p:spPr bwMode="auto">
              <a:xfrm>
                <a:off x="1561" y="1840"/>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05" name="Oval 143"/>
              <p:cNvSpPr>
                <a:spLocks noChangeArrowheads="1"/>
              </p:cNvSpPr>
              <p:nvPr/>
            </p:nvSpPr>
            <p:spPr bwMode="auto">
              <a:xfrm>
                <a:off x="1558" y="1758"/>
                <a:ext cx="344"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06" name="Group 147"/>
              <p:cNvGrpSpPr/>
              <p:nvPr/>
            </p:nvGrpSpPr>
            <p:grpSpPr bwMode="auto">
              <a:xfrm>
                <a:off x="1640" y="1787"/>
                <a:ext cx="172" cy="77"/>
                <a:chOff x="1640" y="1787"/>
                <a:chExt cx="172" cy="77"/>
              </a:xfrm>
            </p:grpSpPr>
            <p:sp>
              <p:nvSpPr>
                <p:cNvPr id="28811" name="Line 144"/>
                <p:cNvSpPr>
                  <a:spLocks noChangeShapeType="1"/>
                </p:cNvSpPr>
                <p:nvPr/>
              </p:nvSpPr>
              <p:spPr bwMode="auto">
                <a:xfrm flipV="1">
                  <a:off x="1640" y="1787"/>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2" name="Line 145"/>
                <p:cNvSpPr>
                  <a:spLocks noChangeShapeType="1"/>
                </p:cNvSpPr>
                <p:nvPr/>
              </p:nvSpPr>
              <p:spPr bwMode="auto">
                <a:xfrm>
                  <a:off x="1758" y="1864"/>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3" name="Line 146"/>
                <p:cNvSpPr>
                  <a:spLocks noChangeShapeType="1"/>
                </p:cNvSpPr>
                <p:nvPr/>
              </p:nvSpPr>
              <p:spPr bwMode="auto">
                <a:xfrm>
                  <a:off x="1697" y="178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07" name="Group 151"/>
              <p:cNvGrpSpPr/>
              <p:nvPr/>
            </p:nvGrpSpPr>
            <p:grpSpPr bwMode="auto">
              <a:xfrm>
                <a:off x="1641" y="1785"/>
                <a:ext cx="171" cy="78"/>
                <a:chOff x="1641" y="1785"/>
                <a:chExt cx="171" cy="78"/>
              </a:xfrm>
            </p:grpSpPr>
            <p:sp>
              <p:nvSpPr>
                <p:cNvPr id="28808" name="Line 148"/>
                <p:cNvSpPr>
                  <a:spLocks noChangeShapeType="1"/>
                </p:cNvSpPr>
                <p:nvPr/>
              </p:nvSpPr>
              <p:spPr bwMode="auto">
                <a:xfrm>
                  <a:off x="1641" y="186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9" name="Line 149"/>
                <p:cNvSpPr>
                  <a:spLocks noChangeShapeType="1"/>
                </p:cNvSpPr>
                <p:nvPr/>
              </p:nvSpPr>
              <p:spPr bwMode="auto">
                <a:xfrm>
                  <a:off x="1758" y="1786"/>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0" name="Line 150"/>
                <p:cNvSpPr>
                  <a:spLocks noChangeShapeType="1"/>
                </p:cNvSpPr>
                <p:nvPr/>
              </p:nvSpPr>
              <p:spPr bwMode="auto">
                <a:xfrm flipV="1">
                  <a:off x="1697" y="1785"/>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6" name="Group 166"/>
            <p:cNvGrpSpPr/>
            <p:nvPr/>
          </p:nvGrpSpPr>
          <p:grpSpPr bwMode="auto">
            <a:xfrm>
              <a:off x="2229" y="1364"/>
              <a:ext cx="346" cy="205"/>
              <a:chOff x="2229" y="1364"/>
              <a:chExt cx="346" cy="205"/>
            </a:xfrm>
          </p:grpSpPr>
          <p:sp>
            <p:nvSpPr>
              <p:cNvPr id="28788" name="Oval 153"/>
              <p:cNvSpPr>
                <a:spLocks noChangeArrowheads="1"/>
              </p:cNvSpPr>
              <p:nvPr/>
            </p:nvSpPr>
            <p:spPr bwMode="auto">
              <a:xfrm>
                <a:off x="2232" y="1455"/>
                <a:ext cx="343" cy="114"/>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89" name="Line 154"/>
              <p:cNvSpPr>
                <a:spLocks noChangeShapeType="1"/>
              </p:cNvSpPr>
              <p:nvPr/>
            </p:nvSpPr>
            <p:spPr bwMode="auto">
              <a:xfrm>
                <a:off x="2232" y="1446"/>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0" name="Line 155"/>
              <p:cNvSpPr>
                <a:spLocks noChangeShapeType="1"/>
              </p:cNvSpPr>
              <p:nvPr/>
            </p:nvSpPr>
            <p:spPr bwMode="auto">
              <a:xfrm>
                <a:off x="2575" y="1446"/>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1" name="Rectangle 156"/>
              <p:cNvSpPr>
                <a:spLocks noChangeArrowheads="1"/>
              </p:cNvSpPr>
              <p:nvPr/>
            </p:nvSpPr>
            <p:spPr bwMode="auto">
              <a:xfrm>
                <a:off x="2232" y="1446"/>
                <a:ext cx="340"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92" name="Oval 157"/>
              <p:cNvSpPr>
                <a:spLocks noChangeArrowheads="1"/>
              </p:cNvSpPr>
              <p:nvPr/>
            </p:nvSpPr>
            <p:spPr bwMode="auto">
              <a:xfrm>
                <a:off x="2229" y="1364"/>
                <a:ext cx="343"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93" name="Group 161"/>
              <p:cNvGrpSpPr/>
              <p:nvPr/>
            </p:nvGrpSpPr>
            <p:grpSpPr bwMode="auto">
              <a:xfrm>
                <a:off x="2311" y="1393"/>
                <a:ext cx="171" cy="78"/>
                <a:chOff x="2311" y="1393"/>
                <a:chExt cx="171" cy="78"/>
              </a:xfrm>
            </p:grpSpPr>
            <p:sp>
              <p:nvSpPr>
                <p:cNvPr id="28798" name="Line 158"/>
                <p:cNvSpPr>
                  <a:spLocks noChangeShapeType="1"/>
                </p:cNvSpPr>
                <p:nvPr/>
              </p:nvSpPr>
              <p:spPr bwMode="auto">
                <a:xfrm flipV="1">
                  <a:off x="2311" y="139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9" name="Line 159"/>
                <p:cNvSpPr>
                  <a:spLocks noChangeShapeType="1"/>
                </p:cNvSpPr>
                <p:nvPr/>
              </p:nvSpPr>
              <p:spPr bwMode="auto">
                <a:xfrm>
                  <a:off x="2429" y="1471"/>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0" name="Line 160"/>
                <p:cNvSpPr>
                  <a:spLocks noChangeShapeType="1"/>
                </p:cNvSpPr>
                <p:nvPr/>
              </p:nvSpPr>
              <p:spPr bwMode="auto">
                <a:xfrm>
                  <a:off x="2368" y="1395"/>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94" name="Group 165"/>
              <p:cNvGrpSpPr/>
              <p:nvPr/>
            </p:nvGrpSpPr>
            <p:grpSpPr bwMode="auto">
              <a:xfrm>
                <a:off x="2312" y="1391"/>
                <a:ext cx="169" cy="78"/>
                <a:chOff x="2312" y="1391"/>
                <a:chExt cx="169" cy="78"/>
              </a:xfrm>
            </p:grpSpPr>
            <p:sp>
              <p:nvSpPr>
                <p:cNvPr id="28795" name="Line 162"/>
                <p:cNvSpPr>
                  <a:spLocks noChangeShapeType="1"/>
                </p:cNvSpPr>
                <p:nvPr/>
              </p:nvSpPr>
              <p:spPr bwMode="auto">
                <a:xfrm>
                  <a:off x="2312" y="1467"/>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6" name="Line 163"/>
                <p:cNvSpPr>
                  <a:spLocks noChangeShapeType="1"/>
                </p:cNvSpPr>
                <p:nvPr/>
              </p:nvSpPr>
              <p:spPr bwMode="auto">
                <a:xfrm>
                  <a:off x="2428" y="1392"/>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7" name="Line 164"/>
                <p:cNvSpPr>
                  <a:spLocks noChangeShapeType="1"/>
                </p:cNvSpPr>
                <p:nvPr/>
              </p:nvSpPr>
              <p:spPr bwMode="auto">
                <a:xfrm flipV="1">
                  <a:off x="2367" y="1391"/>
                  <a:ext cx="63"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7" name="Group 180"/>
            <p:cNvGrpSpPr/>
            <p:nvPr/>
          </p:nvGrpSpPr>
          <p:grpSpPr bwMode="auto">
            <a:xfrm>
              <a:off x="2095" y="2150"/>
              <a:ext cx="347" cy="204"/>
              <a:chOff x="2095" y="2150"/>
              <a:chExt cx="347" cy="204"/>
            </a:xfrm>
          </p:grpSpPr>
          <p:sp>
            <p:nvSpPr>
              <p:cNvPr id="28775" name="Oval 167"/>
              <p:cNvSpPr>
                <a:spLocks noChangeArrowheads="1"/>
              </p:cNvSpPr>
              <p:nvPr/>
            </p:nvSpPr>
            <p:spPr bwMode="auto">
              <a:xfrm>
                <a:off x="2098" y="2241"/>
                <a:ext cx="344" cy="11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76" name="Line 168"/>
              <p:cNvSpPr>
                <a:spLocks noChangeShapeType="1"/>
              </p:cNvSpPr>
              <p:nvPr/>
            </p:nvSpPr>
            <p:spPr bwMode="auto">
              <a:xfrm>
                <a:off x="2098" y="223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7" name="Line 169"/>
              <p:cNvSpPr>
                <a:spLocks noChangeShapeType="1"/>
              </p:cNvSpPr>
              <p:nvPr/>
            </p:nvSpPr>
            <p:spPr bwMode="auto">
              <a:xfrm>
                <a:off x="2442" y="223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8" name="Rectangle 170"/>
              <p:cNvSpPr>
                <a:spLocks noChangeArrowheads="1"/>
              </p:cNvSpPr>
              <p:nvPr/>
            </p:nvSpPr>
            <p:spPr bwMode="auto">
              <a:xfrm>
                <a:off x="2098" y="2232"/>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79" name="Oval 171"/>
              <p:cNvSpPr>
                <a:spLocks noChangeArrowheads="1"/>
              </p:cNvSpPr>
              <p:nvPr/>
            </p:nvSpPr>
            <p:spPr bwMode="auto">
              <a:xfrm>
                <a:off x="2095" y="2150"/>
                <a:ext cx="344"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80" name="Group 175"/>
              <p:cNvGrpSpPr/>
              <p:nvPr/>
            </p:nvGrpSpPr>
            <p:grpSpPr bwMode="auto">
              <a:xfrm>
                <a:off x="2177" y="2179"/>
                <a:ext cx="172" cy="77"/>
                <a:chOff x="2177" y="2179"/>
                <a:chExt cx="172" cy="77"/>
              </a:xfrm>
            </p:grpSpPr>
            <p:sp>
              <p:nvSpPr>
                <p:cNvPr id="28785" name="Line 172"/>
                <p:cNvSpPr>
                  <a:spLocks noChangeShapeType="1"/>
                </p:cNvSpPr>
                <p:nvPr/>
              </p:nvSpPr>
              <p:spPr bwMode="auto">
                <a:xfrm flipV="1">
                  <a:off x="2177" y="2179"/>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6" name="Line 173"/>
                <p:cNvSpPr>
                  <a:spLocks noChangeShapeType="1"/>
                </p:cNvSpPr>
                <p:nvPr/>
              </p:nvSpPr>
              <p:spPr bwMode="auto">
                <a:xfrm>
                  <a:off x="2295" y="2256"/>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7" name="Line 174"/>
                <p:cNvSpPr>
                  <a:spLocks noChangeShapeType="1"/>
                </p:cNvSpPr>
                <p:nvPr/>
              </p:nvSpPr>
              <p:spPr bwMode="auto">
                <a:xfrm>
                  <a:off x="2234" y="2181"/>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81" name="Group 179"/>
              <p:cNvGrpSpPr/>
              <p:nvPr/>
            </p:nvGrpSpPr>
            <p:grpSpPr bwMode="auto">
              <a:xfrm>
                <a:off x="2178" y="2177"/>
                <a:ext cx="171" cy="78"/>
                <a:chOff x="2178" y="2177"/>
                <a:chExt cx="171" cy="78"/>
              </a:xfrm>
            </p:grpSpPr>
            <p:sp>
              <p:nvSpPr>
                <p:cNvPr id="28782" name="Line 176"/>
                <p:cNvSpPr>
                  <a:spLocks noChangeShapeType="1"/>
                </p:cNvSpPr>
                <p:nvPr/>
              </p:nvSpPr>
              <p:spPr bwMode="auto">
                <a:xfrm>
                  <a:off x="2178" y="225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3" name="Line 177"/>
                <p:cNvSpPr>
                  <a:spLocks noChangeShapeType="1"/>
                </p:cNvSpPr>
                <p:nvPr/>
              </p:nvSpPr>
              <p:spPr bwMode="auto">
                <a:xfrm>
                  <a:off x="2295" y="2178"/>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4" name="Line 178"/>
                <p:cNvSpPr>
                  <a:spLocks noChangeShapeType="1"/>
                </p:cNvSpPr>
                <p:nvPr/>
              </p:nvSpPr>
              <p:spPr bwMode="auto">
                <a:xfrm flipV="1">
                  <a:off x="2234" y="2177"/>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8" name="Group 194"/>
            <p:cNvGrpSpPr/>
            <p:nvPr/>
          </p:nvGrpSpPr>
          <p:grpSpPr bwMode="auto">
            <a:xfrm>
              <a:off x="1865" y="2662"/>
              <a:ext cx="346" cy="206"/>
              <a:chOff x="1865" y="2662"/>
              <a:chExt cx="346" cy="206"/>
            </a:xfrm>
          </p:grpSpPr>
          <p:sp>
            <p:nvSpPr>
              <p:cNvPr id="28762" name="Oval 181"/>
              <p:cNvSpPr>
                <a:spLocks noChangeArrowheads="1"/>
              </p:cNvSpPr>
              <p:nvPr/>
            </p:nvSpPr>
            <p:spPr bwMode="auto">
              <a:xfrm>
                <a:off x="1868" y="2754"/>
                <a:ext cx="343" cy="114"/>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63" name="Line 182"/>
              <p:cNvSpPr>
                <a:spLocks noChangeShapeType="1"/>
              </p:cNvSpPr>
              <p:nvPr/>
            </p:nvSpPr>
            <p:spPr bwMode="auto">
              <a:xfrm>
                <a:off x="1868" y="2744"/>
                <a:ext cx="0" cy="7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4" name="Line 183"/>
              <p:cNvSpPr>
                <a:spLocks noChangeShapeType="1"/>
              </p:cNvSpPr>
              <p:nvPr/>
            </p:nvSpPr>
            <p:spPr bwMode="auto">
              <a:xfrm>
                <a:off x="2211" y="2744"/>
                <a:ext cx="0" cy="7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5" name="Rectangle 184"/>
              <p:cNvSpPr>
                <a:spLocks noChangeArrowheads="1"/>
              </p:cNvSpPr>
              <p:nvPr/>
            </p:nvSpPr>
            <p:spPr bwMode="auto">
              <a:xfrm>
                <a:off x="1868" y="2744"/>
                <a:ext cx="340" cy="7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66" name="Oval 185"/>
              <p:cNvSpPr>
                <a:spLocks noChangeArrowheads="1"/>
              </p:cNvSpPr>
              <p:nvPr/>
            </p:nvSpPr>
            <p:spPr bwMode="auto">
              <a:xfrm>
                <a:off x="1865" y="2662"/>
                <a:ext cx="343" cy="13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67" name="Group 189"/>
              <p:cNvGrpSpPr/>
              <p:nvPr/>
            </p:nvGrpSpPr>
            <p:grpSpPr bwMode="auto">
              <a:xfrm>
                <a:off x="1947" y="2691"/>
                <a:ext cx="171" cy="78"/>
                <a:chOff x="1947" y="2691"/>
                <a:chExt cx="171" cy="78"/>
              </a:xfrm>
            </p:grpSpPr>
            <p:sp>
              <p:nvSpPr>
                <p:cNvPr id="28772" name="Line 186"/>
                <p:cNvSpPr>
                  <a:spLocks noChangeShapeType="1"/>
                </p:cNvSpPr>
                <p:nvPr/>
              </p:nvSpPr>
              <p:spPr bwMode="auto">
                <a:xfrm flipV="1">
                  <a:off x="1947" y="269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3" name="Line 187"/>
                <p:cNvSpPr>
                  <a:spLocks noChangeShapeType="1"/>
                </p:cNvSpPr>
                <p:nvPr/>
              </p:nvSpPr>
              <p:spPr bwMode="auto">
                <a:xfrm>
                  <a:off x="2065" y="2769"/>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4" name="Line 188"/>
                <p:cNvSpPr>
                  <a:spLocks noChangeShapeType="1"/>
                </p:cNvSpPr>
                <p:nvPr/>
              </p:nvSpPr>
              <p:spPr bwMode="auto">
                <a:xfrm>
                  <a:off x="2004" y="2693"/>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68" name="Group 193"/>
              <p:cNvGrpSpPr/>
              <p:nvPr/>
            </p:nvGrpSpPr>
            <p:grpSpPr bwMode="auto">
              <a:xfrm>
                <a:off x="1948" y="2690"/>
                <a:ext cx="169" cy="78"/>
                <a:chOff x="1948" y="2690"/>
                <a:chExt cx="169" cy="78"/>
              </a:xfrm>
            </p:grpSpPr>
            <p:sp>
              <p:nvSpPr>
                <p:cNvPr id="28769" name="Line 190"/>
                <p:cNvSpPr>
                  <a:spLocks noChangeShapeType="1"/>
                </p:cNvSpPr>
                <p:nvPr/>
              </p:nvSpPr>
              <p:spPr bwMode="auto">
                <a:xfrm>
                  <a:off x="1948" y="2766"/>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0" name="Line 191"/>
                <p:cNvSpPr>
                  <a:spLocks noChangeShapeType="1"/>
                </p:cNvSpPr>
                <p:nvPr/>
              </p:nvSpPr>
              <p:spPr bwMode="auto">
                <a:xfrm>
                  <a:off x="2064" y="2690"/>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1" name="Line 192"/>
                <p:cNvSpPr>
                  <a:spLocks noChangeShapeType="1"/>
                </p:cNvSpPr>
                <p:nvPr/>
              </p:nvSpPr>
              <p:spPr bwMode="auto">
                <a:xfrm flipV="1">
                  <a:off x="2003" y="2690"/>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9" name="Group 208"/>
            <p:cNvGrpSpPr/>
            <p:nvPr/>
          </p:nvGrpSpPr>
          <p:grpSpPr bwMode="auto">
            <a:xfrm>
              <a:off x="1443" y="3090"/>
              <a:ext cx="346" cy="205"/>
              <a:chOff x="1443" y="3090"/>
              <a:chExt cx="346" cy="205"/>
            </a:xfrm>
          </p:grpSpPr>
          <p:sp>
            <p:nvSpPr>
              <p:cNvPr id="28749" name="Oval 195"/>
              <p:cNvSpPr>
                <a:spLocks noChangeArrowheads="1"/>
              </p:cNvSpPr>
              <p:nvPr/>
            </p:nvSpPr>
            <p:spPr bwMode="auto">
              <a:xfrm>
                <a:off x="1446" y="3181"/>
                <a:ext cx="343" cy="114"/>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50" name="Line 196"/>
              <p:cNvSpPr>
                <a:spLocks noChangeShapeType="1"/>
              </p:cNvSpPr>
              <p:nvPr/>
            </p:nvSpPr>
            <p:spPr bwMode="auto">
              <a:xfrm>
                <a:off x="1446" y="317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1" name="Line 197"/>
              <p:cNvSpPr>
                <a:spLocks noChangeShapeType="1"/>
              </p:cNvSpPr>
              <p:nvPr/>
            </p:nvSpPr>
            <p:spPr bwMode="auto">
              <a:xfrm>
                <a:off x="1789" y="317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2" name="Rectangle 198"/>
              <p:cNvSpPr>
                <a:spLocks noChangeArrowheads="1"/>
              </p:cNvSpPr>
              <p:nvPr/>
            </p:nvSpPr>
            <p:spPr bwMode="auto">
              <a:xfrm>
                <a:off x="1446" y="3172"/>
                <a:ext cx="340"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53" name="Oval 199"/>
              <p:cNvSpPr>
                <a:spLocks noChangeArrowheads="1"/>
              </p:cNvSpPr>
              <p:nvPr/>
            </p:nvSpPr>
            <p:spPr bwMode="auto">
              <a:xfrm>
                <a:off x="1443" y="3090"/>
                <a:ext cx="343"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54" name="Group 203"/>
              <p:cNvGrpSpPr/>
              <p:nvPr/>
            </p:nvGrpSpPr>
            <p:grpSpPr bwMode="auto">
              <a:xfrm>
                <a:off x="1525" y="3119"/>
                <a:ext cx="171" cy="78"/>
                <a:chOff x="1525" y="3119"/>
                <a:chExt cx="171" cy="78"/>
              </a:xfrm>
            </p:grpSpPr>
            <p:sp>
              <p:nvSpPr>
                <p:cNvPr id="28759" name="Line 200"/>
                <p:cNvSpPr>
                  <a:spLocks noChangeShapeType="1"/>
                </p:cNvSpPr>
                <p:nvPr/>
              </p:nvSpPr>
              <p:spPr bwMode="auto">
                <a:xfrm flipV="1">
                  <a:off x="1525" y="3119"/>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0" name="Line 201"/>
                <p:cNvSpPr>
                  <a:spLocks noChangeShapeType="1"/>
                </p:cNvSpPr>
                <p:nvPr/>
              </p:nvSpPr>
              <p:spPr bwMode="auto">
                <a:xfrm>
                  <a:off x="1643" y="3197"/>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1" name="Line 202"/>
                <p:cNvSpPr>
                  <a:spLocks noChangeShapeType="1"/>
                </p:cNvSpPr>
                <p:nvPr/>
              </p:nvSpPr>
              <p:spPr bwMode="auto">
                <a:xfrm>
                  <a:off x="1582" y="3121"/>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55" name="Group 207"/>
              <p:cNvGrpSpPr/>
              <p:nvPr/>
            </p:nvGrpSpPr>
            <p:grpSpPr bwMode="auto">
              <a:xfrm>
                <a:off x="1526" y="3117"/>
                <a:ext cx="169" cy="78"/>
                <a:chOff x="1526" y="3117"/>
                <a:chExt cx="169" cy="78"/>
              </a:xfrm>
            </p:grpSpPr>
            <p:sp>
              <p:nvSpPr>
                <p:cNvPr id="28756" name="Line 204"/>
                <p:cNvSpPr>
                  <a:spLocks noChangeShapeType="1"/>
                </p:cNvSpPr>
                <p:nvPr/>
              </p:nvSpPr>
              <p:spPr bwMode="auto">
                <a:xfrm>
                  <a:off x="1526" y="319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7" name="Line 205"/>
                <p:cNvSpPr>
                  <a:spLocks noChangeShapeType="1"/>
                </p:cNvSpPr>
                <p:nvPr/>
              </p:nvSpPr>
              <p:spPr bwMode="auto">
                <a:xfrm>
                  <a:off x="1642" y="3118"/>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8" name="Line 206"/>
                <p:cNvSpPr>
                  <a:spLocks noChangeShapeType="1"/>
                </p:cNvSpPr>
                <p:nvPr/>
              </p:nvSpPr>
              <p:spPr bwMode="auto">
                <a:xfrm flipV="1">
                  <a:off x="1581" y="3117"/>
                  <a:ext cx="63"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30" name="Group 222"/>
            <p:cNvGrpSpPr/>
            <p:nvPr/>
          </p:nvGrpSpPr>
          <p:grpSpPr bwMode="auto">
            <a:xfrm>
              <a:off x="887" y="2761"/>
              <a:ext cx="347" cy="204"/>
              <a:chOff x="887" y="2761"/>
              <a:chExt cx="347" cy="204"/>
            </a:xfrm>
          </p:grpSpPr>
          <p:sp>
            <p:nvSpPr>
              <p:cNvPr id="28736" name="Oval 209"/>
              <p:cNvSpPr>
                <a:spLocks noChangeArrowheads="1"/>
              </p:cNvSpPr>
              <p:nvPr/>
            </p:nvSpPr>
            <p:spPr bwMode="auto">
              <a:xfrm>
                <a:off x="890" y="2852"/>
                <a:ext cx="344" cy="11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37" name="Line 210"/>
              <p:cNvSpPr>
                <a:spLocks noChangeShapeType="1"/>
              </p:cNvSpPr>
              <p:nvPr/>
            </p:nvSpPr>
            <p:spPr bwMode="auto">
              <a:xfrm>
                <a:off x="890" y="2843"/>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8" name="Line 211"/>
              <p:cNvSpPr>
                <a:spLocks noChangeShapeType="1"/>
              </p:cNvSpPr>
              <p:nvPr/>
            </p:nvSpPr>
            <p:spPr bwMode="auto">
              <a:xfrm>
                <a:off x="1234" y="2843"/>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9" name="Rectangle 212"/>
              <p:cNvSpPr>
                <a:spLocks noChangeArrowheads="1"/>
              </p:cNvSpPr>
              <p:nvPr/>
            </p:nvSpPr>
            <p:spPr bwMode="auto">
              <a:xfrm>
                <a:off x="890" y="2843"/>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40" name="Oval 213"/>
              <p:cNvSpPr>
                <a:spLocks noChangeArrowheads="1"/>
              </p:cNvSpPr>
              <p:nvPr/>
            </p:nvSpPr>
            <p:spPr bwMode="auto">
              <a:xfrm>
                <a:off x="887" y="2761"/>
                <a:ext cx="344" cy="132"/>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41" name="Group 217"/>
              <p:cNvGrpSpPr/>
              <p:nvPr/>
            </p:nvGrpSpPr>
            <p:grpSpPr bwMode="auto">
              <a:xfrm>
                <a:off x="969" y="2790"/>
                <a:ext cx="172" cy="77"/>
                <a:chOff x="969" y="2790"/>
                <a:chExt cx="172" cy="77"/>
              </a:xfrm>
            </p:grpSpPr>
            <p:sp>
              <p:nvSpPr>
                <p:cNvPr id="28746" name="Line 214"/>
                <p:cNvSpPr>
                  <a:spLocks noChangeShapeType="1"/>
                </p:cNvSpPr>
                <p:nvPr/>
              </p:nvSpPr>
              <p:spPr bwMode="auto">
                <a:xfrm flipV="1">
                  <a:off x="969" y="2790"/>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7" name="Line 215"/>
                <p:cNvSpPr>
                  <a:spLocks noChangeShapeType="1"/>
                </p:cNvSpPr>
                <p:nvPr/>
              </p:nvSpPr>
              <p:spPr bwMode="auto">
                <a:xfrm>
                  <a:off x="1087" y="2867"/>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8" name="Line 216"/>
                <p:cNvSpPr>
                  <a:spLocks noChangeShapeType="1"/>
                </p:cNvSpPr>
                <p:nvPr/>
              </p:nvSpPr>
              <p:spPr bwMode="auto">
                <a:xfrm>
                  <a:off x="1026" y="2792"/>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42" name="Group 221"/>
              <p:cNvGrpSpPr/>
              <p:nvPr/>
            </p:nvGrpSpPr>
            <p:grpSpPr bwMode="auto">
              <a:xfrm>
                <a:off x="970" y="2788"/>
                <a:ext cx="171" cy="78"/>
                <a:chOff x="970" y="2788"/>
                <a:chExt cx="171" cy="78"/>
              </a:xfrm>
            </p:grpSpPr>
            <p:sp>
              <p:nvSpPr>
                <p:cNvPr id="28743" name="Line 218"/>
                <p:cNvSpPr>
                  <a:spLocks noChangeShapeType="1"/>
                </p:cNvSpPr>
                <p:nvPr/>
              </p:nvSpPr>
              <p:spPr bwMode="auto">
                <a:xfrm>
                  <a:off x="970" y="2864"/>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4" name="Line 219"/>
                <p:cNvSpPr>
                  <a:spLocks noChangeShapeType="1"/>
                </p:cNvSpPr>
                <p:nvPr/>
              </p:nvSpPr>
              <p:spPr bwMode="auto">
                <a:xfrm>
                  <a:off x="1087" y="2789"/>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5" name="Line 220"/>
                <p:cNvSpPr>
                  <a:spLocks noChangeShapeType="1"/>
                </p:cNvSpPr>
                <p:nvPr/>
              </p:nvSpPr>
              <p:spPr bwMode="auto">
                <a:xfrm flipV="1">
                  <a:off x="1026" y="2788"/>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28731" name="Line 223"/>
            <p:cNvSpPr>
              <a:spLocks noChangeShapeType="1"/>
            </p:cNvSpPr>
            <p:nvPr/>
          </p:nvSpPr>
          <p:spPr bwMode="auto">
            <a:xfrm flipV="1">
              <a:off x="1063" y="2947"/>
              <a:ext cx="1" cy="21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2" name="Line 224"/>
            <p:cNvSpPr>
              <a:spLocks noChangeShapeType="1"/>
            </p:cNvSpPr>
            <p:nvPr/>
          </p:nvSpPr>
          <p:spPr bwMode="auto">
            <a:xfrm>
              <a:off x="460" y="1179"/>
              <a:ext cx="1739" cy="220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3" name="Line 225"/>
            <p:cNvSpPr>
              <a:spLocks noChangeShapeType="1"/>
            </p:cNvSpPr>
            <p:nvPr/>
          </p:nvSpPr>
          <p:spPr bwMode="auto">
            <a:xfrm>
              <a:off x="460" y="1046"/>
              <a:ext cx="1739" cy="2203"/>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4" name="Line 226"/>
            <p:cNvSpPr>
              <a:spLocks noChangeShapeType="1"/>
            </p:cNvSpPr>
            <p:nvPr/>
          </p:nvSpPr>
          <p:spPr bwMode="auto">
            <a:xfrm flipV="1">
              <a:off x="1409" y="3449"/>
              <a:ext cx="790" cy="3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5" name="Line 227"/>
            <p:cNvSpPr>
              <a:spLocks noChangeShapeType="1"/>
            </p:cNvSpPr>
            <p:nvPr/>
          </p:nvSpPr>
          <p:spPr bwMode="auto">
            <a:xfrm flipV="1">
              <a:off x="1462" y="3516"/>
              <a:ext cx="790" cy="334"/>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2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231" name="矩形 230"/>
          <p:cNvSpPr/>
          <p:nvPr/>
        </p:nvSpPr>
        <p:spPr>
          <a:xfrm>
            <a:off x="3617459" y="541232"/>
            <a:ext cx="4929555" cy="646331"/>
          </a:xfrm>
          <a:prstGeom prst="rect">
            <a:avLst/>
          </a:prstGeom>
        </p:spPr>
        <p:txBody>
          <a:bodyPr wrap="none">
            <a:spAutoFit/>
          </a:bodyPr>
          <a:lstStyle/>
          <a:p>
            <a:pPr algn="ctr"/>
            <a:r>
              <a:rPr lang="zh-CN" altLang="en-US" sz="3600" b="1" dirty="0">
                <a:solidFill>
                  <a:schemeClr val="accent1"/>
                </a:solidFill>
                <a:cs typeface="+mn-ea"/>
                <a:sym typeface="+mn-lt"/>
              </a:rPr>
              <a:t>客户机</a:t>
            </a:r>
            <a:r>
              <a:rPr lang="en-US" altLang="zh-CN" sz="3600" b="1" dirty="0">
                <a:solidFill>
                  <a:schemeClr val="accent1"/>
                </a:solidFill>
                <a:cs typeface="+mn-ea"/>
                <a:sym typeface="+mn-lt"/>
              </a:rPr>
              <a:t>/</a:t>
            </a:r>
            <a:r>
              <a:rPr lang="zh-CN" altLang="en-US" sz="3600" b="1" dirty="0">
                <a:solidFill>
                  <a:schemeClr val="accent1"/>
                </a:solidFill>
                <a:cs typeface="+mn-ea"/>
                <a:sym typeface="+mn-lt"/>
              </a:rPr>
              <a:t>服务器体系结构</a:t>
            </a:r>
            <a:endParaRPr lang="zh-CN" altLang="en-US" sz="3600" b="1" dirty="0">
              <a:solidFill>
                <a:schemeClr val="accent1"/>
              </a:solidFill>
              <a:cs typeface="+mn-ea"/>
              <a:sym typeface="+mn-lt"/>
            </a:endParaRPr>
          </a:p>
        </p:txBody>
      </p:sp>
      <p:grpSp>
        <p:nvGrpSpPr>
          <p:cNvPr id="16" name="组合 15"/>
          <p:cNvGrpSpPr/>
          <p:nvPr/>
        </p:nvGrpSpPr>
        <p:grpSpPr>
          <a:xfrm>
            <a:off x="5987446" y="1620130"/>
            <a:ext cx="2019883" cy="598486"/>
            <a:chOff x="5996674" y="1793439"/>
            <a:chExt cx="2019883" cy="598486"/>
          </a:xfrm>
        </p:grpSpPr>
        <p:sp>
          <p:nvSpPr>
            <p:cNvPr id="17" name="圆角矩形 16"/>
            <p:cNvSpPr/>
            <p:nvPr/>
          </p:nvSpPr>
          <p:spPr>
            <a:xfrm>
              <a:off x="5996674"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6375673" y="1834567"/>
              <a:ext cx="1261884" cy="523220"/>
            </a:xfrm>
            <a:prstGeom prst="rect">
              <a:avLst/>
            </a:prstGeom>
          </p:spPr>
          <p:txBody>
            <a:bodyPr wrap="none">
              <a:spAutoFit/>
            </a:bodyPr>
            <a:lstStyle/>
            <a:p>
              <a:r>
                <a:rPr lang="zh-CN" altLang="en-US" sz="2800" b="1" dirty="0">
                  <a:solidFill>
                    <a:schemeClr val="bg1"/>
                  </a:solidFill>
                  <a:cs typeface="+mn-ea"/>
                  <a:sym typeface="+mn-lt"/>
                </a:rPr>
                <a:t>服务器</a:t>
              </a:r>
              <a:endParaRPr lang="zh-CN" altLang="en-US" sz="2800" b="1" dirty="0">
                <a:solidFill>
                  <a:schemeClr val="bg1"/>
                </a:solidFill>
                <a:cs typeface="+mn-ea"/>
                <a:sym typeface="+mn-lt"/>
              </a:endParaRPr>
            </a:p>
          </p:txBody>
        </p:sp>
      </p:grpSp>
      <p:sp>
        <p:nvSpPr>
          <p:cNvPr id="19" name="矩形 18"/>
          <p:cNvSpPr/>
          <p:nvPr/>
        </p:nvSpPr>
        <p:spPr>
          <a:xfrm>
            <a:off x="5987446" y="2328013"/>
            <a:ext cx="5646525"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总是打开的主机</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具有固定的、众所周知的</a:t>
            </a:r>
            <a:r>
              <a:rPr lang="en-US" altLang="zh-CN" sz="2000" dirty="0">
                <a:solidFill>
                  <a:srgbClr val="575757"/>
                </a:solidFill>
                <a:cs typeface="+mn-ea"/>
                <a:sym typeface="+mn-lt"/>
              </a:rPr>
              <a:t>IP</a:t>
            </a:r>
            <a:r>
              <a:rPr lang="zh-CN" altLang="en-US" sz="2000" dirty="0">
                <a:solidFill>
                  <a:srgbClr val="575757"/>
                </a:solidFill>
                <a:cs typeface="+mn-ea"/>
                <a:sym typeface="+mn-lt"/>
              </a:rPr>
              <a:t>地址</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主机群集常被用于创建强大的虚拟服务器</a:t>
            </a:r>
            <a:endParaRPr lang="zh-CN" altLang="en-US" sz="2000" dirty="0">
              <a:solidFill>
                <a:srgbClr val="575757"/>
              </a:solidFill>
              <a:cs typeface="+mn-ea"/>
              <a:sym typeface="+mn-lt"/>
            </a:endParaRPr>
          </a:p>
        </p:txBody>
      </p:sp>
      <p:grpSp>
        <p:nvGrpSpPr>
          <p:cNvPr id="236" name="组合 235"/>
          <p:cNvGrpSpPr/>
          <p:nvPr/>
        </p:nvGrpSpPr>
        <p:grpSpPr>
          <a:xfrm>
            <a:off x="5987446" y="4119139"/>
            <a:ext cx="2019883" cy="598486"/>
            <a:chOff x="5996674" y="1793439"/>
            <a:chExt cx="2019883" cy="598486"/>
          </a:xfrm>
        </p:grpSpPr>
        <p:sp>
          <p:nvSpPr>
            <p:cNvPr id="237" name="圆角矩形 236"/>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矩形 237"/>
            <p:cNvSpPr/>
            <p:nvPr/>
          </p:nvSpPr>
          <p:spPr>
            <a:xfrm>
              <a:off x="6375673" y="1834567"/>
              <a:ext cx="1261884" cy="523220"/>
            </a:xfrm>
            <a:prstGeom prst="rect">
              <a:avLst/>
            </a:prstGeom>
          </p:spPr>
          <p:txBody>
            <a:bodyPr wrap="none">
              <a:spAutoFit/>
            </a:bodyPr>
            <a:lstStyle/>
            <a:p>
              <a:r>
                <a:rPr lang="zh-CN" altLang="en-US" sz="2800" b="1" dirty="0">
                  <a:solidFill>
                    <a:schemeClr val="bg1"/>
                  </a:solidFill>
                  <a:cs typeface="+mn-ea"/>
                  <a:sym typeface="+mn-lt"/>
                </a:rPr>
                <a:t>客户机</a:t>
              </a:r>
              <a:endParaRPr lang="zh-CN" altLang="en-US" sz="2800" b="1" dirty="0">
                <a:solidFill>
                  <a:schemeClr val="bg1"/>
                </a:solidFill>
                <a:cs typeface="+mn-ea"/>
                <a:sym typeface="+mn-lt"/>
              </a:endParaRPr>
            </a:p>
          </p:txBody>
        </p:sp>
      </p:grpSp>
      <p:sp>
        <p:nvSpPr>
          <p:cNvPr id="239" name="矩形 238"/>
          <p:cNvSpPr/>
          <p:nvPr/>
        </p:nvSpPr>
        <p:spPr>
          <a:xfrm>
            <a:off x="5987446" y="4827022"/>
            <a:ext cx="5646525" cy="193899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同服务器端通信</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可以间断的同服务器连接</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可以拥有动态</a:t>
            </a:r>
            <a:r>
              <a:rPr lang="en-US" altLang="zh-CN" sz="2000" dirty="0">
                <a:solidFill>
                  <a:srgbClr val="575757"/>
                </a:solidFill>
                <a:cs typeface="+mn-ea"/>
                <a:sym typeface="+mn-lt"/>
              </a:rPr>
              <a:t>IP</a:t>
            </a:r>
            <a:r>
              <a:rPr lang="zh-CN" altLang="en-US" sz="2000" dirty="0">
                <a:solidFill>
                  <a:srgbClr val="575757"/>
                </a:solidFill>
                <a:cs typeface="+mn-ea"/>
                <a:sym typeface="+mn-lt"/>
              </a:rPr>
              <a:t>地址</a:t>
            </a:r>
            <a:endParaRPr lang="zh-CN" altLang="en-US" sz="2000" dirty="0">
              <a:solidFill>
                <a:srgbClr val="575757"/>
              </a:solidFill>
              <a:cs typeface="+mn-ea"/>
              <a:sym typeface="+mn-lt"/>
            </a:endParaRP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客户机相互之间不直接通信</a:t>
            </a:r>
            <a:endParaRPr lang="zh-CN" altLang="en-US" sz="2000" dirty="0">
              <a:solidFill>
                <a:srgbClr val="575757"/>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wipe(left)">
                                      <p:cBhvr>
                                        <p:cTn id="13" dur="500"/>
                                        <p:tgtEl>
                                          <p:spTgt spid="2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8675"/>
                                        </p:tgtEl>
                                        <p:attrNameLst>
                                          <p:attrName>style.visibility</p:attrName>
                                        </p:attrNameLst>
                                      </p:cBhvr>
                                      <p:to>
                                        <p:strVal val="visible"/>
                                      </p:to>
                                    </p:set>
                                    <p:anim calcmode="lin" valueType="num">
                                      <p:cBhvr>
                                        <p:cTn id="18" dur="500" fill="hold"/>
                                        <p:tgtEl>
                                          <p:spTgt spid="28675"/>
                                        </p:tgtEl>
                                        <p:attrNameLst>
                                          <p:attrName>ppt_w</p:attrName>
                                        </p:attrNameLst>
                                      </p:cBhvr>
                                      <p:tavLst>
                                        <p:tav tm="0">
                                          <p:val>
                                            <p:fltVal val="0"/>
                                          </p:val>
                                        </p:tav>
                                        <p:tav tm="100000">
                                          <p:val>
                                            <p:strVal val="#ppt_w"/>
                                          </p:val>
                                        </p:tav>
                                      </p:tavLst>
                                    </p:anim>
                                    <p:anim calcmode="lin" valueType="num">
                                      <p:cBhvr>
                                        <p:cTn id="19" dur="500" fill="hold"/>
                                        <p:tgtEl>
                                          <p:spTgt spid="28675"/>
                                        </p:tgtEl>
                                        <p:attrNameLst>
                                          <p:attrName>ppt_h</p:attrName>
                                        </p:attrNameLst>
                                      </p:cBhvr>
                                      <p:tavLst>
                                        <p:tav tm="0">
                                          <p:val>
                                            <p:fltVal val="0"/>
                                          </p:val>
                                        </p:tav>
                                        <p:tav tm="100000">
                                          <p:val>
                                            <p:strVal val="#ppt_h"/>
                                          </p:val>
                                        </p:tav>
                                      </p:tavLst>
                                    </p:anim>
                                    <p:animEffect transition="in" filter="fade">
                                      <p:cBhvr>
                                        <p:cTn id="20" dur="500"/>
                                        <p:tgtEl>
                                          <p:spTgt spid="286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6"/>
                                        </p:tgtEl>
                                        <p:attrNameLst>
                                          <p:attrName>style.visibility</p:attrName>
                                        </p:attrNameLst>
                                      </p:cBhvr>
                                      <p:to>
                                        <p:strVal val="visible"/>
                                      </p:to>
                                    </p:set>
                                    <p:animEffect transition="in" filter="wipe(left)">
                                      <p:cBhvr>
                                        <p:cTn id="25" dur="500"/>
                                        <p:tgtEl>
                                          <p:spTgt spid="2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p:nvPr>
        </p:nvSpPr>
        <p:spPr>
          <a:xfrm>
            <a:off x="3416300" y="842963"/>
            <a:ext cx="8235950" cy="1143000"/>
          </a:xfrm>
        </p:spPr>
        <p:txBody>
          <a:bodyPr/>
          <a:lstStyle/>
          <a:p>
            <a:pPr eaLnBrk="1" hangingPunct="1">
              <a:defRPr/>
            </a:pPr>
            <a:r>
              <a:rPr lang="zh-CN" altLang="en-US" sz="3600" b="1" dirty="0">
                <a:solidFill>
                  <a:schemeClr val="accent1"/>
                </a:solidFill>
                <a:latin typeface="+mn-lt"/>
                <a:ea typeface="+mn-ea"/>
                <a:cs typeface="+mn-ea"/>
              </a:rPr>
              <a:t>例子</a:t>
            </a:r>
            <a:r>
              <a:rPr lang="en-US" altLang="zh-CN" sz="3600" b="1" dirty="0">
                <a:solidFill>
                  <a:schemeClr val="accent1"/>
                </a:solidFill>
                <a:latin typeface="+mn-lt"/>
                <a:ea typeface="+mn-ea"/>
                <a:cs typeface="+mn-ea"/>
              </a:rPr>
              <a:t>: Alice</a:t>
            </a:r>
            <a:r>
              <a:rPr lang="zh-CN" altLang="en-US" sz="3600" b="1" dirty="0">
                <a:solidFill>
                  <a:schemeClr val="accent1"/>
                </a:solidFill>
                <a:latin typeface="+mn-lt"/>
                <a:ea typeface="+mn-ea"/>
                <a:cs typeface="+mn-ea"/>
              </a:rPr>
              <a:t>发送邮件消息到</a:t>
            </a:r>
            <a:r>
              <a:rPr lang="en-US" altLang="zh-CN" sz="3600" b="1" dirty="0">
                <a:solidFill>
                  <a:schemeClr val="accent1"/>
                </a:solidFill>
                <a:latin typeface="+mn-lt"/>
                <a:ea typeface="+mn-ea"/>
                <a:cs typeface="+mn-ea"/>
              </a:rPr>
              <a:t>Bob</a:t>
            </a:r>
            <a:endParaRPr lang="en-US" altLang="zh-CN" sz="3600" b="1" dirty="0">
              <a:solidFill>
                <a:schemeClr val="accent1"/>
              </a:solidFill>
              <a:latin typeface="+mn-lt"/>
              <a:ea typeface="+mn-ea"/>
              <a:cs typeface="+mn-ea"/>
            </a:endParaRPr>
          </a:p>
        </p:txBody>
      </p:sp>
      <p:sp>
        <p:nvSpPr>
          <p:cNvPr id="150530" name="Rectangle 3"/>
          <p:cNvSpPr>
            <a:spLocks noGrp="1" noChangeArrowheads="1"/>
          </p:cNvSpPr>
          <p:nvPr>
            <p:ph type="body" sz="half" idx="1"/>
          </p:nvPr>
        </p:nvSpPr>
        <p:spPr>
          <a:xfrm>
            <a:off x="1066800" y="1816100"/>
            <a:ext cx="10439400" cy="1951038"/>
          </a:xfrm>
          <a:noFill/>
        </p:spPr>
        <p:txBody>
          <a:bodyPr/>
          <a:lstStyle/>
          <a:p>
            <a:pPr eaLnBrk="1" hangingPunct="1">
              <a:lnSpc>
                <a:spcPct val="90000"/>
              </a:lnSpc>
              <a:buFont typeface="Wingdings" panose="05000000000000000000" pitchFamily="2" charset="2"/>
              <a:buNone/>
            </a:pPr>
            <a:r>
              <a:rPr lang="en-US" altLang="zh-CN" sz="2800"/>
              <a:t>1) Alice</a:t>
            </a:r>
            <a:r>
              <a:rPr lang="zh-CN" altLang="en-US" sz="2800"/>
              <a:t>使用用户代理编写邮件消息</a:t>
            </a:r>
            <a:r>
              <a:rPr lang="en-US" altLang="zh-CN" sz="2800"/>
              <a:t>(</a:t>
            </a:r>
            <a:r>
              <a:rPr lang="zh-CN" altLang="en-US" sz="2800"/>
              <a:t>给</a:t>
            </a:r>
            <a:r>
              <a:rPr lang="en-US" altLang="zh-CN" sz="2800"/>
              <a:t>bob@someschool.edu</a:t>
            </a:r>
            <a:r>
              <a:rPr lang="zh-CN" altLang="en-US" sz="2800"/>
              <a:t>的</a:t>
            </a:r>
            <a:r>
              <a:rPr lang="en-US" altLang="zh-CN" sz="2800"/>
              <a:t>)</a:t>
            </a:r>
            <a:endParaRPr lang="en-US" altLang="zh-CN" sz="2800"/>
          </a:p>
          <a:p>
            <a:pPr eaLnBrk="1" hangingPunct="1">
              <a:lnSpc>
                <a:spcPct val="90000"/>
              </a:lnSpc>
              <a:buFont typeface="Wingdings" panose="05000000000000000000" pitchFamily="2" charset="2"/>
              <a:buNone/>
            </a:pPr>
            <a:r>
              <a:rPr lang="en-US" altLang="zh-CN" sz="2800"/>
              <a:t>2) Alice</a:t>
            </a:r>
            <a:r>
              <a:rPr lang="zh-CN" altLang="en-US" sz="2800"/>
              <a:t>的用户代理发送邮件消息 到她的邮件服务器</a:t>
            </a:r>
            <a:r>
              <a:rPr lang="en-US" altLang="zh-CN" sz="2800"/>
              <a:t>;</a:t>
            </a:r>
            <a:r>
              <a:rPr lang="zh-CN" altLang="en-US" sz="2800"/>
              <a:t>邮件消息存放在邮件消息队列</a:t>
            </a:r>
            <a:endParaRPr lang="zh-CN" altLang="en-US" sz="2800"/>
          </a:p>
          <a:p>
            <a:pPr eaLnBrk="1" hangingPunct="1">
              <a:lnSpc>
                <a:spcPct val="90000"/>
              </a:lnSpc>
              <a:buFont typeface="Wingdings" panose="05000000000000000000" pitchFamily="2" charset="2"/>
              <a:buNone/>
            </a:pPr>
            <a:r>
              <a:rPr lang="en-US" altLang="zh-CN" sz="2800"/>
              <a:t>3) Alice</a:t>
            </a:r>
            <a:r>
              <a:rPr lang="zh-CN" altLang="en-US" sz="2800"/>
              <a:t>邮件服务器的</a:t>
            </a:r>
            <a:r>
              <a:rPr lang="en-US" altLang="zh-CN" sz="2800"/>
              <a:t>SMTP</a:t>
            </a:r>
            <a:r>
              <a:rPr lang="zh-CN" altLang="en-US" sz="2800"/>
              <a:t>客户端发起建立一个到</a:t>
            </a:r>
            <a:r>
              <a:rPr lang="en-US" altLang="zh-CN" sz="2800"/>
              <a:t>Bob</a:t>
            </a:r>
            <a:r>
              <a:rPr lang="zh-CN" altLang="en-US" sz="2800"/>
              <a:t>的邮件服务器的</a:t>
            </a:r>
            <a:r>
              <a:rPr lang="en-US" altLang="zh-CN" sz="2800"/>
              <a:t>SMTP</a:t>
            </a:r>
            <a:r>
              <a:rPr lang="zh-CN" altLang="en-US" sz="2800"/>
              <a:t>服务器端的</a:t>
            </a:r>
            <a:r>
              <a:rPr lang="en-US" altLang="zh-CN" sz="2800"/>
              <a:t>TCP</a:t>
            </a:r>
            <a:r>
              <a:rPr lang="zh-CN" altLang="en-US" sz="2800"/>
              <a:t>连接</a:t>
            </a:r>
            <a:r>
              <a:rPr lang="en-US" altLang="zh-CN" sz="2800"/>
              <a:t>,</a:t>
            </a:r>
            <a:r>
              <a:rPr lang="zh-CN" altLang="en-US" sz="2800"/>
              <a:t>经过应用层握手</a:t>
            </a:r>
            <a:r>
              <a:rPr lang="en-US" altLang="zh-CN" sz="2800"/>
              <a:t>.</a:t>
            </a:r>
            <a:endParaRPr lang="en-US" altLang="zh-CN" sz="2800"/>
          </a:p>
          <a:p>
            <a:pPr eaLnBrk="1" hangingPunct="1">
              <a:lnSpc>
                <a:spcPct val="90000"/>
              </a:lnSpc>
              <a:buFont typeface="Wingdings" panose="05000000000000000000" pitchFamily="2" charset="2"/>
              <a:buNone/>
            </a:pPr>
            <a:endParaRPr lang="en-US" altLang="zh-CN" sz="2000"/>
          </a:p>
        </p:txBody>
      </p:sp>
      <p:grpSp>
        <p:nvGrpSpPr>
          <p:cNvPr id="150531" name="Group 9"/>
          <p:cNvGrpSpPr/>
          <p:nvPr/>
        </p:nvGrpSpPr>
        <p:grpSpPr bwMode="auto">
          <a:xfrm>
            <a:off x="1878013" y="4483100"/>
            <a:ext cx="1084262" cy="1504950"/>
            <a:chOff x="781" y="2972"/>
            <a:chExt cx="462" cy="658"/>
          </a:xfrm>
        </p:grpSpPr>
        <p:graphicFrame>
          <p:nvGraphicFramePr>
            <p:cNvPr id="150600" name="Object 5"/>
            <p:cNvGraphicFramePr/>
            <p:nvPr/>
          </p:nvGraphicFramePr>
          <p:xfrm>
            <a:off x="781" y="2972"/>
            <a:ext cx="400" cy="323"/>
          </p:xfrm>
          <a:graphic>
            <a:graphicData uri="http://schemas.openxmlformats.org/presentationml/2006/ole">
              <mc:AlternateContent xmlns:mc="http://schemas.openxmlformats.org/markup-compatibility/2006">
                <mc:Choice xmlns:v="urn:schemas-microsoft-com:vml" Requires="v">
                  <p:oleObj spid="_x0000_s0" name="Clip" r:id="rId1" imgW="3819525" imgH="3086100" progId="MS_ClipArt_Gallery.2">
                    <p:embed/>
                  </p:oleObj>
                </mc:Choice>
                <mc:Fallback>
                  <p:oleObj name="Clip" r:id="rId1" imgW="3819525" imgH="308610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 y="2972"/>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601" name="Group 8"/>
            <p:cNvGrpSpPr/>
            <p:nvPr/>
          </p:nvGrpSpPr>
          <p:grpSpPr bwMode="auto">
            <a:xfrm>
              <a:off x="803" y="3266"/>
              <a:ext cx="440" cy="364"/>
              <a:chOff x="803" y="3266"/>
              <a:chExt cx="440" cy="364"/>
            </a:xfrm>
          </p:grpSpPr>
          <p:sp>
            <p:nvSpPr>
              <p:cNvPr id="150602" name="Rectangle 6"/>
              <p:cNvSpPr>
                <a:spLocks noChangeArrowheads="1"/>
              </p:cNvSpPr>
              <p:nvPr/>
            </p:nvSpPr>
            <p:spPr bwMode="auto">
              <a:xfrm>
                <a:off x="828" y="3293"/>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603" name="Rectangle 7"/>
              <p:cNvSpPr>
                <a:spLocks noChangeArrowheads="1"/>
              </p:cNvSpPr>
              <p:nvPr/>
            </p:nvSpPr>
            <p:spPr bwMode="auto">
              <a:xfrm>
                <a:off x="803" y="3266"/>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endParaRPr lang="en-US" altLang="zh-CN" sz="2400">
                  <a:solidFill>
                    <a:schemeClr val="bg1"/>
                  </a:solidFill>
                </a:endParaRPr>
              </a:p>
              <a:p>
                <a:pPr algn="ctr">
                  <a:spcBef>
                    <a:spcPct val="0"/>
                  </a:spcBef>
                  <a:buFontTx/>
                  <a:buNone/>
                </a:pPr>
                <a:r>
                  <a:rPr lang="en-US" altLang="zh-CN" sz="2400">
                    <a:solidFill>
                      <a:schemeClr val="bg1"/>
                    </a:solidFill>
                  </a:rPr>
                  <a:t>agent</a:t>
                </a:r>
                <a:endParaRPr lang="en-US" altLang="zh-CN" sz="2400">
                  <a:solidFill>
                    <a:schemeClr val="bg1"/>
                  </a:solidFill>
                </a:endParaRPr>
              </a:p>
            </p:txBody>
          </p:sp>
        </p:grpSp>
      </p:grpSp>
      <p:grpSp>
        <p:nvGrpSpPr>
          <p:cNvPr id="150532" name="Group 35"/>
          <p:cNvGrpSpPr/>
          <p:nvPr/>
        </p:nvGrpSpPr>
        <p:grpSpPr bwMode="auto">
          <a:xfrm>
            <a:off x="3983038" y="4157663"/>
            <a:ext cx="1250950" cy="1917700"/>
            <a:chOff x="1767" y="2838"/>
            <a:chExt cx="514" cy="947"/>
          </a:xfrm>
        </p:grpSpPr>
        <p:grpSp>
          <p:nvGrpSpPr>
            <p:cNvPr id="150575" name="Group 18"/>
            <p:cNvGrpSpPr/>
            <p:nvPr/>
          </p:nvGrpSpPr>
          <p:grpSpPr bwMode="auto">
            <a:xfrm>
              <a:off x="1908" y="2838"/>
              <a:ext cx="224" cy="587"/>
              <a:chOff x="1908" y="2838"/>
              <a:chExt cx="224" cy="587"/>
            </a:xfrm>
          </p:grpSpPr>
          <p:sp>
            <p:nvSpPr>
              <p:cNvPr id="150592" name="AutoShape 10"/>
              <p:cNvSpPr>
                <a:spLocks noChangeArrowheads="1"/>
              </p:cNvSpPr>
              <p:nvPr/>
            </p:nvSpPr>
            <p:spPr bwMode="auto">
              <a:xfrm>
                <a:off x="1908" y="3289"/>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3" name="Rectangle 11"/>
              <p:cNvSpPr>
                <a:spLocks noChangeArrowheads="1"/>
              </p:cNvSpPr>
              <p:nvPr/>
            </p:nvSpPr>
            <p:spPr bwMode="auto">
              <a:xfrm>
                <a:off x="2021" y="2841"/>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4" name="Rectangle 12"/>
              <p:cNvSpPr>
                <a:spLocks noChangeArrowheads="1"/>
              </p:cNvSpPr>
              <p:nvPr/>
            </p:nvSpPr>
            <p:spPr bwMode="auto">
              <a:xfrm>
                <a:off x="1910" y="2970"/>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5" name="AutoShape 13"/>
              <p:cNvSpPr>
                <a:spLocks noChangeArrowheads="1"/>
              </p:cNvSpPr>
              <p:nvPr/>
            </p:nvSpPr>
            <p:spPr bwMode="auto">
              <a:xfrm>
                <a:off x="1909" y="2838"/>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6" name="Line 14"/>
              <p:cNvSpPr>
                <a:spLocks noChangeShapeType="1"/>
              </p:cNvSpPr>
              <p:nvPr/>
            </p:nvSpPr>
            <p:spPr bwMode="auto">
              <a:xfrm>
                <a:off x="2132" y="2847"/>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97" name="Line 15"/>
              <p:cNvSpPr>
                <a:spLocks noChangeShapeType="1"/>
              </p:cNvSpPr>
              <p:nvPr/>
            </p:nvSpPr>
            <p:spPr bwMode="auto">
              <a:xfrm flipH="1">
                <a:off x="2051" y="3289"/>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98" name="Rectangle 16"/>
              <p:cNvSpPr>
                <a:spLocks noChangeArrowheads="1"/>
              </p:cNvSpPr>
              <p:nvPr/>
            </p:nvSpPr>
            <p:spPr bwMode="auto">
              <a:xfrm>
                <a:off x="1928" y="3030"/>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9" name="Rectangle 17"/>
              <p:cNvSpPr>
                <a:spLocks noChangeArrowheads="1"/>
              </p:cNvSpPr>
              <p:nvPr/>
            </p:nvSpPr>
            <p:spPr bwMode="auto">
              <a:xfrm>
                <a:off x="1941" y="3107"/>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50576" name="Group 34"/>
            <p:cNvGrpSpPr/>
            <p:nvPr/>
          </p:nvGrpSpPr>
          <p:grpSpPr bwMode="auto">
            <a:xfrm>
              <a:off x="1767" y="3122"/>
              <a:ext cx="514" cy="663"/>
              <a:chOff x="1767" y="3122"/>
              <a:chExt cx="514" cy="663"/>
            </a:xfrm>
          </p:grpSpPr>
          <p:sp>
            <p:nvSpPr>
              <p:cNvPr id="150577" name="Rectangle 19"/>
              <p:cNvSpPr>
                <a:spLocks noChangeArrowheads="1"/>
              </p:cNvSpPr>
              <p:nvPr/>
            </p:nvSpPr>
            <p:spPr bwMode="auto">
              <a:xfrm>
                <a:off x="1767" y="3145"/>
                <a:ext cx="514" cy="640"/>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78" name="Rectangle 20"/>
              <p:cNvSpPr>
                <a:spLocks noChangeArrowheads="1"/>
              </p:cNvSpPr>
              <p:nvPr/>
            </p:nvSpPr>
            <p:spPr bwMode="auto">
              <a:xfrm>
                <a:off x="1782" y="3122"/>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endParaRPr lang="en-US" altLang="zh-CN" sz="2400">
                  <a:solidFill>
                    <a:schemeClr val="bg1"/>
                  </a:solidFill>
                </a:endParaRPr>
              </a:p>
              <a:p>
                <a:pPr algn="ctr">
                  <a:spcBef>
                    <a:spcPct val="0"/>
                  </a:spcBef>
                  <a:buFontTx/>
                  <a:buNone/>
                </a:pPr>
                <a:r>
                  <a:rPr lang="en-US" altLang="zh-CN" sz="2400">
                    <a:solidFill>
                      <a:schemeClr val="bg1"/>
                    </a:solidFill>
                  </a:rPr>
                  <a:t>server</a:t>
                </a:r>
                <a:endParaRPr lang="en-US" altLang="zh-CN" sz="2400">
                  <a:solidFill>
                    <a:schemeClr val="bg1"/>
                  </a:solidFill>
                </a:endParaRPr>
              </a:p>
            </p:txBody>
          </p:sp>
          <p:sp>
            <p:nvSpPr>
              <p:cNvPr id="150579" name="Rectangle 21"/>
              <p:cNvSpPr>
                <a:spLocks noChangeArrowheads="1"/>
              </p:cNvSpPr>
              <p:nvPr/>
            </p:nvSpPr>
            <p:spPr bwMode="auto">
              <a:xfrm>
                <a:off x="1791" y="3499"/>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80" name="Line 22"/>
              <p:cNvSpPr>
                <a:spLocks noChangeShapeType="1"/>
              </p:cNvSpPr>
              <p:nvPr/>
            </p:nvSpPr>
            <p:spPr bwMode="auto">
              <a:xfrm>
                <a:off x="1842"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1" name="Line 23"/>
              <p:cNvSpPr>
                <a:spLocks noChangeShapeType="1"/>
              </p:cNvSpPr>
              <p:nvPr/>
            </p:nvSpPr>
            <p:spPr bwMode="auto">
              <a:xfrm>
                <a:off x="1951"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2" name="Line 24"/>
              <p:cNvSpPr>
                <a:spLocks noChangeShapeType="1"/>
              </p:cNvSpPr>
              <p:nvPr/>
            </p:nvSpPr>
            <p:spPr bwMode="auto">
              <a:xfrm>
                <a:off x="2006" y="353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3" name="Line 25"/>
              <p:cNvSpPr>
                <a:spLocks noChangeShapeType="1"/>
              </p:cNvSpPr>
              <p:nvPr/>
            </p:nvSpPr>
            <p:spPr bwMode="auto">
              <a:xfrm>
                <a:off x="2063"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4" name="Line 26"/>
              <p:cNvSpPr>
                <a:spLocks noChangeShapeType="1"/>
              </p:cNvSpPr>
              <p:nvPr/>
            </p:nvSpPr>
            <p:spPr bwMode="auto">
              <a:xfrm>
                <a:off x="2124"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5" name="Line 27"/>
              <p:cNvSpPr>
                <a:spLocks noChangeShapeType="1"/>
              </p:cNvSpPr>
              <p:nvPr/>
            </p:nvSpPr>
            <p:spPr bwMode="auto">
              <a:xfrm>
                <a:off x="2180"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6" name="Line 28"/>
              <p:cNvSpPr>
                <a:spLocks noChangeShapeType="1"/>
              </p:cNvSpPr>
              <p:nvPr/>
            </p:nvSpPr>
            <p:spPr bwMode="auto">
              <a:xfrm>
                <a:off x="1895"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7" name="Rectangle 29"/>
              <p:cNvSpPr>
                <a:spLocks noChangeArrowheads="1"/>
              </p:cNvSpPr>
              <p:nvPr/>
            </p:nvSpPr>
            <p:spPr bwMode="auto">
              <a:xfrm>
                <a:off x="1802" y="366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88" name="Rectangle 30"/>
              <p:cNvSpPr>
                <a:spLocks noChangeArrowheads="1"/>
              </p:cNvSpPr>
              <p:nvPr/>
            </p:nvSpPr>
            <p:spPr bwMode="auto">
              <a:xfrm>
                <a:off x="1888" y="366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89" name="Rectangle 31"/>
              <p:cNvSpPr>
                <a:spLocks noChangeArrowheads="1"/>
              </p:cNvSpPr>
              <p:nvPr/>
            </p:nvSpPr>
            <p:spPr bwMode="auto">
              <a:xfrm>
                <a:off x="1974" y="3668"/>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0" name="Rectangle 32"/>
              <p:cNvSpPr>
                <a:spLocks noChangeArrowheads="1"/>
              </p:cNvSpPr>
              <p:nvPr/>
            </p:nvSpPr>
            <p:spPr bwMode="auto">
              <a:xfrm>
                <a:off x="2071" y="366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91" name="Rectangle 33"/>
              <p:cNvSpPr>
                <a:spLocks noChangeArrowheads="1"/>
              </p:cNvSpPr>
              <p:nvPr/>
            </p:nvSpPr>
            <p:spPr bwMode="auto">
              <a:xfrm>
                <a:off x="2167" y="366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pic>
        <p:nvPicPr>
          <p:cNvPr id="150533"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4740275"/>
            <a:ext cx="84931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8400" y="4691063"/>
            <a:ext cx="101758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535" name="Group 63"/>
          <p:cNvGrpSpPr/>
          <p:nvPr/>
        </p:nvGrpSpPr>
        <p:grpSpPr bwMode="auto">
          <a:xfrm>
            <a:off x="6400800" y="4230688"/>
            <a:ext cx="1279525" cy="1844675"/>
            <a:chOff x="3147" y="2804"/>
            <a:chExt cx="514" cy="947"/>
          </a:xfrm>
        </p:grpSpPr>
        <p:grpSp>
          <p:nvGrpSpPr>
            <p:cNvPr id="150550" name="Group 46"/>
            <p:cNvGrpSpPr/>
            <p:nvPr/>
          </p:nvGrpSpPr>
          <p:grpSpPr bwMode="auto">
            <a:xfrm>
              <a:off x="3288" y="2804"/>
              <a:ext cx="224" cy="587"/>
              <a:chOff x="3288" y="2804"/>
              <a:chExt cx="224" cy="587"/>
            </a:xfrm>
          </p:grpSpPr>
          <p:sp>
            <p:nvSpPr>
              <p:cNvPr id="150567" name="AutoShape 38"/>
              <p:cNvSpPr>
                <a:spLocks noChangeArrowheads="1"/>
              </p:cNvSpPr>
              <p:nvPr/>
            </p:nvSpPr>
            <p:spPr bwMode="auto">
              <a:xfrm>
                <a:off x="3288" y="3255"/>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8" name="Rectangle 39"/>
              <p:cNvSpPr>
                <a:spLocks noChangeArrowheads="1"/>
              </p:cNvSpPr>
              <p:nvPr/>
            </p:nvSpPr>
            <p:spPr bwMode="auto">
              <a:xfrm>
                <a:off x="3401" y="2807"/>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9" name="Rectangle 40"/>
              <p:cNvSpPr>
                <a:spLocks noChangeArrowheads="1"/>
              </p:cNvSpPr>
              <p:nvPr/>
            </p:nvSpPr>
            <p:spPr bwMode="auto">
              <a:xfrm>
                <a:off x="3290" y="2936"/>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70" name="AutoShape 41"/>
              <p:cNvSpPr>
                <a:spLocks noChangeArrowheads="1"/>
              </p:cNvSpPr>
              <p:nvPr/>
            </p:nvSpPr>
            <p:spPr bwMode="auto">
              <a:xfrm>
                <a:off x="3289" y="2804"/>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71" name="Line 42"/>
              <p:cNvSpPr>
                <a:spLocks noChangeShapeType="1"/>
              </p:cNvSpPr>
              <p:nvPr/>
            </p:nvSpPr>
            <p:spPr bwMode="auto">
              <a:xfrm>
                <a:off x="3512" y="2813"/>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72" name="Line 43"/>
              <p:cNvSpPr>
                <a:spLocks noChangeShapeType="1"/>
              </p:cNvSpPr>
              <p:nvPr/>
            </p:nvSpPr>
            <p:spPr bwMode="auto">
              <a:xfrm flipH="1">
                <a:off x="3431" y="3255"/>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73" name="Rectangle 44"/>
              <p:cNvSpPr>
                <a:spLocks noChangeArrowheads="1"/>
              </p:cNvSpPr>
              <p:nvPr/>
            </p:nvSpPr>
            <p:spPr bwMode="auto">
              <a:xfrm>
                <a:off x="3308" y="2996"/>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74" name="Rectangle 45"/>
              <p:cNvSpPr>
                <a:spLocks noChangeArrowheads="1"/>
              </p:cNvSpPr>
              <p:nvPr/>
            </p:nvSpPr>
            <p:spPr bwMode="auto">
              <a:xfrm>
                <a:off x="3321" y="3073"/>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50551" name="Group 62"/>
            <p:cNvGrpSpPr/>
            <p:nvPr/>
          </p:nvGrpSpPr>
          <p:grpSpPr bwMode="auto">
            <a:xfrm>
              <a:off x="3147" y="3088"/>
              <a:ext cx="514" cy="663"/>
              <a:chOff x="3147" y="3088"/>
              <a:chExt cx="514" cy="663"/>
            </a:xfrm>
          </p:grpSpPr>
          <p:sp>
            <p:nvSpPr>
              <p:cNvPr id="150552" name="Rectangle 47"/>
              <p:cNvSpPr>
                <a:spLocks noChangeArrowheads="1"/>
              </p:cNvSpPr>
              <p:nvPr/>
            </p:nvSpPr>
            <p:spPr bwMode="auto">
              <a:xfrm>
                <a:off x="3147" y="3111"/>
                <a:ext cx="514" cy="640"/>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53" name="Rectangle 48"/>
              <p:cNvSpPr>
                <a:spLocks noChangeArrowheads="1"/>
              </p:cNvSpPr>
              <p:nvPr/>
            </p:nvSpPr>
            <p:spPr bwMode="auto">
              <a:xfrm>
                <a:off x="3162" y="3088"/>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endParaRPr lang="en-US" altLang="zh-CN" sz="2400">
                  <a:solidFill>
                    <a:schemeClr val="bg1"/>
                  </a:solidFill>
                </a:endParaRPr>
              </a:p>
              <a:p>
                <a:pPr algn="ctr">
                  <a:spcBef>
                    <a:spcPct val="0"/>
                  </a:spcBef>
                  <a:buFontTx/>
                  <a:buNone/>
                </a:pPr>
                <a:r>
                  <a:rPr lang="en-US" altLang="zh-CN" sz="2400">
                    <a:solidFill>
                      <a:schemeClr val="bg1"/>
                    </a:solidFill>
                  </a:rPr>
                  <a:t>server</a:t>
                </a:r>
                <a:endParaRPr lang="en-US" altLang="zh-CN" sz="2400">
                  <a:solidFill>
                    <a:schemeClr val="bg1"/>
                  </a:solidFill>
                </a:endParaRPr>
              </a:p>
            </p:txBody>
          </p:sp>
          <p:sp>
            <p:nvSpPr>
              <p:cNvPr id="150554" name="Rectangle 49"/>
              <p:cNvSpPr>
                <a:spLocks noChangeArrowheads="1"/>
              </p:cNvSpPr>
              <p:nvPr/>
            </p:nvSpPr>
            <p:spPr bwMode="auto">
              <a:xfrm>
                <a:off x="3171" y="3465"/>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55" name="Line 50"/>
              <p:cNvSpPr>
                <a:spLocks noChangeShapeType="1"/>
              </p:cNvSpPr>
              <p:nvPr/>
            </p:nvSpPr>
            <p:spPr bwMode="auto">
              <a:xfrm>
                <a:off x="3222"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6" name="Line 51"/>
              <p:cNvSpPr>
                <a:spLocks noChangeShapeType="1"/>
              </p:cNvSpPr>
              <p:nvPr/>
            </p:nvSpPr>
            <p:spPr bwMode="auto">
              <a:xfrm>
                <a:off x="3331"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7" name="Line 52"/>
              <p:cNvSpPr>
                <a:spLocks noChangeShapeType="1"/>
              </p:cNvSpPr>
              <p:nvPr/>
            </p:nvSpPr>
            <p:spPr bwMode="auto">
              <a:xfrm>
                <a:off x="3386" y="349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8" name="Line 53"/>
              <p:cNvSpPr>
                <a:spLocks noChangeShapeType="1"/>
              </p:cNvSpPr>
              <p:nvPr/>
            </p:nvSpPr>
            <p:spPr bwMode="auto">
              <a:xfrm>
                <a:off x="3443"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9" name="Line 54"/>
              <p:cNvSpPr>
                <a:spLocks noChangeShapeType="1"/>
              </p:cNvSpPr>
              <p:nvPr/>
            </p:nvSpPr>
            <p:spPr bwMode="auto">
              <a:xfrm>
                <a:off x="3504"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0" name="Line 55"/>
              <p:cNvSpPr>
                <a:spLocks noChangeShapeType="1"/>
              </p:cNvSpPr>
              <p:nvPr/>
            </p:nvSpPr>
            <p:spPr bwMode="auto">
              <a:xfrm>
                <a:off x="3560"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1" name="Line 56"/>
              <p:cNvSpPr>
                <a:spLocks noChangeShapeType="1"/>
              </p:cNvSpPr>
              <p:nvPr/>
            </p:nvSpPr>
            <p:spPr bwMode="auto">
              <a:xfrm>
                <a:off x="3275"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2" name="Rectangle 57"/>
              <p:cNvSpPr>
                <a:spLocks noChangeArrowheads="1"/>
              </p:cNvSpPr>
              <p:nvPr/>
            </p:nvSpPr>
            <p:spPr bwMode="auto">
              <a:xfrm>
                <a:off x="3182" y="363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3" name="Rectangle 58"/>
              <p:cNvSpPr>
                <a:spLocks noChangeArrowheads="1"/>
              </p:cNvSpPr>
              <p:nvPr/>
            </p:nvSpPr>
            <p:spPr bwMode="auto">
              <a:xfrm>
                <a:off x="3268" y="363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4" name="Rectangle 59"/>
              <p:cNvSpPr>
                <a:spLocks noChangeArrowheads="1"/>
              </p:cNvSpPr>
              <p:nvPr/>
            </p:nvSpPr>
            <p:spPr bwMode="auto">
              <a:xfrm>
                <a:off x="3354" y="3634"/>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5" name="Rectangle 60"/>
              <p:cNvSpPr>
                <a:spLocks noChangeArrowheads="1"/>
              </p:cNvSpPr>
              <p:nvPr/>
            </p:nvSpPr>
            <p:spPr bwMode="auto">
              <a:xfrm>
                <a:off x="3451" y="3632"/>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66" name="Rectangle 61"/>
              <p:cNvSpPr>
                <a:spLocks noChangeArrowheads="1"/>
              </p:cNvSpPr>
              <p:nvPr/>
            </p:nvSpPr>
            <p:spPr bwMode="auto">
              <a:xfrm>
                <a:off x="3547" y="3632"/>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grpSp>
        <p:nvGrpSpPr>
          <p:cNvPr id="150536" name="Group 68"/>
          <p:cNvGrpSpPr/>
          <p:nvPr/>
        </p:nvGrpSpPr>
        <p:grpSpPr bwMode="auto">
          <a:xfrm>
            <a:off x="8826500" y="4135438"/>
            <a:ext cx="1031875" cy="1414462"/>
            <a:chOff x="4299" y="2939"/>
            <a:chExt cx="440" cy="618"/>
          </a:xfrm>
        </p:grpSpPr>
        <p:graphicFrame>
          <p:nvGraphicFramePr>
            <p:cNvPr id="150546" name="Object 64"/>
            <p:cNvGraphicFramePr/>
            <p:nvPr/>
          </p:nvGraphicFramePr>
          <p:xfrm>
            <a:off x="4313" y="2939"/>
            <a:ext cx="400" cy="323"/>
          </p:xfrm>
          <a:graphic>
            <a:graphicData uri="http://schemas.openxmlformats.org/presentationml/2006/ole">
              <mc:AlternateContent xmlns:mc="http://schemas.openxmlformats.org/markup-compatibility/2006">
                <mc:Choice xmlns:v="urn:schemas-microsoft-com:vml" Requires="v">
                  <p:oleObj spid="_x0000_s2" name="Clip" r:id="rId5" imgW="3819525" imgH="3086100" progId="MS_ClipArt_Gallery.2">
                    <p:embed/>
                  </p:oleObj>
                </mc:Choice>
                <mc:Fallback>
                  <p:oleObj name="Clip" r:id="rId5" imgW="3819525" imgH="3086100" progId="MS_ClipArt_Gallery.2">
                    <p:embed/>
                    <p:pic>
                      <p:nvPicPr>
                        <p:cNvPr id="0" name="Object 6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 y="293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47" name="Group 67"/>
            <p:cNvGrpSpPr/>
            <p:nvPr/>
          </p:nvGrpSpPr>
          <p:grpSpPr bwMode="auto">
            <a:xfrm>
              <a:off x="4299" y="3193"/>
              <a:ext cx="440" cy="364"/>
              <a:chOff x="4299" y="3193"/>
              <a:chExt cx="440" cy="364"/>
            </a:xfrm>
          </p:grpSpPr>
          <p:sp>
            <p:nvSpPr>
              <p:cNvPr id="150548" name="Rectangle 65"/>
              <p:cNvSpPr>
                <a:spLocks noChangeArrowheads="1"/>
              </p:cNvSpPr>
              <p:nvPr/>
            </p:nvSpPr>
            <p:spPr bwMode="auto">
              <a:xfrm>
                <a:off x="4324" y="3220"/>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0549" name="Rectangle 66"/>
              <p:cNvSpPr>
                <a:spLocks noChangeArrowheads="1"/>
              </p:cNvSpPr>
              <p:nvPr/>
            </p:nvSpPr>
            <p:spPr bwMode="auto">
              <a:xfrm>
                <a:off x="4299" y="3193"/>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endParaRPr lang="en-US" altLang="zh-CN" sz="2400">
                  <a:solidFill>
                    <a:schemeClr val="bg1"/>
                  </a:solidFill>
                </a:endParaRPr>
              </a:p>
              <a:p>
                <a:pPr algn="ctr">
                  <a:spcBef>
                    <a:spcPct val="0"/>
                  </a:spcBef>
                  <a:buFontTx/>
                  <a:buNone/>
                </a:pPr>
                <a:r>
                  <a:rPr lang="en-US" altLang="zh-CN" sz="2400">
                    <a:solidFill>
                      <a:schemeClr val="bg1"/>
                    </a:solidFill>
                  </a:rPr>
                  <a:t>agent</a:t>
                </a:r>
                <a:endParaRPr lang="en-US" altLang="zh-CN" sz="2400">
                  <a:solidFill>
                    <a:schemeClr val="bg1"/>
                  </a:solidFill>
                </a:endParaRPr>
              </a:p>
            </p:txBody>
          </p:sp>
        </p:grpSp>
      </p:grpSp>
      <p:sp>
        <p:nvSpPr>
          <p:cNvPr id="150537" name="Line 69"/>
          <p:cNvSpPr>
            <a:spLocks noChangeShapeType="1"/>
          </p:cNvSpPr>
          <p:nvPr/>
        </p:nvSpPr>
        <p:spPr bwMode="auto">
          <a:xfrm flipV="1">
            <a:off x="2859088" y="5575300"/>
            <a:ext cx="1114425" cy="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38" name="Line 70"/>
          <p:cNvSpPr>
            <a:spLocks noChangeShapeType="1"/>
          </p:cNvSpPr>
          <p:nvPr/>
        </p:nvSpPr>
        <p:spPr bwMode="auto">
          <a:xfrm>
            <a:off x="4579938" y="5599113"/>
            <a:ext cx="1871662" cy="63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39" name="Line 71"/>
          <p:cNvSpPr>
            <a:spLocks noChangeShapeType="1"/>
          </p:cNvSpPr>
          <p:nvPr/>
        </p:nvSpPr>
        <p:spPr bwMode="auto">
          <a:xfrm flipV="1">
            <a:off x="7415213" y="4983163"/>
            <a:ext cx="1519237" cy="6159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40" name="Oval 72"/>
          <p:cNvSpPr>
            <a:spLocks noChangeArrowheads="1"/>
          </p:cNvSpPr>
          <p:nvPr/>
        </p:nvSpPr>
        <p:spPr bwMode="auto">
          <a:xfrm>
            <a:off x="2546350" y="4875213"/>
            <a:ext cx="431800" cy="350837"/>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1</a:t>
            </a:r>
            <a:endParaRPr lang="en-US" altLang="zh-CN" sz="2400"/>
          </a:p>
        </p:txBody>
      </p:sp>
      <p:sp>
        <p:nvSpPr>
          <p:cNvPr id="150541" name="Oval 73"/>
          <p:cNvSpPr>
            <a:spLocks noChangeArrowheads="1"/>
          </p:cNvSpPr>
          <p:nvPr/>
        </p:nvSpPr>
        <p:spPr bwMode="auto">
          <a:xfrm>
            <a:off x="3144838" y="5375275"/>
            <a:ext cx="430212"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2</a:t>
            </a:r>
            <a:endParaRPr lang="en-US" altLang="zh-CN" sz="2400"/>
          </a:p>
        </p:txBody>
      </p:sp>
      <p:sp>
        <p:nvSpPr>
          <p:cNvPr id="150542" name="Oval 74"/>
          <p:cNvSpPr>
            <a:spLocks noChangeArrowheads="1"/>
          </p:cNvSpPr>
          <p:nvPr/>
        </p:nvSpPr>
        <p:spPr bwMode="auto">
          <a:xfrm>
            <a:off x="4360863" y="5419725"/>
            <a:ext cx="431800"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3</a:t>
            </a:r>
            <a:endParaRPr lang="en-US" altLang="zh-CN" sz="2400"/>
          </a:p>
        </p:txBody>
      </p:sp>
      <p:sp>
        <p:nvSpPr>
          <p:cNvPr id="150543" name="Oval 75"/>
          <p:cNvSpPr>
            <a:spLocks noChangeArrowheads="1"/>
          </p:cNvSpPr>
          <p:nvPr/>
        </p:nvSpPr>
        <p:spPr bwMode="auto">
          <a:xfrm>
            <a:off x="5622925" y="5427663"/>
            <a:ext cx="431800"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4</a:t>
            </a:r>
            <a:endParaRPr lang="en-US" altLang="zh-CN" sz="2400"/>
          </a:p>
        </p:txBody>
      </p:sp>
      <p:sp>
        <p:nvSpPr>
          <p:cNvPr id="150544" name="Oval 76"/>
          <p:cNvSpPr>
            <a:spLocks noChangeArrowheads="1"/>
          </p:cNvSpPr>
          <p:nvPr/>
        </p:nvSpPr>
        <p:spPr bwMode="auto">
          <a:xfrm>
            <a:off x="6865938" y="5373688"/>
            <a:ext cx="431800" cy="40957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5</a:t>
            </a:r>
            <a:endParaRPr lang="en-US" altLang="zh-CN" sz="2400"/>
          </a:p>
        </p:txBody>
      </p:sp>
      <p:sp>
        <p:nvSpPr>
          <p:cNvPr id="150545" name="Oval 77"/>
          <p:cNvSpPr>
            <a:spLocks noChangeArrowheads="1"/>
          </p:cNvSpPr>
          <p:nvPr/>
        </p:nvSpPr>
        <p:spPr bwMode="auto">
          <a:xfrm>
            <a:off x="8196263" y="5264150"/>
            <a:ext cx="430212"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6</a:t>
            </a:r>
            <a:endParaRPr lang="en-US" altLang="zh-CN" sz="2400"/>
          </a:p>
        </p:txBody>
      </p:sp>
      <p:sp>
        <p:nvSpPr>
          <p:cNvPr id="7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p:nvPr>
        </p:nvSpPr>
        <p:spPr>
          <a:xfrm>
            <a:off x="2838826" y="917986"/>
            <a:ext cx="7925517" cy="465324"/>
          </a:xfrm>
        </p:spPr>
        <p:txBody>
          <a:bodyPr/>
          <a:lstStyle/>
          <a:p>
            <a:pPr eaLnBrk="1" hangingPunct="1">
              <a:defRPr/>
            </a:pPr>
            <a:r>
              <a:rPr lang="zh-CN" altLang="en-US" sz="3600" b="1" dirty="0">
                <a:solidFill>
                  <a:schemeClr val="accent1"/>
                </a:solidFill>
                <a:latin typeface="+mn-lt"/>
                <a:ea typeface="+mn-ea"/>
                <a:cs typeface="+mn-ea"/>
              </a:rPr>
              <a:t>例子</a:t>
            </a:r>
            <a:r>
              <a:rPr lang="en-US" altLang="zh-CN" sz="3600" b="1" dirty="0">
                <a:solidFill>
                  <a:schemeClr val="accent1"/>
                </a:solidFill>
                <a:latin typeface="+mn-lt"/>
                <a:ea typeface="+mn-ea"/>
                <a:cs typeface="+mn-ea"/>
              </a:rPr>
              <a:t>: Alice</a:t>
            </a:r>
            <a:r>
              <a:rPr lang="zh-CN" altLang="en-US" sz="3600" b="1" dirty="0">
                <a:solidFill>
                  <a:schemeClr val="accent1"/>
                </a:solidFill>
                <a:latin typeface="+mn-lt"/>
                <a:ea typeface="+mn-ea"/>
                <a:cs typeface="+mn-ea"/>
              </a:rPr>
              <a:t>发送邮件消息到</a:t>
            </a:r>
            <a:r>
              <a:rPr lang="en-US" altLang="zh-CN" sz="3600" b="1" dirty="0">
                <a:solidFill>
                  <a:schemeClr val="accent1"/>
                </a:solidFill>
                <a:latin typeface="+mn-lt"/>
                <a:ea typeface="+mn-ea"/>
                <a:cs typeface="+mn-ea"/>
              </a:rPr>
              <a:t>Bob</a:t>
            </a:r>
            <a:endParaRPr lang="en-US" altLang="zh-CN" sz="3600" b="1" dirty="0">
              <a:solidFill>
                <a:schemeClr val="accent1"/>
              </a:solidFill>
              <a:latin typeface="+mn-lt"/>
              <a:ea typeface="+mn-ea"/>
              <a:cs typeface="+mn-ea"/>
            </a:endParaRPr>
          </a:p>
        </p:txBody>
      </p:sp>
      <p:sp>
        <p:nvSpPr>
          <p:cNvPr id="152578" name="Rectangle 4"/>
          <p:cNvSpPr>
            <a:spLocks noGrp="1" noChangeArrowheads="1"/>
          </p:cNvSpPr>
          <p:nvPr>
            <p:ph type="body" sz="half" idx="2"/>
          </p:nvPr>
        </p:nvSpPr>
        <p:spPr>
          <a:xfrm>
            <a:off x="1949450" y="1919288"/>
            <a:ext cx="9448800" cy="1622425"/>
          </a:xfrm>
          <a:noFill/>
        </p:spPr>
        <p:txBody>
          <a:bodyPr/>
          <a:lstStyle/>
          <a:p>
            <a:pPr eaLnBrk="1" hangingPunct="1">
              <a:lnSpc>
                <a:spcPct val="90000"/>
              </a:lnSpc>
              <a:buFont typeface="Wingdings" panose="05000000000000000000" pitchFamily="2" charset="2"/>
              <a:buNone/>
            </a:pPr>
            <a:r>
              <a:rPr lang="en-US" altLang="zh-CN" sz="2800"/>
              <a:t>4) SMTP</a:t>
            </a:r>
            <a:r>
              <a:rPr lang="zh-CN" altLang="en-US" sz="2800"/>
              <a:t>客户在这个</a:t>
            </a:r>
            <a:r>
              <a:rPr lang="en-US" altLang="zh-CN" sz="2800"/>
              <a:t>TCP</a:t>
            </a:r>
            <a:r>
              <a:rPr lang="zh-CN" altLang="en-US" sz="2800"/>
              <a:t>连接上发送</a:t>
            </a:r>
            <a:r>
              <a:rPr lang="en-US" altLang="zh-CN" sz="2800"/>
              <a:t>Alice</a:t>
            </a:r>
            <a:r>
              <a:rPr lang="zh-CN" altLang="en-US" sz="2800"/>
              <a:t>的邮件消息</a:t>
            </a:r>
            <a:endParaRPr lang="zh-CN" altLang="en-US" sz="2800"/>
          </a:p>
          <a:p>
            <a:pPr eaLnBrk="1" hangingPunct="1">
              <a:lnSpc>
                <a:spcPct val="90000"/>
              </a:lnSpc>
              <a:buFont typeface="Wingdings" panose="05000000000000000000" pitchFamily="2" charset="2"/>
              <a:buNone/>
            </a:pPr>
            <a:r>
              <a:rPr lang="en-US" altLang="zh-CN" sz="2800"/>
              <a:t>5) Bob</a:t>
            </a:r>
            <a:r>
              <a:rPr lang="zh-CN" altLang="en-US" sz="2800"/>
              <a:t>服务器存放邮件消息存到 </a:t>
            </a:r>
            <a:r>
              <a:rPr lang="en-US" altLang="zh-CN" sz="2800"/>
              <a:t>Bob</a:t>
            </a:r>
            <a:r>
              <a:rPr lang="zh-CN" altLang="en-US" sz="2800"/>
              <a:t>的邮箱</a:t>
            </a:r>
            <a:endParaRPr lang="zh-CN" altLang="en-US" sz="2800"/>
          </a:p>
          <a:p>
            <a:pPr eaLnBrk="1" hangingPunct="1">
              <a:lnSpc>
                <a:spcPct val="90000"/>
              </a:lnSpc>
              <a:buFont typeface="Wingdings" panose="05000000000000000000" pitchFamily="2" charset="2"/>
              <a:buNone/>
            </a:pPr>
            <a:r>
              <a:rPr lang="en-US" altLang="zh-CN" sz="2800"/>
              <a:t>6) Bob</a:t>
            </a:r>
            <a:r>
              <a:rPr lang="zh-CN" altLang="en-US" sz="2800"/>
              <a:t>调用他的用户代理读邮件消息</a:t>
            </a:r>
            <a:endParaRPr lang="zh-CN" altLang="en-US" sz="2800"/>
          </a:p>
          <a:p>
            <a:pPr eaLnBrk="1" hangingPunct="1">
              <a:lnSpc>
                <a:spcPct val="90000"/>
              </a:lnSpc>
              <a:buFont typeface="Wingdings" panose="05000000000000000000" pitchFamily="2" charset="2"/>
              <a:buNone/>
            </a:pPr>
            <a:endParaRPr lang="en-US" altLang="zh-CN" sz="2800"/>
          </a:p>
        </p:txBody>
      </p:sp>
      <p:grpSp>
        <p:nvGrpSpPr>
          <p:cNvPr id="152579" name="Group 9"/>
          <p:cNvGrpSpPr/>
          <p:nvPr/>
        </p:nvGrpSpPr>
        <p:grpSpPr bwMode="auto">
          <a:xfrm>
            <a:off x="1878013" y="4483100"/>
            <a:ext cx="1084262" cy="1504950"/>
            <a:chOff x="781" y="2972"/>
            <a:chExt cx="462" cy="658"/>
          </a:xfrm>
        </p:grpSpPr>
        <p:graphicFrame>
          <p:nvGraphicFramePr>
            <p:cNvPr id="152648" name="Object 5"/>
            <p:cNvGraphicFramePr/>
            <p:nvPr/>
          </p:nvGraphicFramePr>
          <p:xfrm>
            <a:off x="781" y="2972"/>
            <a:ext cx="400" cy="323"/>
          </p:xfrm>
          <a:graphic>
            <a:graphicData uri="http://schemas.openxmlformats.org/presentationml/2006/ole">
              <mc:AlternateContent xmlns:mc="http://schemas.openxmlformats.org/markup-compatibility/2006">
                <mc:Choice xmlns:v="urn:schemas-microsoft-com:vml" Requires="v">
                  <p:oleObj spid="_x0000_s0" name="Clip" r:id="rId1" imgW="3819525" imgH="3086100" progId="MS_ClipArt_Gallery.2">
                    <p:embed/>
                  </p:oleObj>
                </mc:Choice>
                <mc:Fallback>
                  <p:oleObj name="Clip" r:id="rId1" imgW="3819525" imgH="308610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 y="2972"/>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2649" name="Group 8"/>
            <p:cNvGrpSpPr/>
            <p:nvPr/>
          </p:nvGrpSpPr>
          <p:grpSpPr bwMode="auto">
            <a:xfrm>
              <a:off x="803" y="3266"/>
              <a:ext cx="440" cy="364"/>
              <a:chOff x="803" y="3266"/>
              <a:chExt cx="440" cy="364"/>
            </a:xfrm>
          </p:grpSpPr>
          <p:sp>
            <p:nvSpPr>
              <p:cNvPr id="152650" name="Rectangle 6"/>
              <p:cNvSpPr>
                <a:spLocks noChangeArrowheads="1"/>
              </p:cNvSpPr>
              <p:nvPr/>
            </p:nvSpPr>
            <p:spPr bwMode="auto">
              <a:xfrm>
                <a:off x="828" y="3293"/>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51" name="Rectangle 7"/>
              <p:cNvSpPr>
                <a:spLocks noChangeArrowheads="1"/>
              </p:cNvSpPr>
              <p:nvPr/>
            </p:nvSpPr>
            <p:spPr bwMode="auto">
              <a:xfrm>
                <a:off x="803" y="3266"/>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endParaRPr lang="en-US" altLang="zh-CN" sz="2400">
                  <a:solidFill>
                    <a:schemeClr val="bg1"/>
                  </a:solidFill>
                </a:endParaRPr>
              </a:p>
              <a:p>
                <a:pPr algn="ctr">
                  <a:spcBef>
                    <a:spcPct val="0"/>
                  </a:spcBef>
                  <a:buFontTx/>
                  <a:buNone/>
                </a:pPr>
                <a:r>
                  <a:rPr lang="en-US" altLang="zh-CN" sz="2400">
                    <a:solidFill>
                      <a:schemeClr val="bg1"/>
                    </a:solidFill>
                  </a:rPr>
                  <a:t>agent</a:t>
                </a:r>
                <a:endParaRPr lang="en-US" altLang="zh-CN" sz="2400">
                  <a:solidFill>
                    <a:schemeClr val="bg1"/>
                  </a:solidFill>
                </a:endParaRPr>
              </a:p>
            </p:txBody>
          </p:sp>
        </p:grpSp>
      </p:grpSp>
      <p:grpSp>
        <p:nvGrpSpPr>
          <p:cNvPr id="152580" name="Group 35"/>
          <p:cNvGrpSpPr/>
          <p:nvPr/>
        </p:nvGrpSpPr>
        <p:grpSpPr bwMode="auto">
          <a:xfrm>
            <a:off x="3983038" y="4157663"/>
            <a:ext cx="1250950" cy="1917700"/>
            <a:chOff x="1767" y="2838"/>
            <a:chExt cx="514" cy="947"/>
          </a:xfrm>
        </p:grpSpPr>
        <p:grpSp>
          <p:nvGrpSpPr>
            <p:cNvPr id="152623" name="Group 18"/>
            <p:cNvGrpSpPr/>
            <p:nvPr/>
          </p:nvGrpSpPr>
          <p:grpSpPr bwMode="auto">
            <a:xfrm>
              <a:off x="1908" y="2838"/>
              <a:ext cx="224" cy="587"/>
              <a:chOff x="1908" y="2838"/>
              <a:chExt cx="224" cy="587"/>
            </a:xfrm>
          </p:grpSpPr>
          <p:sp>
            <p:nvSpPr>
              <p:cNvPr id="152640" name="AutoShape 10"/>
              <p:cNvSpPr>
                <a:spLocks noChangeArrowheads="1"/>
              </p:cNvSpPr>
              <p:nvPr/>
            </p:nvSpPr>
            <p:spPr bwMode="auto">
              <a:xfrm>
                <a:off x="1908" y="3289"/>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41" name="Rectangle 11"/>
              <p:cNvSpPr>
                <a:spLocks noChangeArrowheads="1"/>
              </p:cNvSpPr>
              <p:nvPr/>
            </p:nvSpPr>
            <p:spPr bwMode="auto">
              <a:xfrm>
                <a:off x="2021" y="2841"/>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42" name="Rectangle 12"/>
              <p:cNvSpPr>
                <a:spLocks noChangeArrowheads="1"/>
              </p:cNvSpPr>
              <p:nvPr/>
            </p:nvSpPr>
            <p:spPr bwMode="auto">
              <a:xfrm>
                <a:off x="1910" y="2970"/>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43" name="AutoShape 13"/>
              <p:cNvSpPr>
                <a:spLocks noChangeArrowheads="1"/>
              </p:cNvSpPr>
              <p:nvPr/>
            </p:nvSpPr>
            <p:spPr bwMode="auto">
              <a:xfrm>
                <a:off x="1909" y="2838"/>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44" name="Line 14"/>
              <p:cNvSpPr>
                <a:spLocks noChangeShapeType="1"/>
              </p:cNvSpPr>
              <p:nvPr/>
            </p:nvSpPr>
            <p:spPr bwMode="auto">
              <a:xfrm>
                <a:off x="2132" y="2847"/>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45" name="Line 15"/>
              <p:cNvSpPr>
                <a:spLocks noChangeShapeType="1"/>
              </p:cNvSpPr>
              <p:nvPr/>
            </p:nvSpPr>
            <p:spPr bwMode="auto">
              <a:xfrm flipH="1">
                <a:off x="2051" y="3289"/>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46" name="Rectangle 16"/>
              <p:cNvSpPr>
                <a:spLocks noChangeArrowheads="1"/>
              </p:cNvSpPr>
              <p:nvPr/>
            </p:nvSpPr>
            <p:spPr bwMode="auto">
              <a:xfrm>
                <a:off x="1928" y="3030"/>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47" name="Rectangle 17"/>
              <p:cNvSpPr>
                <a:spLocks noChangeArrowheads="1"/>
              </p:cNvSpPr>
              <p:nvPr/>
            </p:nvSpPr>
            <p:spPr bwMode="auto">
              <a:xfrm>
                <a:off x="1941" y="3107"/>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52624" name="Group 34"/>
            <p:cNvGrpSpPr/>
            <p:nvPr/>
          </p:nvGrpSpPr>
          <p:grpSpPr bwMode="auto">
            <a:xfrm>
              <a:off x="1767" y="3122"/>
              <a:ext cx="514" cy="663"/>
              <a:chOff x="1767" y="3122"/>
              <a:chExt cx="514" cy="663"/>
            </a:xfrm>
          </p:grpSpPr>
          <p:sp>
            <p:nvSpPr>
              <p:cNvPr id="152625" name="Rectangle 19"/>
              <p:cNvSpPr>
                <a:spLocks noChangeArrowheads="1"/>
              </p:cNvSpPr>
              <p:nvPr/>
            </p:nvSpPr>
            <p:spPr bwMode="auto">
              <a:xfrm>
                <a:off x="1767" y="3145"/>
                <a:ext cx="514" cy="640"/>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26" name="Rectangle 20"/>
              <p:cNvSpPr>
                <a:spLocks noChangeArrowheads="1"/>
              </p:cNvSpPr>
              <p:nvPr/>
            </p:nvSpPr>
            <p:spPr bwMode="auto">
              <a:xfrm>
                <a:off x="1782" y="3122"/>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endParaRPr lang="en-US" altLang="zh-CN" sz="2400">
                  <a:solidFill>
                    <a:schemeClr val="bg1"/>
                  </a:solidFill>
                </a:endParaRPr>
              </a:p>
              <a:p>
                <a:pPr algn="ctr">
                  <a:spcBef>
                    <a:spcPct val="0"/>
                  </a:spcBef>
                  <a:buFontTx/>
                  <a:buNone/>
                </a:pPr>
                <a:r>
                  <a:rPr lang="en-US" altLang="zh-CN" sz="2400">
                    <a:solidFill>
                      <a:schemeClr val="bg1"/>
                    </a:solidFill>
                  </a:rPr>
                  <a:t>server</a:t>
                </a:r>
                <a:endParaRPr lang="en-US" altLang="zh-CN" sz="2400">
                  <a:solidFill>
                    <a:schemeClr val="bg1"/>
                  </a:solidFill>
                </a:endParaRPr>
              </a:p>
            </p:txBody>
          </p:sp>
          <p:sp>
            <p:nvSpPr>
              <p:cNvPr id="152627" name="Rectangle 21"/>
              <p:cNvSpPr>
                <a:spLocks noChangeArrowheads="1"/>
              </p:cNvSpPr>
              <p:nvPr/>
            </p:nvSpPr>
            <p:spPr bwMode="auto">
              <a:xfrm>
                <a:off x="1791" y="3499"/>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28" name="Line 22"/>
              <p:cNvSpPr>
                <a:spLocks noChangeShapeType="1"/>
              </p:cNvSpPr>
              <p:nvPr/>
            </p:nvSpPr>
            <p:spPr bwMode="auto">
              <a:xfrm>
                <a:off x="1842"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9" name="Line 23"/>
              <p:cNvSpPr>
                <a:spLocks noChangeShapeType="1"/>
              </p:cNvSpPr>
              <p:nvPr/>
            </p:nvSpPr>
            <p:spPr bwMode="auto">
              <a:xfrm>
                <a:off x="1951"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0" name="Line 24"/>
              <p:cNvSpPr>
                <a:spLocks noChangeShapeType="1"/>
              </p:cNvSpPr>
              <p:nvPr/>
            </p:nvSpPr>
            <p:spPr bwMode="auto">
              <a:xfrm>
                <a:off x="2006" y="353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1" name="Line 25"/>
              <p:cNvSpPr>
                <a:spLocks noChangeShapeType="1"/>
              </p:cNvSpPr>
              <p:nvPr/>
            </p:nvSpPr>
            <p:spPr bwMode="auto">
              <a:xfrm>
                <a:off x="2063"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2" name="Line 26"/>
              <p:cNvSpPr>
                <a:spLocks noChangeShapeType="1"/>
              </p:cNvSpPr>
              <p:nvPr/>
            </p:nvSpPr>
            <p:spPr bwMode="auto">
              <a:xfrm>
                <a:off x="2124"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3" name="Line 27"/>
              <p:cNvSpPr>
                <a:spLocks noChangeShapeType="1"/>
              </p:cNvSpPr>
              <p:nvPr/>
            </p:nvSpPr>
            <p:spPr bwMode="auto">
              <a:xfrm>
                <a:off x="2180"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4" name="Line 28"/>
              <p:cNvSpPr>
                <a:spLocks noChangeShapeType="1"/>
              </p:cNvSpPr>
              <p:nvPr/>
            </p:nvSpPr>
            <p:spPr bwMode="auto">
              <a:xfrm>
                <a:off x="1895"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5" name="Rectangle 29"/>
              <p:cNvSpPr>
                <a:spLocks noChangeArrowheads="1"/>
              </p:cNvSpPr>
              <p:nvPr/>
            </p:nvSpPr>
            <p:spPr bwMode="auto">
              <a:xfrm>
                <a:off x="1802" y="366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36" name="Rectangle 30"/>
              <p:cNvSpPr>
                <a:spLocks noChangeArrowheads="1"/>
              </p:cNvSpPr>
              <p:nvPr/>
            </p:nvSpPr>
            <p:spPr bwMode="auto">
              <a:xfrm>
                <a:off x="1888" y="366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37" name="Rectangle 31"/>
              <p:cNvSpPr>
                <a:spLocks noChangeArrowheads="1"/>
              </p:cNvSpPr>
              <p:nvPr/>
            </p:nvSpPr>
            <p:spPr bwMode="auto">
              <a:xfrm>
                <a:off x="1974" y="3668"/>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38" name="Rectangle 32"/>
              <p:cNvSpPr>
                <a:spLocks noChangeArrowheads="1"/>
              </p:cNvSpPr>
              <p:nvPr/>
            </p:nvSpPr>
            <p:spPr bwMode="auto">
              <a:xfrm>
                <a:off x="2071" y="366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39" name="Rectangle 33"/>
              <p:cNvSpPr>
                <a:spLocks noChangeArrowheads="1"/>
              </p:cNvSpPr>
              <p:nvPr/>
            </p:nvSpPr>
            <p:spPr bwMode="auto">
              <a:xfrm>
                <a:off x="2167" y="366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pic>
        <p:nvPicPr>
          <p:cNvPr id="152581"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4740275"/>
            <a:ext cx="84931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2"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8400" y="4691063"/>
            <a:ext cx="101758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583" name="Group 63"/>
          <p:cNvGrpSpPr/>
          <p:nvPr/>
        </p:nvGrpSpPr>
        <p:grpSpPr bwMode="auto">
          <a:xfrm>
            <a:off x="6400800" y="4230688"/>
            <a:ext cx="1279525" cy="1844675"/>
            <a:chOff x="3147" y="2804"/>
            <a:chExt cx="514" cy="947"/>
          </a:xfrm>
        </p:grpSpPr>
        <p:grpSp>
          <p:nvGrpSpPr>
            <p:cNvPr id="152598" name="Group 46"/>
            <p:cNvGrpSpPr/>
            <p:nvPr/>
          </p:nvGrpSpPr>
          <p:grpSpPr bwMode="auto">
            <a:xfrm>
              <a:off x="3288" y="2804"/>
              <a:ext cx="224" cy="587"/>
              <a:chOff x="3288" y="2804"/>
              <a:chExt cx="224" cy="587"/>
            </a:xfrm>
          </p:grpSpPr>
          <p:sp>
            <p:nvSpPr>
              <p:cNvPr id="152615" name="AutoShape 38"/>
              <p:cNvSpPr>
                <a:spLocks noChangeArrowheads="1"/>
              </p:cNvSpPr>
              <p:nvPr/>
            </p:nvSpPr>
            <p:spPr bwMode="auto">
              <a:xfrm>
                <a:off x="3288" y="3255"/>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6" name="Rectangle 39"/>
              <p:cNvSpPr>
                <a:spLocks noChangeArrowheads="1"/>
              </p:cNvSpPr>
              <p:nvPr/>
            </p:nvSpPr>
            <p:spPr bwMode="auto">
              <a:xfrm>
                <a:off x="3401" y="2807"/>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7" name="Rectangle 40"/>
              <p:cNvSpPr>
                <a:spLocks noChangeArrowheads="1"/>
              </p:cNvSpPr>
              <p:nvPr/>
            </p:nvSpPr>
            <p:spPr bwMode="auto">
              <a:xfrm>
                <a:off x="3290" y="2936"/>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8" name="AutoShape 41"/>
              <p:cNvSpPr>
                <a:spLocks noChangeArrowheads="1"/>
              </p:cNvSpPr>
              <p:nvPr/>
            </p:nvSpPr>
            <p:spPr bwMode="auto">
              <a:xfrm>
                <a:off x="3289" y="2804"/>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9" name="Line 42"/>
              <p:cNvSpPr>
                <a:spLocks noChangeShapeType="1"/>
              </p:cNvSpPr>
              <p:nvPr/>
            </p:nvSpPr>
            <p:spPr bwMode="auto">
              <a:xfrm>
                <a:off x="3512" y="2813"/>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0" name="Line 43"/>
              <p:cNvSpPr>
                <a:spLocks noChangeShapeType="1"/>
              </p:cNvSpPr>
              <p:nvPr/>
            </p:nvSpPr>
            <p:spPr bwMode="auto">
              <a:xfrm flipH="1">
                <a:off x="3431" y="3255"/>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1" name="Rectangle 44"/>
              <p:cNvSpPr>
                <a:spLocks noChangeArrowheads="1"/>
              </p:cNvSpPr>
              <p:nvPr/>
            </p:nvSpPr>
            <p:spPr bwMode="auto">
              <a:xfrm>
                <a:off x="3308" y="2996"/>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22" name="Rectangle 45"/>
              <p:cNvSpPr>
                <a:spLocks noChangeArrowheads="1"/>
              </p:cNvSpPr>
              <p:nvPr/>
            </p:nvSpPr>
            <p:spPr bwMode="auto">
              <a:xfrm>
                <a:off x="3321" y="3073"/>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nvGrpSpPr>
            <p:cNvPr id="152599" name="Group 62"/>
            <p:cNvGrpSpPr/>
            <p:nvPr/>
          </p:nvGrpSpPr>
          <p:grpSpPr bwMode="auto">
            <a:xfrm>
              <a:off x="3147" y="3088"/>
              <a:ext cx="514" cy="663"/>
              <a:chOff x="3147" y="3088"/>
              <a:chExt cx="514" cy="663"/>
            </a:xfrm>
          </p:grpSpPr>
          <p:sp>
            <p:nvSpPr>
              <p:cNvPr id="152600" name="Rectangle 47"/>
              <p:cNvSpPr>
                <a:spLocks noChangeArrowheads="1"/>
              </p:cNvSpPr>
              <p:nvPr/>
            </p:nvSpPr>
            <p:spPr bwMode="auto">
              <a:xfrm>
                <a:off x="3147" y="3111"/>
                <a:ext cx="514" cy="640"/>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01" name="Rectangle 48"/>
              <p:cNvSpPr>
                <a:spLocks noChangeArrowheads="1"/>
              </p:cNvSpPr>
              <p:nvPr/>
            </p:nvSpPr>
            <p:spPr bwMode="auto">
              <a:xfrm>
                <a:off x="3162" y="3088"/>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endParaRPr lang="en-US" altLang="zh-CN" sz="2400">
                  <a:solidFill>
                    <a:schemeClr val="bg1"/>
                  </a:solidFill>
                </a:endParaRPr>
              </a:p>
              <a:p>
                <a:pPr algn="ctr">
                  <a:spcBef>
                    <a:spcPct val="0"/>
                  </a:spcBef>
                  <a:buFontTx/>
                  <a:buNone/>
                </a:pPr>
                <a:r>
                  <a:rPr lang="en-US" altLang="zh-CN" sz="2400">
                    <a:solidFill>
                      <a:schemeClr val="bg1"/>
                    </a:solidFill>
                  </a:rPr>
                  <a:t>server</a:t>
                </a:r>
                <a:endParaRPr lang="en-US" altLang="zh-CN" sz="2400">
                  <a:solidFill>
                    <a:schemeClr val="bg1"/>
                  </a:solidFill>
                </a:endParaRPr>
              </a:p>
            </p:txBody>
          </p:sp>
          <p:sp>
            <p:nvSpPr>
              <p:cNvPr id="152602" name="Rectangle 49"/>
              <p:cNvSpPr>
                <a:spLocks noChangeArrowheads="1"/>
              </p:cNvSpPr>
              <p:nvPr/>
            </p:nvSpPr>
            <p:spPr bwMode="auto">
              <a:xfrm>
                <a:off x="3171" y="3465"/>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03" name="Line 50"/>
              <p:cNvSpPr>
                <a:spLocks noChangeShapeType="1"/>
              </p:cNvSpPr>
              <p:nvPr/>
            </p:nvSpPr>
            <p:spPr bwMode="auto">
              <a:xfrm>
                <a:off x="3222"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4" name="Line 51"/>
              <p:cNvSpPr>
                <a:spLocks noChangeShapeType="1"/>
              </p:cNvSpPr>
              <p:nvPr/>
            </p:nvSpPr>
            <p:spPr bwMode="auto">
              <a:xfrm>
                <a:off x="3331"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5" name="Line 52"/>
              <p:cNvSpPr>
                <a:spLocks noChangeShapeType="1"/>
              </p:cNvSpPr>
              <p:nvPr/>
            </p:nvSpPr>
            <p:spPr bwMode="auto">
              <a:xfrm>
                <a:off x="3386" y="349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6" name="Line 53"/>
              <p:cNvSpPr>
                <a:spLocks noChangeShapeType="1"/>
              </p:cNvSpPr>
              <p:nvPr/>
            </p:nvSpPr>
            <p:spPr bwMode="auto">
              <a:xfrm>
                <a:off x="3443"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7" name="Line 54"/>
              <p:cNvSpPr>
                <a:spLocks noChangeShapeType="1"/>
              </p:cNvSpPr>
              <p:nvPr/>
            </p:nvSpPr>
            <p:spPr bwMode="auto">
              <a:xfrm>
                <a:off x="3504"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8" name="Line 55"/>
              <p:cNvSpPr>
                <a:spLocks noChangeShapeType="1"/>
              </p:cNvSpPr>
              <p:nvPr/>
            </p:nvSpPr>
            <p:spPr bwMode="auto">
              <a:xfrm>
                <a:off x="3560"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9" name="Line 56"/>
              <p:cNvSpPr>
                <a:spLocks noChangeShapeType="1"/>
              </p:cNvSpPr>
              <p:nvPr/>
            </p:nvSpPr>
            <p:spPr bwMode="auto">
              <a:xfrm>
                <a:off x="3275"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10" name="Rectangle 57"/>
              <p:cNvSpPr>
                <a:spLocks noChangeArrowheads="1"/>
              </p:cNvSpPr>
              <p:nvPr/>
            </p:nvSpPr>
            <p:spPr bwMode="auto">
              <a:xfrm>
                <a:off x="3182" y="363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1" name="Rectangle 58"/>
              <p:cNvSpPr>
                <a:spLocks noChangeArrowheads="1"/>
              </p:cNvSpPr>
              <p:nvPr/>
            </p:nvSpPr>
            <p:spPr bwMode="auto">
              <a:xfrm>
                <a:off x="3268" y="363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2" name="Rectangle 59"/>
              <p:cNvSpPr>
                <a:spLocks noChangeArrowheads="1"/>
              </p:cNvSpPr>
              <p:nvPr/>
            </p:nvSpPr>
            <p:spPr bwMode="auto">
              <a:xfrm>
                <a:off x="3354" y="3634"/>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3" name="Rectangle 60"/>
              <p:cNvSpPr>
                <a:spLocks noChangeArrowheads="1"/>
              </p:cNvSpPr>
              <p:nvPr/>
            </p:nvSpPr>
            <p:spPr bwMode="auto">
              <a:xfrm>
                <a:off x="3451" y="3632"/>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614" name="Rectangle 61"/>
              <p:cNvSpPr>
                <a:spLocks noChangeArrowheads="1"/>
              </p:cNvSpPr>
              <p:nvPr/>
            </p:nvSpPr>
            <p:spPr bwMode="auto">
              <a:xfrm>
                <a:off x="3547" y="3632"/>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grpSp>
      </p:grpSp>
      <p:grpSp>
        <p:nvGrpSpPr>
          <p:cNvPr id="152584" name="Group 68"/>
          <p:cNvGrpSpPr/>
          <p:nvPr/>
        </p:nvGrpSpPr>
        <p:grpSpPr bwMode="auto">
          <a:xfrm>
            <a:off x="8826500" y="4135438"/>
            <a:ext cx="1031875" cy="1414462"/>
            <a:chOff x="4299" y="2939"/>
            <a:chExt cx="440" cy="618"/>
          </a:xfrm>
        </p:grpSpPr>
        <p:graphicFrame>
          <p:nvGraphicFramePr>
            <p:cNvPr id="152594" name="Object 64"/>
            <p:cNvGraphicFramePr/>
            <p:nvPr/>
          </p:nvGraphicFramePr>
          <p:xfrm>
            <a:off x="4313" y="2939"/>
            <a:ext cx="400" cy="323"/>
          </p:xfrm>
          <a:graphic>
            <a:graphicData uri="http://schemas.openxmlformats.org/presentationml/2006/ole">
              <mc:AlternateContent xmlns:mc="http://schemas.openxmlformats.org/markup-compatibility/2006">
                <mc:Choice xmlns:v="urn:schemas-microsoft-com:vml" Requires="v">
                  <p:oleObj spid="_x0000_s2" name="Clip" r:id="rId5" imgW="3819525" imgH="3086100" progId="MS_ClipArt_Gallery.2">
                    <p:embed/>
                  </p:oleObj>
                </mc:Choice>
                <mc:Fallback>
                  <p:oleObj name="Clip" r:id="rId5" imgW="3819525" imgH="3086100" progId="MS_ClipArt_Gallery.2">
                    <p:embed/>
                    <p:pic>
                      <p:nvPicPr>
                        <p:cNvPr id="0" name="Object 6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 y="293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2595" name="Group 67"/>
            <p:cNvGrpSpPr/>
            <p:nvPr/>
          </p:nvGrpSpPr>
          <p:grpSpPr bwMode="auto">
            <a:xfrm>
              <a:off x="4299" y="3193"/>
              <a:ext cx="440" cy="364"/>
              <a:chOff x="4299" y="3193"/>
              <a:chExt cx="440" cy="364"/>
            </a:xfrm>
          </p:grpSpPr>
          <p:sp>
            <p:nvSpPr>
              <p:cNvPr id="152596" name="Rectangle 65"/>
              <p:cNvSpPr>
                <a:spLocks noChangeArrowheads="1"/>
              </p:cNvSpPr>
              <p:nvPr/>
            </p:nvSpPr>
            <p:spPr bwMode="auto">
              <a:xfrm>
                <a:off x="4324" y="3220"/>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p>
            </p:txBody>
          </p:sp>
          <p:sp>
            <p:nvSpPr>
              <p:cNvPr id="152597" name="Rectangle 66"/>
              <p:cNvSpPr>
                <a:spLocks noChangeArrowheads="1"/>
              </p:cNvSpPr>
              <p:nvPr/>
            </p:nvSpPr>
            <p:spPr bwMode="auto">
              <a:xfrm>
                <a:off x="4299" y="3193"/>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endParaRPr lang="en-US" altLang="zh-CN" sz="2400">
                  <a:solidFill>
                    <a:schemeClr val="bg1"/>
                  </a:solidFill>
                </a:endParaRPr>
              </a:p>
              <a:p>
                <a:pPr algn="ctr">
                  <a:spcBef>
                    <a:spcPct val="0"/>
                  </a:spcBef>
                  <a:buFontTx/>
                  <a:buNone/>
                </a:pPr>
                <a:r>
                  <a:rPr lang="en-US" altLang="zh-CN" sz="2400">
                    <a:solidFill>
                      <a:schemeClr val="bg1"/>
                    </a:solidFill>
                  </a:rPr>
                  <a:t>agent</a:t>
                </a:r>
                <a:endParaRPr lang="en-US" altLang="zh-CN" sz="2400">
                  <a:solidFill>
                    <a:schemeClr val="bg1"/>
                  </a:solidFill>
                </a:endParaRPr>
              </a:p>
            </p:txBody>
          </p:sp>
        </p:grpSp>
      </p:grpSp>
      <p:sp>
        <p:nvSpPr>
          <p:cNvPr id="152585" name="Line 69"/>
          <p:cNvSpPr>
            <a:spLocks noChangeShapeType="1"/>
          </p:cNvSpPr>
          <p:nvPr/>
        </p:nvSpPr>
        <p:spPr bwMode="auto">
          <a:xfrm flipV="1">
            <a:off x="2859088" y="5575300"/>
            <a:ext cx="1114425" cy="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6" name="Line 70"/>
          <p:cNvSpPr>
            <a:spLocks noChangeShapeType="1"/>
          </p:cNvSpPr>
          <p:nvPr/>
        </p:nvSpPr>
        <p:spPr bwMode="auto">
          <a:xfrm>
            <a:off x="4579938" y="5599113"/>
            <a:ext cx="1871662" cy="63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7" name="Line 71"/>
          <p:cNvSpPr>
            <a:spLocks noChangeShapeType="1"/>
          </p:cNvSpPr>
          <p:nvPr/>
        </p:nvSpPr>
        <p:spPr bwMode="auto">
          <a:xfrm flipV="1">
            <a:off x="7415213" y="4983163"/>
            <a:ext cx="1519237" cy="6159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8" name="Oval 72"/>
          <p:cNvSpPr>
            <a:spLocks noChangeArrowheads="1"/>
          </p:cNvSpPr>
          <p:nvPr/>
        </p:nvSpPr>
        <p:spPr bwMode="auto">
          <a:xfrm>
            <a:off x="2546350" y="4875213"/>
            <a:ext cx="431800" cy="350837"/>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1</a:t>
            </a:r>
            <a:endParaRPr lang="en-US" altLang="zh-CN" sz="2400"/>
          </a:p>
        </p:txBody>
      </p:sp>
      <p:sp>
        <p:nvSpPr>
          <p:cNvPr id="152589" name="Oval 73"/>
          <p:cNvSpPr>
            <a:spLocks noChangeArrowheads="1"/>
          </p:cNvSpPr>
          <p:nvPr/>
        </p:nvSpPr>
        <p:spPr bwMode="auto">
          <a:xfrm>
            <a:off x="3144838" y="5375275"/>
            <a:ext cx="430212"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2</a:t>
            </a:r>
            <a:endParaRPr lang="en-US" altLang="zh-CN" sz="2400"/>
          </a:p>
        </p:txBody>
      </p:sp>
      <p:sp>
        <p:nvSpPr>
          <p:cNvPr id="152590" name="Oval 74"/>
          <p:cNvSpPr>
            <a:spLocks noChangeArrowheads="1"/>
          </p:cNvSpPr>
          <p:nvPr/>
        </p:nvSpPr>
        <p:spPr bwMode="auto">
          <a:xfrm>
            <a:off x="4360863" y="5419725"/>
            <a:ext cx="431800"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3</a:t>
            </a:r>
            <a:endParaRPr lang="en-US" altLang="zh-CN" sz="2400"/>
          </a:p>
        </p:txBody>
      </p:sp>
      <p:sp>
        <p:nvSpPr>
          <p:cNvPr id="152591" name="Oval 75"/>
          <p:cNvSpPr>
            <a:spLocks noChangeArrowheads="1"/>
          </p:cNvSpPr>
          <p:nvPr/>
        </p:nvSpPr>
        <p:spPr bwMode="auto">
          <a:xfrm>
            <a:off x="5622925" y="5427663"/>
            <a:ext cx="431800"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4</a:t>
            </a:r>
            <a:endParaRPr lang="en-US" altLang="zh-CN" sz="2400"/>
          </a:p>
        </p:txBody>
      </p:sp>
      <p:sp>
        <p:nvSpPr>
          <p:cNvPr id="152592" name="Oval 76"/>
          <p:cNvSpPr>
            <a:spLocks noChangeArrowheads="1"/>
          </p:cNvSpPr>
          <p:nvPr/>
        </p:nvSpPr>
        <p:spPr bwMode="auto">
          <a:xfrm>
            <a:off x="6865938" y="5373688"/>
            <a:ext cx="431800" cy="40957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5</a:t>
            </a:r>
            <a:endParaRPr lang="en-US" altLang="zh-CN" sz="2400"/>
          </a:p>
        </p:txBody>
      </p:sp>
      <p:sp>
        <p:nvSpPr>
          <p:cNvPr id="152593" name="Oval 77"/>
          <p:cNvSpPr>
            <a:spLocks noChangeArrowheads="1"/>
          </p:cNvSpPr>
          <p:nvPr/>
        </p:nvSpPr>
        <p:spPr bwMode="auto">
          <a:xfrm>
            <a:off x="8196263" y="5264150"/>
            <a:ext cx="430212" cy="352425"/>
          </a:xfrm>
          <a:prstGeom prst="ellipse">
            <a:avLst/>
          </a:prstGeom>
          <a:solidFill>
            <a:schemeClr val="bg1"/>
          </a:solidFill>
          <a:ln w="12700">
            <a:solidFill>
              <a:schemeClr val="accent2"/>
            </a:solidFill>
            <a:rou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6</a:t>
            </a:r>
            <a:endParaRPr lang="en-US" altLang="zh-CN" sz="2400"/>
          </a:p>
        </p:txBody>
      </p:sp>
      <p:sp>
        <p:nvSpPr>
          <p:cNvPr id="7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1981200" y="2286000"/>
            <a:ext cx="90551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dirty="0"/>
              <a:t>       </a:t>
            </a:r>
            <a:r>
              <a:rPr lang="en-US" altLang="zh-CN" sz="2800" dirty="0"/>
              <a:t>S: 220 hamburger.edu </a:t>
            </a:r>
            <a:endParaRPr lang="en-US" altLang="zh-CN" sz="2800" dirty="0"/>
          </a:p>
          <a:p>
            <a:pPr>
              <a:spcBef>
                <a:spcPct val="0"/>
              </a:spcBef>
              <a:buFontTx/>
              <a:buNone/>
            </a:pPr>
            <a:r>
              <a:rPr lang="en-US" altLang="zh-CN" sz="2800" dirty="0"/>
              <a:t>     C: HELO crepes.fr </a:t>
            </a:r>
            <a:endParaRPr lang="en-US" altLang="zh-CN" sz="2800" dirty="0"/>
          </a:p>
          <a:p>
            <a:pPr>
              <a:spcBef>
                <a:spcPct val="0"/>
              </a:spcBef>
              <a:buFontTx/>
              <a:buNone/>
            </a:pPr>
            <a:r>
              <a:rPr lang="en-US" altLang="zh-CN" sz="2800" dirty="0"/>
              <a:t>     S: 250  Hello crepes.fr, pleased to meet you </a:t>
            </a:r>
            <a:endParaRPr lang="en-US" altLang="zh-CN" sz="2800" dirty="0"/>
          </a:p>
          <a:p>
            <a:pPr>
              <a:spcBef>
                <a:spcPct val="0"/>
              </a:spcBef>
              <a:buFontTx/>
              <a:buNone/>
            </a:pPr>
            <a:r>
              <a:rPr lang="en-US" altLang="zh-CN" sz="2800" dirty="0"/>
              <a:t>     C: MAIL FROM: &lt;alice@crepes.fr&gt; </a:t>
            </a:r>
            <a:endParaRPr lang="en-US" altLang="zh-CN" sz="2800" dirty="0"/>
          </a:p>
          <a:p>
            <a:pPr>
              <a:spcBef>
                <a:spcPct val="0"/>
              </a:spcBef>
              <a:buFontTx/>
              <a:buNone/>
            </a:pPr>
            <a:r>
              <a:rPr lang="en-US" altLang="zh-CN" sz="2800" dirty="0"/>
              <a:t>     S: 250 alice@crepes.fr... Sender ok </a:t>
            </a:r>
            <a:endParaRPr lang="en-US" altLang="zh-CN" sz="2800" dirty="0"/>
          </a:p>
          <a:p>
            <a:pPr>
              <a:spcBef>
                <a:spcPct val="0"/>
              </a:spcBef>
              <a:buFontTx/>
              <a:buNone/>
            </a:pPr>
            <a:r>
              <a:rPr lang="en-US" altLang="zh-CN" sz="2800" dirty="0"/>
              <a:t>     C: RCPT TO: &lt;bob@hamburger.edu&gt; </a:t>
            </a:r>
            <a:endParaRPr lang="en-US" altLang="zh-CN" sz="2800" dirty="0"/>
          </a:p>
          <a:p>
            <a:pPr>
              <a:spcBef>
                <a:spcPct val="0"/>
              </a:spcBef>
              <a:buFontTx/>
              <a:buNone/>
            </a:pPr>
            <a:r>
              <a:rPr lang="en-US" altLang="zh-CN" sz="2800" dirty="0"/>
              <a:t>     S: 250 bob@hamburger.edu ... Recipient ok </a:t>
            </a:r>
            <a:endParaRPr lang="en-US" altLang="zh-CN" sz="2800" dirty="0"/>
          </a:p>
          <a:p>
            <a:pPr>
              <a:spcBef>
                <a:spcPct val="0"/>
              </a:spcBef>
              <a:buFontTx/>
              <a:buNone/>
            </a:pPr>
            <a:r>
              <a:rPr lang="en-US" altLang="zh-CN" sz="2800" dirty="0"/>
              <a:t>     </a:t>
            </a:r>
            <a:endParaRPr lang="en-US" altLang="zh-CN" sz="2800" dirty="0"/>
          </a:p>
        </p:txBody>
      </p:sp>
      <p:sp>
        <p:nvSpPr>
          <p:cNvPr id="6" name="Rectangle 2"/>
          <p:cNvSpPr>
            <a:spLocks noGrp="1" noChangeArrowheads="1"/>
          </p:cNvSpPr>
          <p:nvPr>
            <p:ph type="title"/>
          </p:nvPr>
        </p:nvSpPr>
        <p:spPr>
          <a:xfrm>
            <a:off x="2940214" y="1187898"/>
            <a:ext cx="7137071" cy="465324"/>
          </a:xfrm>
        </p:spPr>
        <p:txBody>
          <a:bodyPr/>
          <a:lstStyle/>
          <a:p>
            <a:pPr eaLnBrk="1" hangingPunct="1">
              <a:defRPr/>
            </a:pPr>
            <a:r>
              <a:rPr lang="en-US" altLang="zh-CN" sz="3600" b="1" dirty="0">
                <a:solidFill>
                  <a:schemeClr val="accent1"/>
                </a:solidFill>
                <a:latin typeface="+mn-lt"/>
                <a:ea typeface="+mn-ea"/>
                <a:cs typeface="+mn-ea"/>
              </a:rPr>
              <a:t>SMTP</a:t>
            </a:r>
            <a:r>
              <a:rPr lang="zh-CN" altLang="en-US" sz="3600" b="1" dirty="0">
                <a:solidFill>
                  <a:schemeClr val="accent1"/>
                </a:solidFill>
                <a:latin typeface="+mn-lt"/>
                <a:ea typeface="+mn-ea"/>
                <a:cs typeface="+mn-ea"/>
              </a:rPr>
              <a:t>客户和服务器的命令交互</a:t>
            </a:r>
            <a:endParaRPr lang="en-US" altLang="zh-CN" sz="3600" b="1" dirty="0">
              <a:solidFill>
                <a:schemeClr val="accent1"/>
              </a:solidFill>
              <a:latin typeface="+mn-lt"/>
              <a:ea typeface="+mn-ea"/>
              <a:cs typeface="+mn-ea"/>
            </a:endParaRPr>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1981200" y="2286000"/>
            <a:ext cx="8905875"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800"/>
              <a:t>     S: 354 Enter mail, end with "." on a line by itself </a:t>
            </a:r>
            <a:endParaRPr lang="en-US" altLang="zh-CN" sz="2800"/>
          </a:p>
          <a:p>
            <a:pPr>
              <a:spcBef>
                <a:spcPct val="0"/>
              </a:spcBef>
              <a:buFontTx/>
              <a:buNone/>
            </a:pPr>
            <a:r>
              <a:rPr lang="en-US" altLang="zh-CN" sz="2800"/>
              <a:t>     C: Do you like ketchup? </a:t>
            </a:r>
            <a:endParaRPr lang="en-US" altLang="zh-CN" sz="2800"/>
          </a:p>
          <a:p>
            <a:pPr>
              <a:spcBef>
                <a:spcPct val="0"/>
              </a:spcBef>
              <a:buFontTx/>
              <a:buNone/>
            </a:pPr>
            <a:r>
              <a:rPr lang="en-US" altLang="zh-CN" sz="2800"/>
              <a:t>     C: How about pickles? </a:t>
            </a:r>
            <a:endParaRPr lang="en-US" altLang="zh-CN" sz="2800"/>
          </a:p>
          <a:p>
            <a:pPr>
              <a:spcBef>
                <a:spcPct val="0"/>
              </a:spcBef>
              <a:buFontTx/>
              <a:buNone/>
            </a:pPr>
            <a:r>
              <a:rPr lang="en-US" altLang="zh-CN" sz="2800"/>
              <a:t>     C: . </a:t>
            </a:r>
            <a:endParaRPr lang="en-US" altLang="zh-CN" sz="2800"/>
          </a:p>
          <a:p>
            <a:pPr>
              <a:spcBef>
                <a:spcPct val="0"/>
              </a:spcBef>
              <a:buFontTx/>
              <a:buNone/>
            </a:pPr>
            <a:r>
              <a:rPr lang="en-US" altLang="zh-CN" sz="2800"/>
              <a:t>     S: 250 Message accepted for delivery </a:t>
            </a:r>
            <a:endParaRPr lang="en-US" altLang="zh-CN" sz="2800"/>
          </a:p>
          <a:p>
            <a:pPr>
              <a:spcBef>
                <a:spcPct val="0"/>
              </a:spcBef>
              <a:buFontTx/>
              <a:buNone/>
            </a:pPr>
            <a:r>
              <a:rPr lang="en-US" altLang="zh-CN" sz="2800"/>
              <a:t>     C: QUIT </a:t>
            </a:r>
            <a:endParaRPr lang="en-US" altLang="zh-CN" sz="2800"/>
          </a:p>
          <a:p>
            <a:pPr>
              <a:spcBef>
                <a:spcPct val="0"/>
              </a:spcBef>
              <a:buFontTx/>
              <a:buNone/>
            </a:pPr>
            <a:r>
              <a:rPr lang="en-US" altLang="zh-CN" sz="2800"/>
              <a:t>     S: 221 hamburger.edu closing connection</a:t>
            </a:r>
            <a:endParaRPr lang="en-US" altLang="zh-CN" sz="2800"/>
          </a:p>
        </p:txBody>
      </p:sp>
      <p:sp>
        <p:nvSpPr>
          <p:cNvPr id="11" name="Rectangle 2"/>
          <p:cNvSpPr>
            <a:spLocks noGrp="1" noChangeArrowheads="1"/>
          </p:cNvSpPr>
          <p:nvPr>
            <p:ph type="title"/>
          </p:nvPr>
        </p:nvSpPr>
        <p:spPr>
          <a:xfrm>
            <a:off x="2940214" y="1187898"/>
            <a:ext cx="7137071" cy="465324"/>
          </a:xfrm>
        </p:spPr>
        <p:txBody>
          <a:bodyPr/>
          <a:lstStyle/>
          <a:p>
            <a:pPr eaLnBrk="1" hangingPunct="1">
              <a:defRPr/>
            </a:pPr>
            <a:r>
              <a:rPr lang="en-US" altLang="zh-CN" sz="3600" b="1" dirty="0">
                <a:solidFill>
                  <a:schemeClr val="accent1"/>
                </a:solidFill>
                <a:latin typeface="+mn-lt"/>
                <a:ea typeface="+mn-ea"/>
                <a:cs typeface="+mn-ea"/>
              </a:rPr>
              <a:t>SMTP</a:t>
            </a:r>
            <a:r>
              <a:rPr lang="zh-CN" altLang="en-US" sz="3600" b="1" dirty="0">
                <a:solidFill>
                  <a:schemeClr val="accent1"/>
                </a:solidFill>
                <a:latin typeface="+mn-lt"/>
                <a:ea typeface="+mn-ea"/>
                <a:cs typeface="+mn-ea"/>
              </a:rPr>
              <a:t>客户和服务器的命令交互</a:t>
            </a:r>
            <a:endParaRPr lang="en-US" altLang="zh-CN" sz="3600" b="1" dirty="0">
              <a:solidFill>
                <a:schemeClr val="accent1"/>
              </a:solidFill>
              <a:latin typeface="+mn-lt"/>
              <a:ea typeface="+mn-ea"/>
              <a:cs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2"/>
          <p:cNvSpPr>
            <a:spLocks noGrp="1" noChangeArrowheads="1"/>
          </p:cNvSpPr>
          <p:nvPr>
            <p:ph type="title"/>
          </p:nvPr>
        </p:nvSpPr>
        <p:spPr>
          <a:xfrm>
            <a:off x="4809507" y="759031"/>
            <a:ext cx="3301340" cy="922338"/>
          </a:xfrm>
        </p:spPr>
        <p:txBody>
          <a:bodyPr/>
          <a:lstStyle/>
          <a:p>
            <a:pPr eaLnBrk="1" hangingPunct="1">
              <a:defRPr/>
            </a:pPr>
            <a:r>
              <a:rPr lang="en-US" altLang="zh-CN" sz="3600" b="1" dirty="0">
                <a:solidFill>
                  <a:schemeClr val="accent1"/>
                </a:solidFill>
                <a:latin typeface="+mn-lt"/>
                <a:ea typeface="+mn-ea"/>
                <a:cs typeface="+mn-ea"/>
              </a:rPr>
              <a:t>SMTP: </a:t>
            </a:r>
            <a:r>
              <a:rPr lang="zh-CN" altLang="en-US" sz="3600" b="1" dirty="0">
                <a:solidFill>
                  <a:schemeClr val="accent1"/>
                </a:solidFill>
                <a:latin typeface="+mn-lt"/>
                <a:ea typeface="+mn-ea"/>
                <a:cs typeface="+mn-ea"/>
              </a:rPr>
              <a:t>总结</a:t>
            </a:r>
            <a:endParaRPr lang="zh-CN" altLang="en-US" sz="3600" b="1" dirty="0">
              <a:solidFill>
                <a:schemeClr val="accent1"/>
              </a:solidFill>
              <a:latin typeface="+mn-lt"/>
              <a:ea typeface="+mn-ea"/>
              <a:cs typeface="+mn-ea"/>
            </a:endParaRPr>
          </a:p>
        </p:txBody>
      </p:sp>
      <p:sp>
        <p:nvSpPr>
          <p:cNvPr id="158722" name="Rectangle 3"/>
          <p:cNvSpPr>
            <a:spLocks noGrp="1" noChangeArrowheads="1"/>
          </p:cNvSpPr>
          <p:nvPr>
            <p:ph type="body" sz="half" idx="1"/>
          </p:nvPr>
        </p:nvSpPr>
        <p:spPr>
          <a:xfrm>
            <a:off x="685800" y="2336800"/>
            <a:ext cx="3924300" cy="3505200"/>
          </a:xfrm>
          <a:noFill/>
        </p:spPr>
        <p:txBody>
          <a:bodyPr/>
          <a:lstStyle/>
          <a:p>
            <a:pPr eaLnBrk="1" hangingPunct="1"/>
            <a:r>
              <a:rPr lang="en-US" altLang="zh-CN" sz="2800"/>
              <a:t>SMTP</a:t>
            </a:r>
            <a:r>
              <a:rPr lang="zh-CN" altLang="en-US" sz="2800"/>
              <a:t>使用持久连接</a:t>
            </a:r>
            <a:endParaRPr lang="zh-CN" altLang="en-US" sz="2800"/>
          </a:p>
          <a:p>
            <a:pPr eaLnBrk="1" hangingPunct="1"/>
            <a:r>
              <a:rPr lang="en-US" altLang="zh-CN" sz="2800"/>
              <a:t>SMTP </a:t>
            </a:r>
            <a:r>
              <a:rPr lang="zh-CN" altLang="en-US" sz="2800"/>
              <a:t>要求邮件消息</a:t>
            </a:r>
            <a:r>
              <a:rPr lang="en-US" altLang="zh-CN" sz="2800"/>
              <a:t>(header &amp; body)</a:t>
            </a:r>
            <a:r>
              <a:rPr lang="zh-CN" altLang="en-US" sz="2800"/>
              <a:t>必须是</a:t>
            </a:r>
            <a:r>
              <a:rPr lang="en-US" altLang="zh-CN" sz="2800"/>
              <a:t>7-bit ASCII</a:t>
            </a:r>
            <a:endParaRPr lang="en-US" altLang="zh-CN" sz="2800"/>
          </a:p>
          <a:p>
            <a:pPr eaLnBrk="1" hangingPunct="1"/>
            <a:r>
              <a:rPr lang="en-US" altLang="zh-CN" sz="2800"/>
              <a:t>SMTP</a:t>
            </a:r>
            <a:r>
              <a:rPr lang="zh-CN" altLang="en-US" sz="2800"/>
              <a:t>服务器使用</a:t>
            </a:r>
            <a:r>
              <a:rPr lang="en-US" altLang="zh-CN" sz="2800"/>
              <a:t>CRLF.CRLF </a:t>
            </a:r>
            <a:r>
              <a:rPr lang="zh-CN" altLang="en-US" sz="2800"/>
              <a:t>来判断邮件消息的结束</a:t>
            </a:r>
            <a:endParaRPr lang="zh-CN" altLang="en-US" sz="2800"/>
          </a:p>
        </p:txBody>
      </p:sp>
      <p:sp>
        <p:nvSpPr>
          <p:cNvPr id="158723" name="Rectangle 4"/>
          <p:cNvSpPr>
            <a:spLocks noGrp="1" noChangeArrowheads="1"/>
          </p:cNvSpPr>
          <p:nvPr>
            <p:ph type="body" sz="half" idx="2"/>
          </p:nvPr>
        </p:nvSpPr>
        <p:spPr>
          <a:xfrm>
            <a:off x="5486400" y="1827213"/>
            <a:ext cx="6324600" cy="4525962"/>
          </a:xfrm>
          <a:noFill/>
        </p:spPr>
        <p:txBody>
          <a:bodyPr/>
          <a:lstStyle/>
          <a:p>
            <a:pPr eaLnBrk="1" hangingPunct="1">
              <a:lnSpc>
                <a:spcPct val="90000"/>
              </a:lnSpc>
              <a:buFont typeface="Wingdings" panose="05000000000000000000" pitchFamily="2" charset="2"/>
              <a:buNone/>
            </a:pPr>
            <a:r>
              <a:rPr lang="zh-CN" altLang="en-US" sz="2800" dirty="0">
                <a:solidFill>
                  <a:schemeClr val="accent2"/>
                </a:solidFill>
              </a:rPr>
              <a:t>与</a:t>
            </a:r>
            <a:r>
              <a:rPr lang="en-US" altLang="zh-CN" sz="2800" dirty="0">
                <a:solidFill>
                  <a:schemeClr val="accent2"/>
                </a:solidFill>
              </a:rPr>
              <a:t>HTTP</a:t>
            </a:r>
            <a:r>
              <a:rPr lang="zh-CN" altLang="en-US" sz="2800" dirty="0">
                <a:solidFill>
                  <a:schemeClr val="accent2"/>
                </a:solidFill>
              </a:rPr>
              <a:t>的比较</a:t>
            </a:r>
            <a:r>
              <a:rPr lang="en-US" altLang="zh-CN" sz="2800" dirty="0">
                <a:solidFill>
                  <a:schemeClr val="accent2"/>
                </a:solidFill>
              </a:rPr>
              <a:t>:</a:t>
            </a:r>
            <a:endParaRPr lang="en-US" altLang="zh-CN" sz="2800" dirty="0">
              <a:solidFill>
                <a:schemeClr val="accent2"/>
              </a:solidFill>
            </a:endParaRPr>
          </a:p>
          <a:p>
            <a:pPr eaLnBrk="1" hangingPunct="1">
              <a:lnSpc>
                <a:spcPct val="90000"/>
              </a:lnSpc>
              <a:spcBef>
                <a:spcPct val="50000"/>
              </a:spcBef>
            </a:pPr>
            <a:r>
              <a:rPr lang="en-US" altLang="zh-CN" sz="2800" dirty="0"/>
              <a:t>HTTP: </a:t>
            </a:r>
            <a:r>
              <a:rPr lang="zh-CN" altLang="en-US" sz="2800" dirty="0"/>
              <a:t>拉协议</a:t>
            </a:r>
            <a:endParaRPr lang="zh-CN" altLang="en-US" sz="2800" dirty="0"/>
          </a:p>
          <a:p>
            <a:pPr eaLnBrk="1" hangingPunct="1">
              <a:lnSpc>
                <a:spcPct val="90000"/>
              </a:lnSpc>
              <a:spcAft>
                <a:spcPct val="50000"/>
              </a:spcAft>
            </a:pPr>
            <a:r>
              <a:rPr lang="en-US" altLang="zh-CN" sz="2800" dirty="0"/>
              <a:t>SMTP: </a:t>
            </a:r>
            <a:r>
              <a:rPr lang="zh-CN" altLang="en-US" sz="2800" dirty="0"/>
              <a:t>推协议</a:t>
            </a:r>
            <a:endParaRPr lang="zh-CN" altLang="en-US" sz="2800" dirty="0"/>
          </a:p>
          <a:p>
            <a:pPr eaLnBrk="1" hangingPunct="1">
              <a:lnSpc>
                <a:spcPct val="90000"/>
              </a:lnSpc>
              <a:spcAft>
                <a:spcPct val="50000"/>
              </a:spcAft>
            </a:pPr>
            <a:r>
              <a:rPr lang="zh-CN" altLang="en-US" sz="2800" dirty="0"/>
              <a:t>都有</a:t>
            </a:r>
            <a:r>
              <a:rPr lang="en-US" altLang="zh-CN" sz="2800" dirty="0"/>
              <a:t>ASCII </a:t>
            </a:r>
            <a:r>
              <a:rPr lang="zh-CN" altLang="en-US" sz="2800" dirty="0"/>
              <a:t>命令</a:t>
            </a:r>
            <a:r>
              <a:rPr lang="en-US" altLang="zh-CN" sz="2800" dirty="0"/>
              <a:t>/</a:t>
            </a:r>
            <a:r>
              <a:rPr lang="zh-CN" altLang="en-US" sz="2800" dirty="0"/>
              <a:t>应答交互</a:t>
            </a:r>
            <a:r>
              <a:rPr lang="en-US" altLang="zh-CN" sz="2800" dirty="0"/>
              <a:t>, </a:t>
            </a:r>
            <a:r>
              <a:rPr lang="zh-CN" altLang="en-US" sz="2800" dirty="0"/>
              <a:t>状态码</a:t>
            </a:r>
            <a:endParaRPr lang="zh-CN" altLang="en-US" sz="2800" dirty="0"/>
          </a:p>
          <a:p>
            <a:pPr eaLnBrk="1" hangingPunct="1">
              <a:lnSpc>
                <a:spcPct val="90000"/>
              </a:lnSpc>
            </a:pPr>
            <a:r>
              <a:rPr lang="en-US" altLang="zh-CN" sz="2800" dirty="0"/>
              <a:t>HTTP: </a:t>
            </a:r>
            <a:r>
              <a:rPr lang="zh-CN" altLang="en-US" sz="2800" dirty="0"/>
              <a:t>每个对象封装在它各自的</a:t>
            </a:r>
            <a:r>
              <a:rPr lang="en-US" altLang="zh-CN" sz="2800" dirty="0"/>
              <a:t>HTTP</a:t>
            </a:r>
            <a:r>
              <a:rPr lang="zh-CN" altLang="en-US" sz="2800" dirty="0"/>
              <a:t>响应消息中发送</a:t>
            </a:r>
            <a:endParaRPr lang="zh-CN" altLang="en-US" sz="2800" dirty="0"/>
          </a:p>
          <a:p>
            <a:pPr eaLnBrk="1" hangingPunct="1">
              <a:lnSpc>
                <a:spcPct val="90000"/>
              </a:lnSpc>
            </a:pPr>
            <a:r>
              <a:rPr lang="en-US" altLang="zh-CN" sz="2800" dirty="0"/>
              <a:t>SMTP: </a:t>
            </a:r>
            <a:r>
              <a:rPr lang="zh-CN" altLang="en-US" sz="2800" dirty="0"/>
              <a:t>一个邮件内各个对象置于同一个邮件消息的多目部分发送</a:t>
            </a:r>
            <a:endParaRPr lang="zh-CN" altLang="en-US" sz="2800" dirty="0"/>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a:xfrm>
            <a:off x="4816475" y="714376"/>
            <a:ext cx="3513508" cy="685800"/>
          </a:xfrm>
        </p:spPr>
        <p:txBody>
          <a:bodyPr/>
          <a:lstStyle/>
          <a:p>
            <a:pPr eaLnBrk="1" hangingPunct="1">
              <a:defRPr/>
            </a:pPr>
            <a:r>
              <a:rPr lang="zh-CN" altLang="en-US" sz="3600" b="1" dirty="0">
                <a:solidFill>
                  <a:schemeClr val="accent1"/>
                </a:solidFill>
                <a:latin typeface="+mn-lt"/>
                <a:ea typeface="+mn-ea"/>
                <a:cs typeface="+mn-ea"/>
              </a:rPr>
              <a:t>邮件消息的格式</a:t>
            </a:r>
            <a:endParaRPr lang="zh-CN" altLang="en-US" sz="3600" b="1" dirty="0">
              <a:solidFill>
                <a:schemeClr val="accent1"/>
              </a:solidFill>
              <a:latin typeface="+mn-lt"/>
              <a:ea typeface="+mn-ea"/>
              <a:cs typeface="+mn-ea"/>
            </a:endParaRPr>
          </a:p>
        </p:txBody>
      </p:sp>
      <p:sp>
        <p:nvSpPr>
          <p:cNvPr id="160770" name="Rectangle 3"/>
          <p:cNvSpPr>
            <a:spLocks noGrp="1" noChangeArrowheads="1"/>
          </p:cNvSpPr>
          <p:nvPr>
            <p:ph type="body" sz="half" idx="1"/>
          </p:nvPr>
        </p:nvSpPr>
        <p:spPr>
          <a:xfrm>
            <a:off x="830263" y="1592263"/>
            <a:ext cx="5870575" cy="4648200"/>
          </a:xfrm>
          <a:noFill/>
        </p:spPr>
        <p:txBody>
          <a:bodyPr/>
          <a:lstStyle/>
          <a:p>
            <a:pPr eaLnBrk="1" hangingPunct="1">
              <a:buFont typeface="Wingdings" panose="05000000000000000000" pitchFamily="2" charset="2"/>
              <a:buNone/>
            </a:pPr>
            <a:r>
              <a:rPr lang="en-US" altLang="zh-CN" sz="2800" dirty="0"/>
              <a:t>SMTP: </a:t>
            </a:r>
            <a:r>
              <a:rPr lang="zh-CN" altLang="en-US" sz="2800" dirty="0"/>
              <a:t>用来交换邮件消息的协议</a:t>
            </a:r>
            <a:endParaRPr lang="zh-CN" altLang="en-US" sz="2800" dirty="0"/>
          </a:p>
          <a:p>
            <a:pPr eaLnBrk="1" hangingPunct="1">
              <a:buFont typeface="Wingdings" panose="05000000000000000000" pitchFamily="2" charset="2"/>
              <a:buNone/>
            </a:pPr>
            <a:r>
              <a:rPr lang="en-US" altLang="zh-CN" sz="2800" dirty="0"/>
              <a:t>RFC 822: </a:t>
            </a:r>
            <a:r>
              <a:rPr lang="zh-CN" altLang="en-US" sz="2800" dirty="0"/>
              <a:t>文本邮件消息格式标准</a:t>
            </a:r>
            <a:r>
              <a:rPr lang="en-US" altLang="zh-CN" sz="2800" dirty="0"/>
              <a:t>:</a:t>
            </a:r>
            <a:endParaRPr lang="en-US" altLang="zh-CN" sz="2800" dirty="0"/>
          </a:p>
          <a:p>
            <a:pPr eaLnBrk="1" hangingPunct="1"/>
            <a:r>
              <a:rPr lang="zh-CN" altLang="en-US" sz="2800" dirty="0"/>
              <a:t>信头－头部行。如：</a:t>
            </a:r>
            <a:endParaRPr lang="zh-CN" altLang="en-US" sz="2800" dirty="0"/>
          </a:p>
          <a:p>
            <a:pPr lvl="1" eaLnBrk="1" hangingPunct="1"/>
            <a:r>
              <a:rPr lang="en-US" altLang="zh-CN" sz="2400" dirty="0"/>
              <a:t>To:</a:t>
            </a:r>
            <a:endParaRPr lang="en-US" altLang="zh-CN" sz="2400" dirty="0"/>
          </a:p>
          <a:p>
            <a:pPr lvl="1" eaLnBrk="1" hangingPunct="1"/>
            <a:r>
              <a:rPr lang="en-US" altLang="zh-CN" sz="2400" dirty="0"/>
              <a:t>From:</a:t>
            </a:r>
            <a:endParaRPr lang="en-US" altLang="zh-CN" sz="2400" dirty="0"/>
          </a:p>
          <a:p>
            <a:pPr lvl="1" eaLnBrk="1" hangingPunct="1"/>
            <a:r>
              <a:rPr lang="en-US" altLang="zh-CN" sz="2400" dirty="0"/>
              <a:t>Subject:</a:t>
            </a:r>
            <a:endParaRPr lang="en-US" altLang="zh-CN" sz="2400" dirty="0"/>
          </a:p>
          <a:p>
            <a:pPr lvl="1" eaLnBrk="1" hangingPunct="1">
              <a:buFont typeface="Wingdings" panose="05000000000000000000" pitchFamily="2" charset="2"/>
              <a:buNone/>
            </a:pPr>
            <a:r>
              <a:rPr lang="zh-CN" altLang="en-US" sz="2400" dirty="0">
                <a:solidFill>
                  <a:schemeClr val="accent2"/>
                </a:solidFill>
              </a:rPr>
              <a:t>这些头部不同于</a:t>
            </a:r>
            <a:r>
              <a:rPr lang="en-US" altLang="zh-CN" sz="2400" i="1" dirty="0"/>
              <a:t>SMTP</a:t>
            </a:r>
            <a:r>
              <a:rPr lang="zh-CN" altLang="en-US" sz="2400" i="1" dirty="0"/>
              <a:t>命令</a:t>
            </a:r>
            <a:r>
              <a:rPr lang="en-US" altLang="zh-CN" sz="2400" dirty="0"/>
              <a:t>!</a:t>
            </a:r>
            <a:endParaRPr lang="en-US" altLang="zh-CN" sz="2400" dirty="0"/>
          </a:p>
          <a:p>
            <a:pPr eaLnBrk="1" hangingPunct="1"/>
            <a:r>
              <a:rPr lang="zh-CN" altLang="en-US" sz="2800" dirty="0"/>
              <a:t>信体</a:t>
            </a:r>
            <a:endParaRPr lang="zh-CN" altLang="en-US" sz="2800" dirty="0"/>
          </a:p>
          <a:p>
            <a:pPr lvl="1" eaLnBrk="1" hangingPunct="1"/>
            <a:r>
              <a:rPr lang="zh-CN" altLang="en-US" sz="2400" dirty="0"/>
              <a:t>邮件消息也必须是</a:t>
            </a:r>
            <a:r>
              <a:rPr lang="en-US" altLang="zh-CN" sz="2400" dirty="0"/>
              <a:t>ASCII</a:t>
            </a:r>
            <a:r>
              <a:rPr lang="zh-CN" altLang="en-US" sz="2400" dirty="0"/>
              <a:t>字符</a:t>
            </a:r>
            <a:endParaRPr lang="zh-CN" altLang="en-US" sz="2400" dirty="0"/>
          </a:p>
        </p:txBody>
      </p:sp>
      <p:sp>
        <p:nvSpPr>
          <p:cNvPr id="160771" name="Rectangle 4"/>
          <p:cNvSpPr>
            <a:spLocks noChangeArrowheads="1"/>
          </p:cNvSpPr>
          <p:nvPr/>
        </p:nvSpPr>
        <p:spPr bwMode="auto">
          <a:xfrm>
            <a:off x="7521575" y="2401888"/>
            <a:ext cx="2828925" cy="428625"/>
          </a:xfrm>
          <a:prstGeom prst="rect">
            <a:avLst/>
          </a:prstGeom>
          <a:solidFill>
            <a:schemeClr val="accent1"/>
          </a:solidFill>
          <a:ln w="12700">
            <a:solidFill>
              <a:schemeClr val="tx1"/>
            </a:solid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header</a:t>
            </a:r>
            <a:endParaRPr lang="en-US" altLang="zh-CN" sz="2400" b="1"/>
          </a:p>
        </p:txBody>
      </p:sp>
      <p:sp>
        <p:nvSpPr>
          <p:cNvPr id="160772" name="Rectangle 5"/>
          <p:cNvSpPr>
            <a:spLocks noChangeArrowheads="1"/>
          </p:cNvSpPr>
          <p:nvPr/>
        </p:nvSpPr>
        <p:spPr bwMode="auto">
          <a:xfrm>
            <a:off x="7521575" y="3214688"/>
            <a:ext cx="2828925" cy="1736725"/>
          </a:xfrm>
          <a:prstGeom prst="rect">
            <a:avLst/>
          </a:prstGeom>
          <a:solidFill>
            <a:schemeClr val="accent2"/>
          </a:solidFill>
          <a:ln w="12700">
            <a:solidFill>
              <a:schemeClr val="tx1"/>
            </a:solidFill>
            <a:miter lim="800000"/>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solidFill>
                  <a:schemeClr val="bg1"/>
                </a:solidFill>
              </a:rPr>
              <a:t>body</a:t>
            </a:r>
            <a:endParaRPr lang="en-US" altLang="zh-CN" sz="2400" b="1">
              <a:solidFill>
                <a:schemeClr val="bg1"/>
              </a:solidFill>
            </a:endParaRPr>
          </a:p>
        </p:txBody>
      </p:sp>
      <p:sp>
        <p:nvSpPr>
          <p:cNvPr id="160773" name="Rectangle 6"/>
          <p:cNvSpPr>
            <a:spLocks noChangeArrowheads="1"/>
          </p:cNvSpPr>
          <p:nvPr/>
        </p:nvSpPr>
        <p:spPr bwMode="auto">
          <a:xfrm>
            <a:off x="7316788" y="2286000"/>
            <a:ext cx="3238500" cy="30734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Comic Sans MS" panose="030F0702030302020204" pitchFamily="66" charset="0"/>
              <a:ea typeface="宋体" panose="02010600030101010101" pitchFamily="2" charset="-122"/>
            </a:endParaRPr>
          </a:p>
        </p:txBody>
      </p:sp>
      <p:sp>
        <p:nvSpPr>
          <p:cNvPr id="160774" name="Line 7"/>
          <p:cNvSpPr>
            <a:spLocks noChangeShapeType="1"/>
          </p:cNvSpPr>
          <p:nvPr/>
        </p:nvSpPr>
        <p:spPr bwMode="auto">
          <a:xfrm flipV="1">
            <a:off x="4686300" y="2830513"/>
            <a:ext cx="2327275" cy="344487"/>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5" name="Line 8"/>
          <p:cNvSpPr>
            <a:spLocks noChangeShapeType="1"/>
          </p:cNvSpPr>
          <p:nvPr/>
        </p:nvSpPr>
        <p:spPr bwMode="auto">
          <a:xfrm flipV="1">
            <a:off x="4816475" y="3916363"/>
            <a:ext cx="2578100" cy="13208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6" name="Rectangle 9"/>
          <p:cNvSpPr>
            <a:spLocks noChangeArrowheads="1"/>
          </p:cNvSpPr>
          <p:nvPr/>
        </p:nvSpPr>
        <p:spPr bwMode="auto">
          <a:xfrm>
            <a:off x="10682288" y="2644775"/>
            <a:ext cx="1127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a:t>blank</a:t>
            </a:r>
            <a:endParaRPr lang="en-US" altLang="zh-CN" sz="2800"/>
          </a:p>
          <a:p>
            <a:pPr algn="ctr">
              <a:spcBef>
                <a:spcPct val="0"/>
              </a:spcBef>
              <a:buFontTx/>
              <a:buNone/>
            </a:pPr>
            <a:r>
              <a:rPr lang="en-US" altLang="zh-CN" sz="2000">
                <a:latin typeface="Comic Sans MS" panose="030F0702030302020204" pitchFamily="66" charset="0"/>
                <a:ea typeface="宋体" panose="02010600030101010101" pitchFamily="2" charset="-122"/>
              </a:rPr>
              <a:t>line</a:t>
            </a:r>
            <a:endParaRPr lang="en-US" altLang="zh-CN" sz="2000">
              <a:latin typeface="Comic Sans MS" panose="030F0702030302020204" pitchFamily="66" charset="0"/>
              <a:ea typeface="宋体" panose="02010600030101010101" pitchFamily="2" charset="-122"/>
            </a:endParaRPr>
          </a:p>
        </p:txBody>
      </p:sp>
      <p:sp>
        <p:nvSpPr>
          <p:cNvPr id="160777" name="Line 10"/>
          <p:cNvSpPr>
            <a:spLocks noChangeShapeType="1"/>
          </p:cNvSpPr>
          <p:nvPr/>
        </p:nvSpPr>
        <p:spPr bwMode="auto">
          <a:xfrm flipH="1">
            <a:off x="9793288" y="3060700"/>
            <a:ext cx="965200"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p:cNvSpPr>
            <a:spLocks noGrp="1" noChangeArrowheads="1"/>
          </p:cNvSpPr>
          <p:nvPr>
            <p:ph type="title"/>
          </p:nvPr>
        </p:nvSpPr>
        <p:spPr>
          <a:xfrm>
            <a:off x="3593306" y="789782"/>
            <a:ext cx="8382000" cy="896937"/>
          </a:xfrm>
        </p:spPr>
        <p:txBody>
          <a:bodyPr/>
          <a:lstStyle/>
          <a:p>
            <a:pPr eaLnBrk="1" hangingPunct="1">
              <a:defRPr/>
            </a:pPr>
            <a:r>
              <a:rPr lang="zh-CN" altLang="en-US" sz="3600" b="1" dirty="0">
                <a:solidFill>
                  <a:schemeClr val="accent1"/>
                </a:solidFill>
                <a:latin typeface="+mn-lt"/>
                <a:ea typeface="+mn-ea"/>
                <a:cs typeface="+mn-ea"/>
              </a:rPr>
              <a:t>邮件消息的格式</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多媒体扩展</a:t>
            </a:r>
            <a:endParaRPr lang="zh-CN" altLang="en-US" sz="3600" b="1" dirty="0">
              <a:solidFill>
                <a:schemeClr val="accent1"/>
              </a:solidFill>
              <a:latin typeface="+mn-lt"/>
              <a:ea typeface="+mn-ea"/>
              <a:cs typeface="+mn-ea"/>
            </a:endParaRPr>
          </a:p>
        </p:txBody>
      </p:sp>
      <p:sp>
        <p:nvSpPr>
          <p:cNvPr id="162818" name="Rectangle 3"/>
          <p:cNvSpPr>
            <a:spLocks noGrp="1" noChangeArrowheads="1"/>
          </p:cNvSpPr>
          <p:nvPr>
            <p:ph type="body" sz="half" idx="1"/>
          </p:nvPr>
        </p:nvSpPr>
        <p:spPr>
          <a:xfrm>
            <a:off x="2336800" y="1495425"/>
            <a:ext cx="8305800" cy="4648200"/>
          </a:xfrm>
          <a:noFill/>
        </p:spPr>
        <p:txBody>
          <a:bodyPr/>
          <a:lstStyle/>
          <a:p>
            <a:pPr eaLnBrk="1" hangingPunct="1"/>
            <a:r>
              <a:rPr lang="en-US" altLang="zh-CN" sz="2400" dirty="0"/>
              <a:t>MIME: Multipurpose Internet mail Extensions</a:t>
            </a:r>
            <a:endParaRPr lang="en-US" altLang="zh-CN" sz="2400" dirty="0"/>
          </a:p>
          <a:p>
            <a:pPr eaLnBrk="1" hangingPunct="1">
              <a:buFont typeface="Wingdings" panose="05000000000000000000" pitchFamily="2" charset="2"/>
              <a:buNone/>
            </a:pPr>
            <a:r>
              <a:rPr lang="en-US" altLang="zh-CN" sz="2400" dirty="0"/>
              <a:t>               </a:t>
            </a:r>
            <a:r>
              <a:rPr lang="zh-CN" altLang="en-US" sz="2400" dirty="0"/>
              <a:t>多用途因特网邮件扩展</a:t>
            </a:r>
            <a:r>
              <a:rPr lang="en-US" altLang="zh-CN" sz="2400" dirty="0"/>
              <a:t>, RFC 2045, 2046</a:t>
            </a:r>
            <a:endParaRPr lang="en-US" altLang="zh-CN" sz="2400" dirty="0"/>
          </a:p>
          <a:p>
            <a:pPr eaLnBrk="1" hangingPunct="1"/>
            <a:r>
              <a:rPr lang="zh-CN" altLang="en-US" sz="2400" dirty="0"/>
              <a:t>增添额外的信头头部声明</a:t>
            </a:r>
            <a:r>
              <a:rPr lang="en-US" altLang="zh-CN" sz="2400" dirty="0"/>
              <a:t>MIME content-type</a:t>
            </a:r>
            <a:endParaRPr lang="en-US" altLang="zh-CN" sz="2400" dirty="0"/>
          </a:p>
        </p:txBody>
      </p:sp>
      <p:grpSp>
        <p:nvGrpSpPr>
          <p:cNvPr id="162819" name="Group 6"/>
          <p:cNvGrpSpPr/>
          <p:nvPr/>
        </p:nvGrpSpPr>
        <p:grpSpPr bwMode="auto">
          <a:xfrm>
            <a:off x="5638800" y="3200400"/>
            <a:ext cx="5003800" cy="3478213"/>
            <a:chOff x="2484" y="1796"/>
            <a:chExt cx="3152" cy="2191"/>
          </a:xfrm>
        </p:grpSpPr>
        <p:sp>
          <p:nvSpPr>
            <p:cNvPr id="162829" name="Rectangle 4"/>
            <p:cNvSpPr>
              <a:spLocks noChangeArrowheads="1"/>
            </p:cNvSpPr>
            <p:nvPr/>
          </p:nvSpPr>
          <p:spPr bwMode="auto">
            <a:xfrm>
              <a:off x="2500" y="1796"/>
              <a:ext cx="3136" cy="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b="1" dirty="0"/>
                <a:t>From: alice@crepes.fr </a:t>
              </a:r>
              <a:endParaRPr lang="en-US" altLang="zh-CN" sz="2000" b="1" dirty="0"/>
            </a:p>
            <a:p>
              <a:pPr>
                <a:spcBef>
                  <a:spcPct val="0"/>
                </a:spcBef>
                <a:buFontTx/>
                <a:buNone/>
              </a:pPr>
              <a:r>
                <a:rPr lang="en-US" altLang="zh-CN" sz="2000" b="1" dirty="0"/>
                <a:t>To: bob@hamburger.edu </a:t>
              </a:r>
              <a:endParaRPr lang="en-US" altLang="zh-CN" sz="2000" b="1" dirty="0"/>
            </a:p>
            <a:p>
              <a:pPr>
                <a:spcBef>
                  <a:spcPct val="0"/>
                </a:spcBef>
                <a:buFontTx/>
                <a:buNone/>
              </a:pPr>
              <a:r>
                <a:rPr lang="en-US" altLang="zh-CN" sz="2000" b="1" dirty="0"/>
                <a:t>Subject: Picture of yummy crepe. </a:t>
              </a:r>
              <a:endParaRPr lang="en-US" altLang="zh-CN" sz="2000" b="1" dirty="0"/>
            </a:p>
            <a:p>
              <a:pPr>
                <a:spcBef>
                  <a:spcPct val="0"/>
                </a:spcBef>
                <a:buFontTx/>
                <a:buNone/>
              </a:pPr>
              <a:r>
                <a:rPr lang="en-US" altLang="zh-CN" sz="2000" b="1" dirty="0"/>
                <a:t>MIME-Version: 1.0 </a:t>
              </a:r>
              <a:endParaRPr lang="en-US" altLang="zh-CN" sz="2000" b="1" dirty="0"/>
            </a:p>
            <a:p>
              <a:pPr>
                <a:spcBef>
                  <a:spcPct val="0"/>
                </a:spcBef>
                <a:buFontTx/>
                <a:buNone/>
              </a:pPr>
              <a:r>
                <a:rPr lang="en-US" altLang="zh-CN" sz="2000" b="1" dirty="0"/>
                <a:t>Content-Transfer-Encoding: base64 </a:t>
              </a:r>
              <a:endParaRPr lang="en-US" altLang="zh-CN" sz="2000" b="1" dirty="0"/>
            </a:p>
            <a:p>
              <a:pPr>
                <a:spcBef>
                  <a:spcPct val="0"/>
                </a:spcBef>
                <a:buFontTx/>
                <a:buNone/>
              </a:pPr>
              <a:r>
                <a:rPr lang="en-US" altLang="zh-CN" sz="2000" b="1" dirty="0"/>
                <a:t>Content-Type: image/jpeg </a:t>
              </a:r>
              <a:endParaRPr lang="en-US" altLang="zh-CN" sz="2000" b="1" dirty="0"/>
            </a:p>
            <a:p>
              <a:pPr>
                <a:spcBef>
                  <a:spcPct val="0"/>
                </a:spcBef>
                <a:buFontTx/>
                <a:buNone/>
              </a:pPr>
              <a:endParaRPr lang="en-US" altLang="zh-CN" sz="2000" b="1" dirty="0"/>
            </a:p>
            <a:p>
              <a:pPr>
                <a:spcBef>
                  <a:spcPct val="0"/>
                </a:spcBef>
                <a:buFontTx/>
                <a:buNone/>
              </a:pPr>
              <a:r>
                <a:rPr lang="en-US" altLang="zh-CN" sz="2000" b="1" dirty="0"/>
                <a:t>base64 encoded data ..... </a:t>
              </a:r>
              <a:endParaRPr lang="en-US" altLang="zh-CN" sz="2000" b="1" dirty="0"/>
            </a:p>
            <a:p>
              <a:pPr>
                <a:spcBef>
                  <a:spcPct val="0"/>
                </a:spcBef>
                <a:buFontTx/>
                <a:buNone/>
              </a:pPr>
              <a:r>
                <a:rPr lang="en-US" altLang="zh-CN" sz="2000" b="1" dirty="0"/>
                <a:t>......................... </a:t>
              </a:r>
              <a:endParaRPr lang="en-US" altLang="zh-CN" sz="2000" b="1" dirty="0"/>
            </a:p>
            <a:p>
              <a:pPr>
                <a:spcBef>
                  <a:spcPct val="0"/>
                </a:spcBef>
                <a:buFontTx/>
                <a:buNone/>
              </a:pPr>
              <a:r>
                <a:rPr lang="en-US" altLang="zh-CN" sz="2000" b="1" dirty="0"/>
                <a:t>......base64 encoded data </a:t>
              </a:r>
              <a:endParaRPr lang="en-US" altLang="zh-CN" sz="2000" b="1" dirty="0"/>
            </a:p>
            <a:p>
              <a:pPr>
                <a:spcBef>
                  <a:spcPct val="0"/>
                </a:spcBef>
                <a:buFontTx/>
                <a:buNone/>
              </a:pPr>
              <a:r>
                <a:rPr lang="en-US" altLang="zh-CN" sz="2000" b="1" dirty="0"/>
                <a:t> </a:t>
              </a:r>
              <a:endParaRPr lang="en-US" altLang="zh-CN" sz="2000" b="1" dirty="0"/>
            </a:p>
          </p:txBody>
        </p:sp>
        <p:sp>
          <p:nvSpPr>
            <p:cNvPr id="162830" name="Rectangle 5"/>
            <p:cNvSpPr>
              <a:spLocks noChangeArrowheads="1"/>
            </p:cNvSpPr>
            <p:nvPr/>
          </p:nvSpPr>
          <p:spPr bwMode="auto">
            <a:xfrm>
              <a:off x="2484" y="1796"/>
              <a:ext cx="2984" cy="206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b="1"/>
            </a:p>
          </p:txBody>
        </p:sp>
      </p:grpSp>
      <p:sp>
        <p:nvSpPr>
          <p:cNvPr id="162820" name="Rectangle 7"/>
          <p:cNvSpPr>
            <a:spLocks noChangeArrowheads="1"/>
          </p:cNvSpPr>
          <p:nvPr/>
        </p:nvSpPr>
        <p:spPr bwMode="auto">
          <a:xfrm>
            <a:off x="1936750" y="4676775"/>
            <a:ext cx="26987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400" b="1"/>
              <a:t>多媒体数据</a:t>
            </a:r>
            <a:endParaRPr lang="zh-CN" altLang="en-US" sz="2400" b="1"/>
          </a:p>
          <a:p>
            <a:pPr algn="r">
              <a:spcBef>
                <a:spcPct val="0"/>
              </a:spcBef>
              <a:buFontTx/>
              <a:buNone/>
            </a:pPr>
            <a:r>
              <a:rPr lang="zh-CN" altLang="en-US" sz="2400" b="1"/>
              <a:t>类型名</a:t>
            </a:r>
            <a:r>
              <a:rPr lang="en-US" altLang="zh-CN" sz="2400" b="1"/>
              <a:t>, </a:t>
            </a:r>
            <a:r>
              <a:rPr lang="zh-CN" altLang="en-US" sz="2400" b="1"/>
              <a:t>子类型名</a:t>
            </a:r>
            <a:r>
              <a:rPr lang="en-US" altLang="zh-CN" sz="2400" b="1"/>
              <a:t>, </a:t>
            </a:r>
            <a:endParaRPr lang="en-US" altLang="zh-CN" sz="2400" b="1"/>
          </a:p>
          <a:p>
            <a:pPr algn="r">
              <a:spcBef>
                <a:spcPct val="0"/>
              </a:spcBef>
              <a:buFontTx/>
              <a:buNone/>
            </a:pPr>
            <a:r>
              <a:rPr lang="zh-CN" altLang="en-US" sz="2400" b="1"/>
              <a:t>参数声明</a:t>
            </a:r>
            <a:endParaRPr lang="zh-CN" altLang="en-US" sz="2400" b="1"/>
          </a:p>
        </p:txBody>
      </p:sp>
      <p:sp>
        <p:nvSpPr>
          <p:cNvPr id="162821" name="Rectangle 8"/>
          <p:cNvSpPr>
            <a:spLocks noChangeArrowheads="1"/>
          </p:cNvSpPr>
          <p:nvPr/>
        </p:nvSpPr>
        <p:spPr bwMode="auto">
          <a:xfrm>
            <a:off x="2668588" y="3889375"/>
            <a:ext cx="203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用来编码数据</a:t>
            </a:r>
            <a:endParaRPr lang="zh-CN" altLang="en-US" sz="2400" b="1"/>
          </a:p>
          <a:p>
            <a:pPr algn="ctr">
              <a:spcBef>
                <a:spcPct val="0"/>
              </a:spcBef>
              <a:buFontTx/>
              <a:buNone/>
            </a:pPr>
            <a:r>
              <a:rPr lang="zh-CN" altLang="en-US" sz="2400" b="1"/>
              <a:t>的方法</a:t>
            </a:r>
            <a:endParaRPr lang="zh-CN" altLang="en-US" sz="2400" b="1"/>
          </a:p>
        </p:txBody>
      </p:sp>
      <p:sp>
        <p:nvSpPr>
          <p:cNvPr id="162822" name="Rectangle 9"/>
          <p:cNvSpPr>
            <a:spLocks noChangeArrowheads="1"/>
          </p:cNvSpPr>
          <p:nvPr/>
        </p:nvSpPr>
        <p:spPr bwMode="auto">
          <a:xfrm>
            <a:off x="2736850" y="3351213"/>
            <a:ext cx="1712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MIME</a:t>
            </a:r>
            <a:r>
              <a:rPr lang="zh-CN" altLang="en-US" sz="2400" b="1"/>
              <a:t>版本</a:t>
            </a:r>
            <a:endParaRPr lang="zh-CN" altLang="en-US" sz="2400" b="1"/>
          </a:p>
        </p:txBody>
      </p:sp>
      <p:sp>
        <p:nvSpPr>
          <p:cNvPr id="162823" name="Rectangle 10"/>
          <p:cNvSpPr>
            <a:spLocks noChangeArrowheads="1"/>
          </p:cNvSpPr>
          <p:nvPr/>
        </p:nvSpPr>
        <p:spPr bwMode="auto">
          <a:xfrm>
            <a:off x="2667000" y="58578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编码后的数据</a:t>
            </a:r>
            <a:endParaRPr lang="zh-CN" altLang="en-US" sz="2400" b="1"/>
          </a:p>
        </p:txBody>
      </p:sp>
      <p:sp>
        <p:nvSpPr>
          <p:cNvPr id="162824" name="Line 11"/>
          <p:cNvSpPr>
            <a:spLocks noChangeShapeType="1"/>
          </p:cNvSpPr>
          <p:nvPr/>
        </p:nvSpPr>
        <p:spPr bwMode="auto">
          <a:xfrm>
            <a:off x="4552950" y="3625850"/>
            <a:ext cx="1155700" cy="5461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5" name="Line 12"/>
          <p:cNvSpPr>
            <a:spLocks noChangeShapeType="1"/>
          </p:cNvSpPr>
          <p:nvPr/>
        </p:nvSpPr>
        <p:spPr bwMode="auto">
          <a:xfrm>
            <a:off x="4527550" y="4260850"/>
            <a:ext cx="1181100" cy="1905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6" name="Line 13"/>
          <p:cNvSpPr>
            <a:spLocks noChangeShapeType="1"/>
          </p:cNvSpPr>
          <p:nvPr/>
        </p:nvSpPr>
        <p:spPr bwMode="auto">
          <a:xfrm flipV="1">
            <a:off x="4502150" y="4768850"/>
            <a:ext cx="1244600" cy="3556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7" name="Line 14"/>
          <p:cNvSpPr>
            <a:spLocks noChangeShapeType="1"/>
          </p:cNvSpPr>
          <p:nvPr/>
        </p:nvSpPr>
        <p:spPr bwMode="auto">
          <a:xfrm flipV="1">
            <a:off x="4540250" y="5518150"/>
            <a:ext cx="1003300" cy="5080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8" name="Freeform 15"/>
          <p:cNvSpPr/>
          <p:nvPr/>
        </p:nvSpPr>
        <p:spPr bwMode="auto">
          <a:xfrm>
            <a:off x="5567363" y="5159375"/>
            <a:ext cx="311150" cy="1143000"/>
          </a:xfrm>
          <a:custGeom>
            <a:avLst/>
            <a:gdLst>
              <a:gd name="T0" fmla="*/ 2147483646 w 196"/>
              <a:gd name="T1" fmla="*/ 2147483646 h 556"/>
              <a:gd name="T2" fmla="*/ 0 w 196"/>
              <a:gd name="T3" fmla="*/ 0 h 556"/>
              <a:gd name="T4" fmla="*/ 0 w 196"/>
              <a:gd name="T5" fmla="*/ 2147483646 h 556"/>
              <a:gd name="T6" fmla="*/ 2147483646 w 196"/>
              <a:gd name="T7" fmla="*/ 2147483646 h 556"/>
              <a:gd name="T8" fmla="*/ 0 60000 65536"/>
              <a:gd name="T9" fmla="*/ 0 60000 65536"/>
              <a:gd name="T10" fmla="*/ 0 60000 65536"/>
              <a:gd name="T11" fmla="*/ 0 60000 65536"/>
              <a:gd name="T12" fmla="*/ 0 w 196"/>
              <a:gd name="T13" fmla="*/ 0 h 556"/>
              <a:gd name="T14" fmla="*/ 196 w 196"/>
              <a:gd name="T15" fmla="*/ 556 h 556"/>
            </a:gdLst>
            <a:ahLst/>
            <a:cxnLst>
              <a:cxn ang="T8">
                <a:pos x="T0" y="T1"/>
              </a:cxn>
              <a:cxn ang="T9">
                <a:pos x="T2" y="T3"/>
              </a:cxn>
              <a:cxn ang="T10">
                <a:pos x="T4" y="T5"/>
              </a:cxn>
              <a:cxn ang="T11">
                <a:pos x="T6" y="T7"/>
              </a:cxn>
            </a:cxnLst>
            <a:rect l="T12" t="T13" r="T14" b="T15"/>
            <a:pathLst>
              <a:path w="196" h="556">
                <a:moveTo>
                  <a:pt x="159" y="3"/>
                </a:moveTo>
                <a:lnTo>
                  <a:pt x="0" y="0"/>
                </a:lnTo>
                <a:lnTo>
                  <a:pt x="0" y="555"/>
                </a:lnTo>
                <a:lnTo>
                  <a:pt x="195" y="552"/>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body" sz="half" idx="1"/>
          </p:nvPr>
        </p:nvSpPr>
        <p:spPr>
          <a:xfrm>
            <a:off x="1524000" y="3916363"/>
            <a:ext cx="9059863" cy="2327275"/>
          </a:xfrm>
          <a:noFill/>
        </p:spPr>
        <p:txBody>
          <a:bodyPr/>
          <a:lstStyle/>
          <a:p>
            <a:pPr eaLnBrk="1" hangingPunct="1"/>
            <a:r>
              <a:rPr lang="en-US" altLang="zh-CN" sz="2800" dirty="0"/>
              <a:t>SMTP: </a:t>
            </a:r>
            <a:r>
              <a:rPr lang="zh-CN" altLang="en-US" sz="2800" dirty="0"/>
              <a:t>递送</a:t>
            </a:r>
            <a:r>
              <a:rPr lang="en-US" altLang="zh-CN" sz="2800" dirty="0"/>
              <a:t>/</a:t>
            </a:r>
            <a:r>
              <a:rPr lang="zh-CN" altLang="en-US" sz="2800" dirty="0"/>
              <a:t>存储邮件消息到接收者邮件服务器</a:t>
            </a:r>
            <a:endParaRPr lang="zh-CN" altLang="en-US" sz="2800" dirty="0"/>
          </a:p>
          <a:p>
            <a:pPr eaLnBrk="1" hangingPunct="1"/>
            <a:r>
              <a:rPr lang="zh-CN" altLang="en-US" sz="2800" dirty="0"/>
              <a:t>邮件访问协议</a:t>
            </a:r>
            <a:r>
              <a:rPr lang="en-US" altLang="zh-CN" sz="2800" dirty="0"/>
              <a:t>: </a:t>
            </a:r>
            <a:r>
              <a:rPr lang="zh-CN" altLang="en-US" sz="2800" dirty="0"/>
              <a:t>从服务器获取邮件消息</a:t>
            </a:r>
            <a:endParaRPr lang="zh-CN" altLang="en-US" sz="2800" dirty="0"/>
          </a:p>
          <a:p>
            <a:pPr lvl="1" eaLnBrk="1" hangingPunct="1"/>
            <a:r>
              <a:rPr lang="en-US" altLang="zh-CN" sz="2400" dirty="0"/>
              <a:t>POP: Post Office Protocol </a:t>
            </a:r>
            <a:r>
              <a:rPr lang="zh-CN" altLang="en-US" sz="2400" dirty="0"/>
              <a:t>邮局协议</a:t>
            </a:r>
            <a:r>
              <a:rPr lang="en-US" altLang="zh-CN" sz="2400" dirty="0"/>
              <a:t>[RFC 1939]110</a:t>
            </a:r>
            <a:r>
              <a:rPr lang="zh-CN" altLang="en-US" sz="2400" dirty="0"/>
              <a:t>端口号</a:t>
            </a:r>
            <a:endParaRPr lang="zh-CN" altLang="en-US" sz="2400" dirty="0"/>
          </a:p>
          <a:p>
            <a:pPr lvl="2" eaLnBrk="1" hangingPunct="1"/>
            <a:r>
              <a:rPr lang="zh-CN" altLang="en-US" sz="2800" dirty="0"/>
              <a:t>身份认证 </a:t>
            </a:r>
            <a:r>
              <a:rPr lang="en-US" altLang="zh-CN" sz="2800" dirty="0"/>
              <a:t>(</a:t>
            </a:r>
            <a:r>
              <a:rPr lang="zh-CN" altLang="en-US" sz="2800" dirty="0"/>
              <a:t>代理 </a:t>
            </a:r>
            <a:r>
              <a:rPr lang="en-US" altLang="zh-CN" sz="2800" dirty="0"/>
              <a:t>&lt;--&gt;</a:t>
            </a:r>
            <a:r>
              <a:rPr lang="zh-CN" altLang="en-US" sz="2800" dirty="0"/>
              <a:t>服务器</a:t>
            </a:r>
            <a:r>
              <a:rPr lang="en-US" altLang="zh-CN" sz="2800" dirty="0"/>
              <a:t>) </a:t>
            </a:r>
            <a:r>
              <a:rPr lang="zh-CN" altLang="en-US" sz="2800" dirty="0"/>
              <a:t>并 下载邮件消息 </a:t>
            </a:r>
            <a:endParaRPr lang="zh-CN" altLang="en-US" sz="2800" dirty="0"/>
          </a:p>
        </p:txBody>
      </p:sp>
      <p:sp>
        <p:nvSpPr>
          <p:cNvPr id="164867" name="Line 4"/>
          <p:cNvSpPr>
            <a:spLocks noChangeShapeType="1"/>
          </p:cNvSpPr>
          <p:nvPr/>
        </p:nvSpPr>
        <p:spPr bwMode="auto">
          <a:xfrm>
            <a:off x="2978150" y="2381250"/>
            <a:ext cx="9747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64868" name="Group 9"/>
          <p:cNvGrpSpPr/>
          <p:nvPr/>
        </p:nvGrpSpPr>
        <p:grpSpPr bwMode="auto">
          <a:xfrm>
            <a:off x="8583613" y="1589088"/>
            <a:ext cx="944562" cy="1120775"/>
            <a:chOff x="4444" y="944"/>
            <a:chExt cx="379" cy="423"/>
          </a:xfrm>
        </p:grpSpPr>
        <p:graphicFrame>
          <p:nvGraphicFramePr>
            <p:cNvPr id="164935" name="Object 5"/>
            <p:cNvGraphicFramePr/>
            <p:nvPr/>
          </p:nvGraphicFramePr>
          <p:xfrm>
            <a:off x="4476" y="944"/>
            <a:ext cx="324" cy="268"/>
          </p:xfrm>
          <a:graphic>
            <a:graphicData uri="http://schemas.openxmlformats.org/presentationml/2006/ole">
              <mc:AlternateContent xmlns:mc="http://schemas.openxmlformats.org/markup-compatibility/2006">
                <mc:Choice xmlns:v="urn:schemas-microsoft-com:vml" Requires="v">
                  <p:oleObj spid="_x0000_s0" name="Clip" r:id="rId1" imgW="3819525" imgH="3086100" progId="MS_ClipArt_Gallery.2">
                    <p:embed/>
                  </p:oleObj>
                </mc:Choice>
                <mc:Fallback>
                  <p:oleObj name="Clip" r:id="rId1" imgW="3819525" imgH="308610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 y="944"/>
                          <a:ext cx="3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936" name="Group 8"/>
            <p:cNvGrpSpPr/>
            <p:nvPr/>
          </p:nvGrpSpPr>
          <p:grpSpPr bwMode="auto">
            <a:xfrm>
              <a:off x="4444" y="1115"/>
              <a:ext cx="379" cy="252"/>
              <a:chOff x="4444" y="1115"/>
              <a:chExt cx="379" cy="252"/>
            </a:xfrm>
          </p:grpSpPr>
          <p:sp>
            <p:nvSpPr>
              <p:cNvPr id="164937" name="Rectangle 6"/>
              <p:cNvSpPr>
                <a:spLocks noChangeArrowheads="1"/>
              </p:cNvSpPr>
              <p:nvPr/>
            </p:nvSpPr>
            <p:spPr bwMode="auto">
              <a:xfrm>
                <a:off x="4444" y="1128"/>
                <a:ext cx="379" cy="239"/>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solidFill>
                    <a:schemeClr val="bg1"/>
                  </a:solidFill>
                </a:endParaRPr>
              </a:p>
            </p:txBody>
          </p:sp>
          <p:sp>
            <p:nvSpPr>
              <p:cNvPr id="164938" name="Rectangle 7"/>
              <p:cNvSpPr>
                <a:spLocks noChangeArrowheads="1"/>
              </p:cNvSpPr>
              <p:nvPr/>
            </p:nvSpPr>
            <p:spPr bwMode="auto">
              <a:xfrm>
                <a:off x="4470" y="1115"/>
                <a:ext cx="3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bg1"/>
                    </a:solidFill>
                  </a:rPr>
                  <a:t>user</a:t>
                </a:r>
                <a:endParaRPr lang="en-US" altLang="zh-CN" sz="1800">
                  <a:solidFill>
                    <a:schemeClr val="bg1"/>
                  </a:solidFill>
                </a:endParaRPr>
              </a:p>
              <a:p>
                <a:pPr algn="ctr">
                  <a:spcBef>
                    <a:spcPct val="0"/>
                  </a:spcBef>
                  <a:buFontTx/>
                  <a:buNone/>
                </a:pPr>
                <a:r>
                  <a:rPr lang="en-US" altLang="zh-CN" sz="1800">
                    <a:solidFill>
                      <a:schemeClr val="bg1"/>
                    </a:solidFill>
                  </a:rPr>
                  <a:t>agent</a:t>
                </a:r>
                <a:endParaRPr lang="en-US" altLang="zh-CN" sz="1800">
                  <a:solidFill>
                    <a:schemeClr val="bg1"/>
                  </a:solidFill>
                </a:endParaRPr>
              </a:p>
            </p:txBody>
          </p:sp>
        </p:grpSp>
      </p:grpSp>
      <p:grpSp>
        <p:nvGrpSpPr>
          <p:cNvPr id="164869" name="Group 18"/>
          <p:cNvGrpSpPr/>
          <p:nvPr/>
        </p:nvGrpSpPr>
        <p:grpSpPr bwMode="auto">
          <a:xfrm>
            <a:off x="4181475" y="1528763"/>
            <a:ext cx="519113" cy="987425"/>
            <a:chOff x="1975" y="1029"/>
            <a:chExt cx="224" cy="587"/>
          </a:xfrm>
        </p:grpSpPr>
        <p:sp>
          <p:nvSpPr>
            <p:cNvPr id="164927" name="AutoShape 10"/>
            <p:cNvSpPr>
              <a:spLocks noChangeArrowheads="1"/>
            </p:cNvSpPr>
            <p:nvPr/>
          </p:nvSpPr>
          <p:spPr bwMode="auto">
            <a:xfrm>
              <a:off x="1975"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8" name="Rectangle 11"/>
            <p:cNvSpPr>
              <a:spLocks noChangeArrowheads="1"/>
            </p:cNvSpPr>
            <p:nvPr/>
          </p:nvSpPr>
          <p:spPr bwMode="auto">
            <a:xfrm>
              <a:off x="2088"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9" name="Rectangle 12"/>
            <p:cNvSpPr>
              <a:spLocks noChangeArrowheads="1"/>
            </p:cNvSpPr>
            <p:nvPr/>
          </p:nvSpPr>
          <p:spPr bwMode="auto">
            <a:xfrm>
              <a:off x="1977" y="1161"/>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30" name="AutoShape 13"/>
            <p:cNvSpPr>
              <a:spLocks noChangeArrowheads="1"/>
            </p:cNvSpPr>
            <p:nvPr/>
          </p:nvSpPr>
          <p:spPr bwMode="auto">
            <a:xfrm>
              <a:off x="1976" y="1029"/>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31" name="Line 14"/>
            <p:cNvSpPr>
              <a:spLocks noChangeShapeType="1"/>
            </p:cNvSpPr>
            <p:nvPr/>
          </p:nvSpPr>
          <p:spPr bwMode="auto">
            <a:xfrm>
              <a:off x="2199"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32" name="Line 15"/>
            <p:cNvSpPr>
              <a:spLocks noChangeShapeType="1"/>
            </p:cNvSpPr>
            <p:nvPr/>
          </p:nvSpPr>
          <p:spPr bwMode="auto">
            <a:xfrm flipH="1">
              <a:off x="2118"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33" name="Rectangle 16"/>
            <p:cNvSpPr>
              <a:spLocks noChangeArrowheads="1"/>
            </p:cNvSpPr>
            <p:nvPr/>
          </p:nvSpPr>
          <p:spPr bwMode="auto">
            <a:xfrm>
              <a:off x="1995" y="1221"/>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34" name="Rectangle 17"/>
            <p:cNvSpPr>
              <a:spLocks noChangeArrowheads="1"/>
            </p:cNvSpPr>
            <p:nvPr/>
          </p:nvSpPr>
          <p:spPr bwMode="auto">
            <a:xfrm>
              <a:off x="2008"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64870" name="Group 35"/>
          <p:cNvGrpSpPr/>
          <p:nvPr/>
        </p:nvGrpSpPr>
        <p:grpSpPr bwMode="auto">
          <a:xfrm>
            <a:off x="3432175" y="2132013"/>
            <a:ext cx="2062163" cy="1547812"/>
            <a:chOff x="1555" y="1264"/>
            <a:chExt cx="1042" cy="699"/>
          </a:xfrm>
        </p:grpSpPr>
        <p:sp>
          <p:nvSpPr>
            <p:cNvPr id="164911" name="Rectangle 19"/>
            <p:cNvSpPr>
              <a:spLocks noChangeArrowheads="1"/>
            </p:cNvSpPr>
            <p:nvPr/>
          </p:nvSpPr>
          <p:spPr bwMode="auto">
            <a:xfrm>
              <a:off x="1555" y="1643"/>
              <a:ext cx="10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sender’s mail </a:t>
              </a:r>
              <a:endParaRPr lang="en-US" altLang="zh-CN" sz="2000"/>
            </a:p>
            <a:p>
              <a:pPr algn="ctr">
                <a:spcBef>
                  <a:spcPct val="0"/>
                </a:spcBef>
                <a:buFontTx/>
                <a:buNone/>
              </a:pPr>
              <a:r>
                <a:rPr lang="en-US" altLang="zh-CN" sz="2000"/>
                <a:t>server</a:t>
              </a:r>
              <a:endParaRPr lang="en-US" altLang="zh-CN" sz="2000"/>
            </a:p>
          </p:txBody>
        </p:sp>
        <p:grpSp>
          <p:nvGrpSpPr>
            <p:cNvPr id="164912" name="Group 34"/>
            <p:cNvGrpSpPr/>
            <p:nvPr/>
          </p:nvGrpSpPr>
          <p:grpSpPr bwMode="auto">
            <a:xfrm>
              <a:off x="1816" y="1264"/>
              <a:ext cx="514" cy="358"/>
              <a:chOff x="1816" y="1264"/>
              <a:chExt cx="514" cy="358"/>
            </a:xfrm>
          </p:grpSpPr>
          <p:sp>
            <p:nvSpPr>
              <p:cNvPr id="164913" name="Rectangle 20"/>
              <p:cNvSpPr>
                <a:spLocks noChangeArrowheads="1"/>
              </p:cNvSpPr>
              <p:nvPr/>
            </p:nvSpPr>
            <p:spPr bwMode="auto">
              <a:xfrm>
                <a:off x="1816" y="1264"/>
                <a:ext cx="514" cy="35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14" name="Rectangle 21"/>
              <p:cNvSpPr>
                <a:spLocks noChangeArrowheads="1"/>
              </p:cNvSpPr>
              <p:nvPr/>
            </p:nvSpPr>
            <p:spPr bwMode="auto">
              <a:xfrm>
                <a:off x="1840" y="1336"/>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15" name="Line 22"/>
              <p:cNvSpPr>
                <a:spLocks noChangeShapeType="1"/>
              </p:cNvSpPr>
              <p:nvPr/>
            </p:nvSpPr>
            <p:spPr bwMode="auto">
              <a:xfrm>
                <a:off x="1891"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6" name="Line 23"/>
              <p:cNvSpPr>
                <a:spLocks noChangeShapeType="1"/>
              </p:cNvSpPr>
              <p:nvPr/>
            </p:nvSpPr>
            <p:spPr bwMode="auto">
              <a:xfrm>
                <a:off x="2000"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7" name="Line 24"/>
              <p:cNvSpPr>
                <a:spLocks noChangeShapeType="1"/>
              </p:cNvSpPr>
              <p:nvPr/>
            </p:nvSpPr>
            <p:spPr bwMode="auto">
              <a:xfrm>
                <a:off x="2055" y="1367"/>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8" name="Line 25"/>
              <p:cNvSpPr>
                <a:spLocks noChangeShapeType="1"/>
              </p:cNvSpPr>
              <p:nvPr/>
            </p:nvSpPr>
            <p:spPr bwMode="auto">
              <a:xfrm>
                <a:off x="2112"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9" name="Line 26"/>
              <p:cNvSpPr>
                <a:spLocks noChangeShapeType="1"/>
              </p:cNvSpPr>
              <p:nvPr/>
            </p:nvSpPr>
            <p:spPr bwMode="auto">
              <a:xfrm>
                <a:off x="2173"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0" name="Line 27"/>
              <p:cNvSpPr>
                <a:spLocks noChangeShapeType="1"/>
              </p:cNvSpPr>
              <p:nvPr/>
            </p:nvSpPr>
            <p:spPr bwMode="auto">
              <a:xfrm>
                <a:off x="2229"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1" name="Line 28"/>
              <p:cNvSpPr>
                <a:spLocks noChangeShapeType="1"/>
              </p:cNvSpPr>
              <p:nvPr/>
            </p:nvSpPr>
            <p:spPr bwMode="auto">
              <a:xfrm>
                <a:off x="1944"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2" name="Rectangle 29"/>
              <p:cNvSpPr>
                <a:spLocks noChangeArrowheads="1"/>
              </p:cNvSpPr>
              <p:nvPr/>
            </p:nvSpPr>
            <p:spPr bwMode="auto">
              <a:xfrm>
                <a:off x="1851" y="150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3" name="Rectangle 30"/>
              <p:cNvSpPr>
                <a:spLocks noChangeArrowheads="1"/>
              </p:cNvSpPr>
              <p:nvPr/>
            </p:nvSpPr>
            <p:spPr bwMode="auto">
              <a:xfrm>
                <a:off x="1937" y="150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4" name="Rectangle 31"/>
              <p:cNvSpPr>
                <a:spLocks noChangeArrowheads="1"/>
              </p:cNvSpPr>
              <p:nvPr/>
            </p:nvSpPr>
            <p:spPr bwMode="auto">
              <a:xfrm>
                <a:off x="2023" y="150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5" name="Rectangle 32"/>
              <p:cNvSpPr>
                <a:spLocks noChangeArrowheads="1"/>
              </p:cNvSpPr>
              <p:nvPr/>
            </p:nvSpPr>
            <p:spPr bwMode="auto">
              <a:xfrm>
                <a:off x="2120" y="1503"/>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26" name="Rectangle 33"/>
              <p:cNvSpPr>
                <a:spLocks noChangeArrowheads="1"/>
              </p:cNvSpPr>
              <p:nvPr/>
            </p:nvSpPr>
            <p:spPr bwMode="auto">
              <a:xfrm>
                <a:off x="2216" y="1503"/>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grpSp>
        <p:nvGrpSpPr>
          <p:cNvPr id="164871" name="Group 40"/>
          <p:cNvGrpSpPr/>
          <p:nvPr/>
        </p:nvGrpSpPr>
        <p:grpSpPr bwMode="auto">
          <a:xfrm>
            <a:off x="2092325" y="1603375"/>
            <a:ext cx="892175" cy="1147763"/>
            <a:chOff x="970" y="891"/>
            <a:chExt cx="489" cy="581"/>
          </a:xfrm>
        </p:grpSpPr>
        <p:graphicFrame>
          <p:nvGraphicFramePr>
            <p:cNvPr id="164907" name="Object 36"/>
            <p:cNvGraphicFramePr/>
            <p:nvPr/>
          </p:nvGraphicFramePr>
          <p:xfrm>
            <a:off x="1016" y="891"/>
            <a:ext cx="400" cy="323"/>
          </p:xfrm>
          <a:graphic>
            <a:graphicData uri="http://schemas.openxmlformats.org/presentationml/2006/ole">
              <mc:AlternateContent xmlns:mc="http://schemas.openxmlformats.org/markup-compatibility/2006">
                <mc:Choice xmlns:v="urn:schemas-microsoft-com:vml" Requires="v">
                  <p:oleObj spid="_x0000_s2" name="Clip" r:id="rId3" imgW="3819525" imgH="3086100" progId="MS_ClipArt_Gallery.2">
                    <p:embed/>
                  </p:oleObj>
                </mc:Choice>
                <mc:Fallback>
                  <p:oleObj name="Clip" r:id="rId3" imgW="3819525" imgH="3086100" progId="MS_ClipArt_Gallery.2">
                    <p:embed/>
                    <p:pic>
                      <p:nvPicPr>
                        <p:cNvPr id="0"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 y="891"/>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4908" name="Group 39"/>
            <p:cNvGrpSpPr/>
            <p:nvPr/>
          </p:nvGrpSpPr>
          <p:grpSpPr bwMode="auto">
            <a:xfrm>
              <a:off x="970" y="1111"/>
              <a:ext cx="489" cy="361"/>
              <a:chOff x="970" y="1111"/>
              <a:chExt cx="489" cy="361"/>
            </a:xfrm>
          </p:grpSpPr>
          <p:sp>
            <p:nvSpPr>
              <p:cNvPr id="164909" name="Rectangle 37"/>
              <p:cNvSpPr>
                <a:spLocks noChangeArrowheads="1"/>
              </p:cNvSpPr>
              <p:nvPr/>
            </p:nvSpPr>
            <p:spPr bwMode="auto">
              <a:xfrm>
                <a:off x="1017" y="1138"/>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10" name="Rectangle 38"/>
              <p:cNvSpPr>
                <a:spLocks noChangeArrowheads="1"/>
              </p:cNvSpPr>
              <p:nvPr/>
            </p:nvSpPr>
            <p:spPr bwMode="auto">
              <a:xfrm>
                <a:off x="970" y="1111"/>
                <a:ext cx="4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chemeClr val="bg1"/>
                    </a:solidFill>
                  </a:rPr>
                  <a:t>user</a:t>
                </a:r>
                <a:endParaRPr lang="en-US" altLang="zh-CN" sz="2000">
                  <a:solidFill>
                    <a:schemeClr val="bg1"/>
                  </a:solidFill>
                </a:endParaRPr>
              </a:p>
              <a:p>
                <a:pPr algn="ctr">
                  <a:spcBef>
                    <a:spcPct val="0"/>
                  </a:spcBef>
                  <a:buFontTx/>
                  <a:buNone/>
                </a:pPr>
                <a:r>
                  <a:rPr lang="en-US" altLang="zh-CN" sz="2000">
                    <a:solidFill>
                      <a:schemeClr val="bg1"/>
                    </a:solidFill>
                  </a:rPr>
                  <a:t>agent</a:t>
                </a:r>
                <a:endParaRPr lang="en-US" altLang="zh-CN" sz="2000">
                  <a:solidFill>
                    <a:schemeClr val="bg1"/>
                  </a:solidFill>
                </a:endParaRPr>
              </a:p>
            </p:txBody>
          </p:sp>
        </p:grpSp>
      </p:grpSp>
      <p:grpSp>
        <p:nvGrpSpPr>
          <p:cNvPr id="164872" name="Group 43"/>
          <p:cNvGrpSpPr/>
          <p:nvPr/>
        </p:nvGrpSpPr>
        <p:grpSpPr bwMode="auto">
          <a:xfrm>
            <a:off x="2989263" y="1782763"/>
            <a:ext cx="1028700" cy="463550"/>
            <a:chOff x="1412" y="875"/>
            <a:chExt cx="564" cy="235"/>
          </a:xfrm>
        </p:grpSpPr>
        <p:sp>
          <p:nvSpPr>
            <p:cNvPr id="164905" name="Rectangle 41"/>
            <p:cNvSpPr>
              <a:spLocks noChangeArrowheads="1"/>
            </p:cNvSpPr>
            <p:nvPr/>
          </p:nvSpPr>
          <p:spPr bwMode="auto">
            <a:xfrm>
              <a:off x="1422" y="918"/>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64906" name="Rectangle 42"/>
            <p:cNvSpPr>
              <a:spLocks noChangeArrowheads="1"/>
            </p:cNvSpPr>
            <p:nvPr/>
          </p:nvSpPr>
          <p:spPr bwMode="auto">
            <a:xfrm>
              <a:off x="1412" y="875"/>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endParaRPr lang="en-US" altLang="zh-CN" sz="2400"/>
            </a:p>
          </p:txBody>
        </p:sp>
      </p:grpSp>
      <p:grpSp>
        <p:nvGrpSpPr>
          <p:cNvPr id="164873" name="Group 52"/>
          <p:cNvGrpSpPr/>
          <p:nvPr/>
        </p:nvGrpSpPr>
        <p:grpSpPr bwMode="auto">
          <a:xfrm>
            <a:off x="6372225" y="1497013"/>
            <a:ext cx="539750" cy="1222375"/>
            <a:chOff x="3151" y="1029"/>
            <a:chExt cx="224" cy="587"/>
          </a:xfrm>
        </p:grpSpPr>
        <p:sp>
          <p:nvSpPr>
            <p:cNvPr id="164897" name="AutoShape 44"/>
            <p:cNvSpPr>
              <a:spLocks noChangeArrowheads="1"/>
            </p:cNvSpPr>
            <p:nvPr/>
          </p:nvSpPr>
          <p:spPr bwMode="auto">
            <a:xfrm>
              <a:off x="3151"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8" name="Rectangle 45"/>
            <p:cNvSpPr>
              <a:spLocks noChangeArrowheads="1"/>
            </p:cNvSpPr>
            <p:nvPr/>
          </p:nvSpPr>
          <p:spPr bwMode="auto">
            <a:xfrm>
              <a:off x="3264"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9" name="Rectangle 46"/>
            <p:cNvSpPr>
              <a:spLocks noChangeArrowheads="1"/>
            </p:cNvSpPr>
            <p:nvPr/>
          </p:nvSpPr>
          <p:spPr bwMode="auto">
            <a:xfrm>
              <a:off x="3153" y="1161"/>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00" name="AutoShape 47"/>
            <p:cNvSpPr>
              <a:spLocks noChangeArrowheads="1"/>
            </p:cNvSpPr>
            <p:nvPr/>
          </p:nvSpPr>
          <p:spPr bwMode="auto">
            <a:xfrm>
              <a:off x="3152" y="1029"/>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01" name="Line 48"/>
            <p:cNvSpPr>
              <a:spLocks noChangeShapeType="1"/>
            </p:cNvSpPr>
            <p:nvPr/>
          </p:nvSpPr>
          <p:spPr bwMode="auto">
            <a:xfrm>
              <a:off x="3375"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02" name="Line 49"/>
            <p:cNvSpPr>
              <a:spLocks noChangeShapeType="1"/>
            </p:cNvSpPr>
            <p:nvPr/>
          </p:nvSpPr>
          <p:spPr bwMode="auto">
            <a:xfrm flipH="1">
              <a:off x="3294"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03" name="Rectangle 50"/>
            <p:cNvSpPr>
              <a:spLocks noChangeArrowheads="1"/>
            </p:cNvSpPr>
            <p:nvPr/>
          </p:nvSpPr>
          <p:spPr bwMode="auto">
            <a:xfrm>
              <a:off x="3171" y="1221"/>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904" name="Rectangle 51"/>
            <p:cNvSpPr>
              <a:spLocks noChangeArrowheads="1"/>
            </p:cNvSpPr>
            <p:nvPr/>
          </p:nvSpPr>
          <p:spPr bwMode="auto">
            <a:xfrm>
              <a:off x="3184"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64874" name="Line 53"/>
          <p:cNvSpPr>
            <a:spLocks noChangeShapeType="1"/>
          </p:cNvSpPr>
          <p:nvPr/>
        </p:nvSpPr>
        <p:spPr bwMode="auto">
          <a:xfrm>
            <a:off x="4995863" y="2400300"/>
            <a:ext cx="15970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4875" name="Rectangle 54"/>
          <p:cNvSpPr>
            <a:spLocks noChangeArrowheads="1"/>
          </p:cNvSpPr>
          <p:nvPr/>
        </p:nvSpPr>
        <p:spPr bwMode="auto">
          <a:xfrm>
            <a:off x="4867275" y="1674813"/>
            <a:ext cx="985838" cy="379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76" name="Rectangle 55"/>
          <p:cNvSpPr>
            <a:spLocks noChangeArrowheads="1"/>
          </p:cNvSpPr>
          <p:nvPr/>
        </p:nvSpPr>
        <p:spPr bwMode="auto">
          <a:xfrm>
            <a:off x="5011738" y="1785938"/>
            <a:ext cx="1343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endParaRPr lang="en-US" altLang="zh-CN" sz="2400"/>
          </a:p>
        </p:txBody>
      </p:sp>
      <p:sp>
        <p:nvSpPr>
          <p:cNvPr id="164877" name="Line 56"/>
          <p:cNvSpPr>
            <a:spLocks noChangeShapeType="1"/>
          </p:cNvSpPr>
          <p:nvPr/>
        </p:nvSpPr>
        <p:spPr bwMode="auto">
          <a:xfrm>
            <a:off x="6726238" y="2428875"/>
            <a:ext cx="1893887"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4878" name="Rectangle 57"/>
          <p:cNvSpPr>
            <a:spLocks noChangeArrowheads="1"/>
          </p:cNvSpPr>
          <p:nvPr/>
        </p:nvSpPr>
        <p:spPr bwMode="auto">
          <a:xfrm>
            <a:off x="6894513" y="1566863"/>
            <a:ext cx="1881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access</a:t>
            </a:r>
            <a:endParaRPr lang="en-US" altLang="zh-CN" sz="2400"/>
          </a:p>
          <a:p>
            <a:pPr algn="ctr">
              <a:spcBef>
                <a:spcPct val="0"/>
              </a:spcBef>
              <a:buFontTx/>
              <a:buNone/>
            </a:pPr>
            <a:r>
              <a:rPr lang="en-US" altLang="zh-CN" sz="2400"/>
              <a:t>protocol</a:t>
            </a:r>
            <a:endParaRPr lang="en-US" altLang="zh-CN" sz="2400"/>
          </a:p>
        </p:txBody>
      </p:sp>
      <p:sp>
        <p:nvSpPr>
          <p:cNvPr id="164879" name="Rectangle 58"/>
          <p:cNvSpPr>
            <a:spLocks noChangeArrowheads="1"/>
          </p:cNvSpPr>
          <p:nvPr/>
        </p:nvSpPr>
        <p:spPr bwMode="auto">
          <a:xfrm>
            <a:off x="5580063" y="2978150"/>
            <a:ext cx="2290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receiver’s mail </a:t>
            </a:r>
            <a:endParaRPr lang="en-US" altLang="zh-CN" sz="2000"/>
          </a:p>
          <a:p>
            <a:pPr algn="ctr">
              <a:spcBef>
                <a:spcPct val="0"/>
              </a:spcBef>
              <a:buFontTx/>
              <a:buNone/>
            </a:pPr>
            <a:r>
              <a:rPr lang="en-US" altLang="zh-CN" sz="2000"/>
              <a:t>server</a:t>
            </a:r>
            <a:endParaRPr lang="en-US" altLang="zh-CN" sz="2000"/>
          </a:p>
        </p:txBody>
      </p:sp>
      <p:grpSp>
        <p:nvGrpSpPr>
          <p:cNvPr id="164880" name="Group 73"/>
          <p:cNvGrpSpPr/>
          <p:nvPr/>
        </p:nvGrpSpPr>
        <p:grpSpPr bwMode="auto">
          <a:xfrm>
            <a:off x="6170613" y="2174875"/>
            <a:ext cx="938212" cy="706438"/>
            <a:chOff x="2980" y="1258"/>
            <a:chExt cx="514" cy="358"/>
          </a:xfrm>
        </p:grpSpPr>
        <p:sp>
          <p:nvSpPr>
            <p:cNvPr id="164883" name="Rectangle 59"/>
            <p:cNvSpPr>
              <a:spLocks noChangeArrowheads="1"/>
            </p:cNvSpPr>
            <p:nvPr/>
          </p:nvSpPr>
          <p:spPr bwMode="auto">
            <a:xfrm>
              <a:off x="2980" y="1258"/>
              <a:ext cx="514" cy="35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84" name="Rectangle 60"/>
            <p:cNvSpPr>
              <a:spLocks noChangeArrowheads="1"/>
            </p:cNvSpPr>
            <p:nvPr/>
          </p:nvSpPr>
          <p:spPr bwMode="auto">
            <a:xfrm>
              <a:off x="3004" y="1330"/>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85" name="Line 61"/>
            <p:cNvSpPr>
              <a:spLocks noChangeShapeType="1"/>
            </p:cNvSpPr>
            <p:nvPr/>
          </p:nvSpPr>
          <p:spPr bwMode="auto">
            <a:xfrm>
              <a:off x="3055"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6" name="Line 62"/>
            <p:cNvSpPr>
              <a:spLocks noChangeShapeType="1"/>
            </p:cNvSpPr>
            <p:nvPr/>
          </p:nvSpPr>
          <p:spPr bwMode="auto">
            <a:xfrm>
              <a:off x="3164"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7" name="Line 63"/>
            <p:cNvSpPr>
              <a:spLocks noChangeShapeType="1"/>
            </p:cNvSpPr>
            <p:nvPr/>
          </p:nvSpPr>
          <p:spPr bwMode="auto">
            <a:xfrm>
              <a:off x="3219" y="1361"/>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8" name="Line 64"/>
            <p:cNvSpPr>
              <a:spLocks noChangeShapeType="1"/>
            </p:cNvSpPr>
            <p:nvPr/>
          </p:nvSpPr>
          <p:spPr bwMode="auto">
            <a:xfrm>
              <a:off x="3276"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9" name="Line 65"/>
            <p:cNvSpPr>
              <a:spLocks noChangeShapeType="1"/>
            </p:cNvSpPr>
            <p:nvPr/>
          </p:nvSpPr>
          <p:spPr bwMode="auto">
            <a:xfrm>
              <a:off x="3337"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0" name="Line 66"/>
            <p:cNvSpPr>
              <a:spLocks noChangeShapeType="1"/>
            </p:cNvSpPr>
            <p:nvPr/>
          </p:nvSpPr>
          <p:spPr bwMode="auto">
            <a:xfrm>
              <a:off x="3393"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1" name="Line 67"/>
            <p:cNvSpPr>
              <a:spLocks noChangeShapeType="1"/>
            </p:cNvSpPr>
            <p:nvPr/>
          </p:nvSpPr>
          <p:spPr bwMode="auto">
            <a:xfrm>
              <a:off x="3108"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2" name="Rectangle 68"/>
            <p:cNvSpPr>
              <a:spLocks noChangeArrowheads="1"/>
            </p:cNvSpPr>
            <p:nvPr/>
          </p:nvSpPr>
          <p:spPr bwMode="auto">
            <a:xfrm>
              <a:off x="3015" y="1500"/>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3" name="Rectangle 69"/>
            <p:cNvSpPr>
              <a:spLocks noChangeArrowheads="1"/>
            </p:cNvSpPr>
            <p:nvPr/>
          </p:nvSpPr>
          <p:spPr bwMode="auto">
            <a:xfrm>
              <a:off x="3101" y="1500"/>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4" name="Rectangle 70"/>
            <p:cNvSpPr>
              <a:spLocks noChangeArrowheads="1"/>
            </p:cNvSpPr>
            <p:nvPr/>
          </p:nvSpPr>
          <p:spPr bwMode="auto">
            <a:xfrm>
              <a:off x="3187" y="149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5" name="Rectangle 71"/>
            <p:cNvSpPr>
              <a:spLocks noChangeArrowheads="1"/>
            </p:cNvSpPr>
            <p:nvPr/>
          </p:nvSpPr>
          <p:spPr bwMode="auto">
            <a:xfrm>
              <a:off x="3284" y="1497"/>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4896" name="Rectangle 72"/>
            <p:cNvSpPr>
              <a:spLocks noChangeArrowheads="1"/>
            </p:cNvSpPr>
            <p:nvPr/>
          </p:nvSpPr>
          <p:spPr bwMode="auto">
            <a:xfrm>
              <a:off x="3380" y="1497"/>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pic>
        <p:nvPicPr>
          <p:cNvPr id="164881" name="Picture 7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525" y="1914525"/>
            <a:ext cx="660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82" name="Picture 7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6138" y="1919288"/>
            <a:ext cx="792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
          <p:cNvSpPr>
            <a:spLocks noGrp="1" noChangeArrowheads="1"/>
          </p:cNvSpPr>
          <p:nvPr>
            <p:ph type="title"/>
          </p:nvPr>
        </p:nvSpPr>
        <p:spPr>
          <a:xfrm>
            <a:off x="4863023" y="646416"/>
            <a:ext cx="3331162" cy="669929"/>
          </a:xfrm>
        </p:spPr>
        <p:txBody>
          <a:bodyPr/>
          <a:lstStyle/>
          <a:p>
            <a:pPr eaLnBrk="1" hangingPunct="1">
              <a:defRPr/>
            </a:pPr>
            <a:r>
              <a:rPr lang="zh-CN" altLang="en-US" sz="3600" b="1" dirty="0">
                <a:solidFill>
                  <a:schemeClr val="accent1"/>
                </a:solidFill>
                <a:latin typeface="+mn-lt"/>
                <a:ea typeface="+mn-ea"/>
                <a:cs typeface="+mn-ea"/>
              </a:rPr>
              <a:t>邮件访问协议</a:t>
            </a:r>
            <a:endParaRPr lang="zh-CN" altLang="en-US" sz="3600" b="1" dirty="0">
              <a:solidFill>
                <a:schemeClr val="accent1"/>
              </a:solidFill>
              <a:latin typeface="+mn-lt"/>
              <a:ea typeface="+mn-ea"/>
              <a:cs typeface="+mn-ea"/>
            </a:endParaRPr>
          </a:p>
        </p:txBody>
      </p:sp>
      <p:sp>
        <p:nvSpPr>
          <p:cNvPr id="80"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body" sz="half" idx="1"/>
          </p:nvPr>
        </p:nvSpPr>
        <p:spPr>
          <a:xfrm>
            <a:off x="1887538" y="3698875"/>
            <a:ext cx="7813675" cy="2393950"/>
          </a:xfrm>
          <a:noFill/>
        </p:spPr>
        <p:txBody>
          <a:bodyPr/>
          <a:lstStyle/>
          <a:p>
            <a:pPr lvl="1" eaLnBrk="1" hangingPunct="1"/>
            <a:r>
              <a:rPr lang="en-US" altLang="zh-CN" sz="2800"/>
              <a:t>IMAP: Internet Message Access Protocol [RFC 3501] 143</a:t>
            </a:r>
            <a:r>
              <a:rPr lang="zh-CN" altLang="en-US" sz="2800"/>
              <a:t>端口</a:t>
            </a:r>
            <a:endParaRPr lang="zh-CN" altLang="en-US" sz="2800"/>
          </a:p>
          <a:p>
            <a:pPr lvl="2" eaLnBrk="1" hangingPunct="1"/>
            <a:r>
              <a:rPr lang="zh-CN" altLang="en-US" sz="2400"/>
              <a:t>更多功能特征 </a:t>
            </a:r>
            <a:r>
              <a:rPr lang="en-US" altLang="zh-CN" sz="2400"/>
              <a:t>(</a:t>
            </a:r>
            <a:r>
              <a:rPr lang="zh-CN" altLang="en-US" sz="2400"/>
              <a:t>更复杂！</a:t>
            </a:r>
            <a:r>
              <a:rPr lang="en-US" altLang="zh-CN" sz="2400"/>
              <a:t>)</a:t>
            </a:r>
            <a:endParaRPr lang="en-US" altLang="zh-CN" sz="2400"/>
          </a:p>
          <a:p>
            <a:pPr lvl="2" eaLnBrk="1" hangingPunct="1"/>
            <a:r>
              <a:rPr lang="zh-CN" altLang="en-US" sz="2400"/>
              <a:t>允许用户像对待本地邮箱那样操纵远程邮箱的邮件</a:t>
            </a:r>
            <a:endParaRPr lang="zh-CN" altLang="en-US" sz="2400"/>
          </a:p>
          <a:p>
            <a:pPr lvl="1" eaLnBrk="1" hangingPunct="1"/>
            <a:r>
              <a:rPr lang="en-US" altLang="zh-CN" sz="2800"/>
              <a:t>HTTP: Hotmail , Yahoo! Mail, etc.</a:t>
            </a:r>
            <a:endParaRPr lang="en-US" altLang="zh-CN" sz="2800"/>
          </a:p>
        </p:txBody>
      </p:sp>
      <p:sp>
        <p:nvSpPr>
          <p:cNvPr id="166915" name="Line 4"/>
          <p:cNvSpPr>
            <a:spLocks noChangeShapeType="1"/>
          </p:cNvSpPr>
          <p:nvPr/>
        </p:nvSpPr>
        <p:spPr bwMode="auto">
          <a:xfrm>
            <a:off x="2978150" y="2381250"/>
            <a:ext cx="9747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66916" name="Group 9"/>
          <p:cNvGrpSpPr/>
          <p:nvPr/>
        </p:nvGrpSpPr>
        <p:grpSpPr bwMode="auto">
          <a:xfrm>
            <a:off x="8583613" y="1589088"/>
            <a:ext cx="944562" cy="1120775"/>
            <a:chOff x="4444" y="944"/>
            <a:chExt cx="379" cy="423"/>
          </a:xfrm>
        </p:grpSpPr>
        <p:graphicFrame>
          <p:nvGraphicFramePr>
            <p:cNvPr id="166983" name="Object 5"/>
            <p:cNvGraphicFramePr/>
            <p:nvPr/>
          </p:nvGraphicFramePr>
          <p:xfrm>
            <a:off x="4476" y="944"/>
            <a:ext cx="324" cy="268"/>
          </p:xfrm>
          <a:graphic>
            <a:graphicData uri="http://schemas.openxmlformats.org/presentationml/2006/ole">
              <mc:AlternateContent xmlns:mc="http://schemas.openxmlformats.org/markup-compatibility/2006">
                <mc:Choice xmlns:v="urn:schemas-microsoft-com:vml" Requires="v">
                  <p:oleObj spid="_x0000_s0" name="Clip" r:id="rId1" imgW="3819525" imgH="3086100" progId="MS_ClipArt_Gallery.2">
                    <p:embed/>
                  </p:oleObj>
                </mc:Choice>
                <mc:Fallback>
                  <p:oleObj name="Clip" r:id="rId1" imgW="3819525" imgH="3086100" progId="MS_ClipArt_Gallery.2">
                    <p:embed/>
                    <p:pic>
                      <p:nvPicPr>
                        <p:cNvPr id="0" name="Object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 y="944"/>
                          <a:ext cx="3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6984" name="Group 8"/>
            <p:cNvGrpSpPr/>
            <p:nvPr/>
          </p:nvGrpSpPr>
          <p:grpSpPr bwMode="auto">
            <a:xfrm>
              <a:off x="4444" y="1115"/>
              <a:ext cx="379" cy="252"/>
              <a:chOff x="4444" y="1115"/>
              <a:chExt cx="379" cy="252"/>
            </a:xfrm>
          </p:grpSpPr>
          <p:sp>
            <p:nvSpPr>
              <p:cNvPr id="166985" name="Rectangle 6"/>
              <p:cNvSpPr>
                <a:spLocks noChangeArrowheads="1"/>
              </p:cNvSpPr>
              <p:nvPr/>
            </p:nvSpPr>
            <p:spPr bwMode="auto">
              <a:xfrm>
                <a:off x="4444" y="1128"/>
                <a:ext cx="379" cy="239"/>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solidFill>
                    <a:schemeClr val="bg1"/>
                  </a:solidFill>
                </a:endParaRPr>
              </a:p>
            </p:txBody>
          </p:sp>
          <p:sp>
            <p:nvSpPr>
              <p:cNvPr id="166986" name="Rectangle 7"/>
              <p:cNvSpPr>
                <a:spLocks noChangeArrowheads="1"/>
              </p:cNvSpPr>
              <p:nvPr/>
            </p:nvSpPr>
            <p:spPr bwMode="auto">
              <a:xfrm>
                <a:off x="4470" y="1115"/>
                <a:ext cx="3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bg1"/>
                    </a:solidFill>
                  </a:rPr>
                  <a:t>user</a:t>
                </a:r>
                <a:endParaRPr lang="en-US" altLang="zh-CN" sz="1800">
                  <a:solidFill>
                    <a:schemeClr val="bg1"/>
                  </a:solidFill>
                </a:endParaRPr>
              </a:p>
              <a:p>
                <a:pPr algn="ctr">
                  <a:spcBef>
                    <a:spcPct val="0"/>
                  </a:spcBef>
                  <a:buFontTx/>
                  <a:buNone/>
                </a:pPr>
                <a:r>
                  <a:rPr lang="en-US" altLang="zh-CN" sz="1800">
                    <a:solidFill>
                      <a:schemeClr val="bg1"/>
                    </a:solidFill>
                  </a:rPr>
                  <a:t>agent</a:t>
                </a:r>
                <a:endParaRPr lang="en-US" altLang="zh-CN" sz="1800">
                  <a:solidFill>
                    <a:schemeClr val="bg1"/>
                  </a:solidFill>
                </a:endParaRPr>
              </a:p>
            </p:txBody>
          </p:sp>
        </p:grpSp>
      </p:grpSp>
      <p:grpSp>
        <p:nvGrpSpPr>
          <p:cNvPr id="166917" name="Group 18"/>
          <p:cNvGrpSpPr/>
          <p:nvPr/>
        </p:nvGrpSpPr>
        <p:grpSpPr bwMode="auto">
          <a:xfrm>
            <a:off x="4181475" y="1528763"/>
            <a:ext cx="519113" cy="987425"/>
            <a:chOff x="1975" y="1029"/>
            <a:chExt cx="224" cy="587"/>
          </a:xfrm>
        </p:grpSpPr>
        <p:sp>
          <p:nvSpPr>
            <p:cNvPr id="166975" name="AutoShape 10"/>
            <p:cNvSpPr>
              <a:spLocks noChangeArrowheads="1"/>
            </p:cNvSpPr>
            <p:nvPr/>
          </p:nvSpPr>
          <p:spPr bwMode="auto">
            <a:xfrm>
              <a:off x="1975"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6" name="Rectangle 11"/>
            <p:cNvSpPr>
              <a:spLocks noChangeArrowheads="1"/>
            </p:cNvSpPr>
            <p:nvPr/>
          </p:nvSpPr>
          <p:spPr bwMode="auto">
            <a:xfrm>
              <a:off x="2088"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7" name="Rectangle 12"/>
            <p:cNvSpPr>
              <a:spLocks noChangeArrowheads="1"/>
            </p:cNvSpPr>
            <p:nvPr/>
          </p:nvSpPr>
          <p:spPr bwMode="auto">
            <a:xfrm>
              <a:off x="1977" y="1161"/>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8" name="AutoShape 13"/>
            <p:cNvSpPr>
              <a:spLocks noChangeArrowheads="1"/>
            </p:cNvSpPr>
            <p:nvPr/>
          </p:nvSpPr>
          <p:spPr bwMode="auto">
            <a:xfrm>
              <a:off x="1976" y="1029"/>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9" name="Line 14"/>
            <p:cNvSpPr>
              <a:spLocks noChangeShapeType="1"/>
            </p:cNvSpPr>
            <p:nvPr/>
          </p:nvSpPr>
          <p:spPr bwMode="auto">
            <a:xfrm>
              <a:off x="2199"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0" name="Line 15"/>
            <p:cNvSpPr>
              <a:spLocks noChangeShapeType="1"/>
            </p:cNvSpPr>
            <p:nvPr/>
          </p:nvSpPr>
          <p:spPr bwMode="auto">
            <a:xfrm flipH="1">
              <a:off x="2118"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1" name="Rectangle 16"/>
            <p:cNvSpPr>
              <a:spLocks noChangeArrowheads="1"/>
            </p:cNvSpPr>
            <p:nvPr/>
          </p:nvSpPr>
          <p:spPr bwMode="auto">
            <a:xfrm>
              <a:off x="1995" y="1221"/>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82" name="Rectangle 17"/>
            <p:cNvSpPr>
              <a:spLocks noChangeArrowheads="1"/>
            </p:cNvSpPr>
            <p:nvPr/>
          </p:nvSpPr>
          <p:spPr bwMode="auto">
            <a:xfrm>
              <a:off x="2008"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nvGrpSpPr>
          <p:cNvPr id="166918" name="Group 35"/>
          <p:cNvGrpSpPr/>
          <p:nvPr/>
        </p:nvGrpSpPr>
        <p:grpSpPr bwMode="auto">
          <a:xfrm>
            <a:off x="3432175" y="2132013"/>
            <a:ext cx="2062163" cy="1547812"/>
            <a:chOff x="1555" y="1264"/>
            <a:chExt cx="1042" cy="699"/>
          </a:xfrm>
        </p:grpSpPr>
        <p:sp>
          <p:nvSpPr>
            <p:cNvPr id="166959" name="Rectangle 19"/>
            <p:cNvSpPr>
              <a:spLocks noChangeArrowheads="1"/>
            </p:cNvSpPr>
            <p:nvPr/>
          </p:nvSpPr>
          <p:spPr bwMode="auto">
            <a:xfrm>
              <a:off x="1555" y="1643"/>
              <a:ext cx="10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sender’s mail </a:t>
              </a:r>
              <a:endParaRPr lang="en-US" altLang="zh-CN" sz="2000"/>
            </a:p>
            <a:p>
              <a:pPr algn="ctr">
                <a:spcBef>
                  <a:spcPct val="0"/>
                </a:spcBef>
                <a:buFontTx/>
                <a:buNone/>
              </a:pPr>
              <a:r>
                <a:rPr lang="en-US" altLang="zh-CN" sz="2000"/>
                <a:t>server</a:t>
              </a:r>
              <a:endParaRPr lang="en-US" altLang="zh-CN" sz="2000"/>
            </a:p>
          </p:txBody>
        </p:sp>
        <p:grpSp>
          <p:nvGrpSpPr>
            <p:cNvPr id="166960" name="Group 34"/>
            <p:cNvGrpSpPr/>
            <p:nvPr/>
          </p:nvGrpSpPr>
          <p:grpSpPr bwMode="auto">
            <a:xfrm>
              <a:off x="1816" y="1264"/>
              <a:ext cx="514" cy="358"/>
              <a:chOff x="1816" y="1264"/>
              <a:chExt cx="514" cy="358"/>
            </a:xfrm>
          </p:grpSpPr>
          <p:sp>
            <p:nvSpPr>
              <p:cNvPr id="166961" name="Rectangle 20"/>
              <p:cNvSpPr>
                <a:spLocks noChangeArrowheads="1"/>
              </p:cNvSpPr>
              <p:nvPr/>
            </p:nvSpPr>
            <p:spPr bwMode="auto">
              <a:xfrm>
                <a:off x="1816" y="1264"/>
                <a:ext cx="514" cy="35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62" name="Rectangle 21"/>
              <p:cNvSpPr>
                <a:spLocks noChangeArrowheads="1"/>
              </p:cNvSpPr>
              <p:nvPr/>
            </p:nvSpPr>
            <p:spPr bwMode="auto">
              <a:xfrm>
                <a:off x="1840" y="1336"/>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63" name="Line 22"/>
              <p:cNvSpPr>
                <a:spLocks noChangeShapeType="1"/>
              </p:cNvSpPr>
              <p:nvPr/>
            </p:nvSpPr>
            <p:spPr bwMode="auto">
              <a:xfrm>
                <a:off x="1891"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4" name="Line 23"/>
              <p:cNvSpPr>
                <a:spLocks noChangeShapeType="1"/>
              </p:cNvSpPr>
              <p:nvPr/>
            </p:nvSpPr>
            <p:spPr bwMode="auto">
              <a:xfrm>
                <a:off x="2000"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5" name="Line 24"/>
              <p:cNvSpPr>
                <a:spLocks noChangeShapeType="1"/>
              </p:cNvSpPr>
              <p:nvPr/>
            </p:nvSpPr>
            <p:spPr bwMode="auto">
              <a:xfrm>
                <a:off x="2055" y="1367"/>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6" name="Line 25"/>
              <p:cNvSpPr>
                <a:spLocks noChangeShapeType="1"/>
              </p:cNvSpPr>
              <p:nvPr/>
            </p:nvSpPr>
            <p:spPr bwMode="auto">
              <a:xfrm>
                <a:off x="2112"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7" name="Line 26"/>
              <p:cNvSpPr>
                <a:spLocks noChangeShapeType="1"/>
              </p:cNvSpPr>
              <p:nvPr/>
            </p:nvSpPr>
            <p:spPr bwMode="auto">
              <a:xfrm>
                <a:off x="2173"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8" name="Line 27"/>
              <p:cNvSpPr>
                <a:spLocks noChangeShapeType="1"/>
              </p:cNvSpPr>
              <p:nvPr/>
            </p:nvSpPr>
            <p:spPr bwMode="auto">
              <a:xfrm>
                <a:off x="2229"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9" name="Line 28"/>
              <p:cNvSpPr>
                <a:spLocks noChangeShapeType="1"/>
              </p:cNvSpPr>
              <p:nvPr/>
            </p:nvSpPr>
            <p:spPr bwMode="auto">
              <a:xfrm>
                <a:off x="1944"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70" name="Rectangle 29"/>
              <p:cNvSpPr>
                <a:spLocks noChangeArrowheads="1"/>
              </p:cNvSpPr>
              <p:nvPr/>
            </p:nvSpPr>
            <p:spPr bwMode="auto">
              <a:xfrm>
                <a:off x="1851" y="150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1" name="Rectangle 30"/>
              <p:cNvSpPr>
                <a:spLocks noChangeArrowheads="1"/>
              </p:cNvSpPr>
              <p:nvPr/>
            </p:nvSpPr>
            <p:spPr bwMode="auto">
              <a:xfrm>
                <a:off x="1937" y="1506"/>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2" name="Rectangle 31"/>
              <p:cNvSpPr>
                <a:spLocks noChangeArrowheads="1"/>
              </p:cNvSpPr>
              <p:nvPr/>
            </p:nvSpPr>
            <p:spPr bwMode="auto">
              <a:xfrm>
                <a:off x="2023" y="1505"/>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3" name="Rectangle 32"/>
              <p:cNvSpPr>
                <a:spLocks noChangeArrowheads="1"/>
              </p:cNvSpPr>
              <p:nvPr/>
            </p:nvSpPr>
            <p:spPr bwMode="auto">
              <a:xfrm>
                <a:off x="2120" y="1503"/>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74" name="Rectangle 33"/>
              <p:cNvSpPr>
                <a:spLocks noChangeArrowheads="1"/>
              </p:cNvSpPr>
              <p:nvPr/>
            </p:nvSpPr>
            <p:spPr bwMode="auto">
              <a:xfrm>
                <a:off x="2216" y="1503"/>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grpSp>
      <p:grpSp>
        <p:nvGrpSpPr>
          <p:cNvPr id="166919" name="Group 40"/>
          <p:cNvGrpSpPr/>
          <p:nvPr/>
        </p:nvGrpSpPr>
        <p:grpSpPr bwMode="auto">
          <a:xfrm>
            <a:off x="2092325" y="1603375"/>
            <a:ext cx="892175" cy="1147763"/>
            <a:chOff x="970" y="891"/>
            <a:chExt cx="489" cy="581"/>
          </a:xfrm>
        </p:grpSpPr>
        <p:graphicFrame>
          <p:nvGraphicFramePr>
            <p:cNvPr id="166955" name="Object 36"/>
            <p:cNvGraphicFramePr/>
            <p:nvPr/>
          </p:nvGraphicFramePr>
          <p:xfrm>
            <a:off x="1016" y="891"/>
            <a:ext cx="400" cy="323"/>
          </p:xfrm>
          <a:graphic>
            <a:graphicData uri="http://schemas.openxmlformats.org/presentationml/2006/ole">
              <mc:AlternateContent xmlns:mc="http://schemas.openxmlformats.org/markup-compatibility/2006">
                <mc:Choice xmlns:v="urn:schemas-microsoft-com:vml" Requires="v">
                  <p:oleObj spid="_x0000_s2" name="Clip" r:id="rId3" imgW="3819525" imgH="3086100" progId="MS_ClipArt_Gallery.2">
                    <p:embed/>
                  </p:oleObj>
                </mc:Choice>
                <mc:Fallback>
                  <p:oleObj name="Clip" r:id="rId3" imgW="3819525" imgH="3086100" progId="MS_ClipArt_Gallery.2">
                    <p:embed/>
                    <p:pic>
                      <p:nvPicPr>
                        <p:cNvPr id="0"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 y="891"/>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6956" name="Group 39"/>
            <p:cNvGrpSpPr/>
            <p:nvPr/>
          </p:nvGrpSpPr>
          <p:grpSpPr bwMode="auto">
            <a:xfrm>
              <a:off x="970" y="1111"/>
              <a:ext cx="489" cy="361"/>
              <a:chOff x="970" y="1111"/>
              <a:chExt cx="489" cy="361"/>
            </a:xfrm>
          </p:grpSpPr>
          <p:sp>
            <p:nvSpPr>
              <p:cNvPr id="166957" name="Rectangle 37"/>
              <p:cNvSpPr>
                <a:spLocks noChangeArrowheads="1"/>
              </p:cNvSpPr>
              <p:nvPr/>
            </p:nvSpPr>
            <p:spPr bwMode="auto">
              <a:xfrm>
                <a:off x="1017" y="1138"/>
                <a:ext cx="385" cy="334"/>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58" name="Rectangle 38"/>
              <p:cNvSpPr>
                <a:spLocks noChangeArrowheads="1"/>
              </p:cNvSpPr>
              <p:nvPr/>
            </p:nvSpPr>
            <p:spPr bwMode="auto">
              <a:xfrm>
                <a:off x="970" y="1111"/>
                <a:ext cx="4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chemeClr val="bg1"/>
                    </a:solidFill>
                  </a:rPr>
                  <a:t>user</a:t>
                </a:r>
                <a:endParaRPr lang="en-US" altLang="zh-CN" sz="2000">
                  <a:solidFill>
                    <a:schemeClr val="bg1"/>
                  </a:solidFill>
                </a:endParaRPr>
              </a:p>
              <a:p>
                <a:pPr algn="ctr">
                  <a:spcBef>
                    <a:spcPct val="0"/>
                  </a:spcBef>
                  <a:buFontTx/>
                  <a:buNone/>
                </a:pPr>
                <a:r>
                  <a:rPr lang="en-US" altLang="zh-CN" sz="2000">
                    <a:solidFill>
                      <a:schemeClr val="bg1"/>
                    </a:solidFill>
                  </a:rPr>
                  <a:t>agent</a:t>
                </a:r>
                <a:endParaRPr lang="en-US" altLang="zh-CN" sz="2000">
                  <a:solidFill>
                    <a:schemeClr val="bg1"/>
                  </a:solidFill>
                </a:endParaRPr>
              </a:p>
            </p:txBody>
          </p:sp>
        </p:grpSp>
      </p:grpSp>
      <p:grpSp>
        <p:nvGrpSpPr>
          <p:cNvPr id="166920" name="Group 43"/>
          <p:cNvGrpSpPr/>
          <p:nvPr/>
        </p:nvGrpSpPr>
        <p:grpSpPr bwMode="auto">
          <a:xfrm>
            <a:off x="2989263" y="1782763"/>
            <a:ext cx="1028700" cy="463550"/>
            <a:chOff x="1412" y="875"/>
            <a:chExt cx="564" cy="235"/>
          </a:xfrm>
        </p:grpSpPr>
        <p:sp>
          <p:nvSpPr>
            <p:cNvPr id="166953" name="Rectangle 41"/>
            <p:cNvSpPr>
              <a:spLocks noChangeArrowheads="1"/>
            </p:cNvSpPr>
            <p:nvPr/>
          </p:nvSpPr>
          <p:spPr bwMode="auto">
            <a:xfrm>
              <a:off x="1422" y="918"/>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p>
          </p:txBody>
        </p:sp>
        <p:sp>
          <p:nvSpPr>
            <p:cNvPr id="166954" name="Rectangle 42"/>
            <p:cNvSpPr>
              <a:spLocks noChangeArrowheads="1"/>
            </p:cNvSpPr>
            <p:nvPr/>
          </p:nvSpPr>
          <p:spPr bwMode="auto">
            <a:xfrm>
              <a:off x="1412" y="875"/>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endParaRPr lang="en-US" altLang="zh-CN" sz="2400"/>
            </a:p>
          </p:txBody>
        </p:sp>
      </p:grpSp>
      <p:grpSp>
        <p:nvGrpSpPr>
          <p:cNvPr id="166921" name="Group 52"/>
          <p:cNvGrpSpPr/>
          <p:nvPr/>
        </p:nvGrpSpPr>
        <p:grpSpPr bwMode="auto">
          <a:xfrm>
            <a:off x="6372225" y="1497013"/>
            <a:ext cx="539750" cy="1222375"/>
            <a:chOff x="3151" y="1029"/>
            <a:chExt cx="224" cy="587"/>
          </a:xfrm>
        </p:grpSpPr>
        <p:sp>
          <p:nvSpPr>
            <p:cNvPr id="166945" name="AutoShape 44"/>
            <p:cNvSpPr>
              <a:spLocks noChangeArrowheads="1"/>
            </p:cNvSpPr>
            <p:nvPr/>
          </p:nvSpPr>
          <p:spPr bwMode="auto">
            <a:xfrm>
              <a:off x="3151"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6" name="Rectangle 45"/>
            <p:cNvSpPr>
              <a:spLocks noChangeArrowheads="1"/>
            </p:cNvSpPr>
            <p:nvPr/>
          </p:nvSpPr>
          <p:spPr bwMode="auto">
            <a:xfrm>
              <a:off x="3264"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7" name="Rectangle 46"/>
            <p:cNvSpPr>
              <a:spLocks noChangeArrowheads="1"/>
            </p:cNvSpPr>
            <p:nvPr/>
          </p:nvSpPr>
          <p:spPr bwMode="auto">
            <a:xfrm>
              <a:off x="3153" y="1161"/>
              <a:ext cx="140" cy="450"/>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8" name="AutoShape 47"/>
            <p:cNvSpPr>
              <a:spLocks noChangeArrowheads="1"/>
            </p:cNvSpPr>
            <p:nvPr/>
          </p:nvSpPr>
          <p:spPr bwMode="auto">
            <a:xfrm>
              <a:off x="3152" y="1029"/>
              <a:ext cx="222" cy="134"/>
            </a:xfrm>
            <a:prstGeom prst="parallelogram">
              <a:avLst>
                <a:gd name="adj" fmla="val 63807"/>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9" name="Line 48"/>
            <p:cNvSpPr>
              <a:spLocks noChangeShapeType="1"/>
            </p:cNvSpPr>
            <p:nvPr/>
          </p:nvSpPr>
          <p:spPr bwMode="auto">
            <a:xfrm>
              <a:off x="3375"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0" name="Line 49"/>
            <p:cNvSpPr>
              <a:spLocks noChangeShapeType="1"/>
            </p:cNvSpPr>
            <p:nvPr/>
          </p:nvSpPr>
          <p:spPr bwMode="auto">
            <a:xfrm flipH="1">
              <a:off x="3294"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1" name="Rectangle 50"/>
            <p:cNvSpPr>
              <a:spLocks noChangeArrowheads="1"/>
            </p:cNvSpPr>
            <p:nvPr/>
          </p:nvSpPr>
          <p:spPr bwMode="auto">
            <a:xfrm>
              <a:off x="3171" y="1221"/>
              <a:ext cx="92" cy="25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52" name="Rectangle 51"/>
            <p:cNvSpPr>
              <a:spLocks noChangeArrowheads="1"/>
            </p:cNvSpPr>
            <p:nvPr/>
          </p:nvSpPr>
          <p:spPr bwMode="auto">
            <a:xfrm>
              <a:off x="3184"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sp>
        <p:nvSpPr>
          <p:cNvPr id="166922" name="Line 53"/>
          <p:cNvSpPr>
            <a:spLocks noChangeShapeType="1"/>
          </p:cNvSpPr>
          <p:nvPr/>
        </p:nvSpPr>
        <p:spPr bwMode="auto">
          <a:xfrm>
            <a:off x="4995863" y="2400300"/>
            <a:ext cx="15970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3" name="Rectangle 54"/>
          <p:cNvSpPr>
            <a:spLocks noChangeArrowheads="1"/>
          </p:cNvSpPr>
          <p:nvPr/>
        </p:nvSpPr>
        <p:spPr bwMode="auto">
          <a:xfrm>
            <a:off x="4867275" y="1674813"/>
            <a:ext cx="985838" cy="379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24" name="Rectangle 55"/>
          <p:cNvSpPr>
            <a:spLocks noChangeArrowheads="1"/>
          </p:cNvSpPr>
          <p:nvPr/>
        </p:nvSpPr>
        <p:spPr bwMode="auto">
          <a:xfrm>
            <a:off x="5011738" y="1785938"/>
            <a:ext cx="1343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endParaRPr lang="en-US" altLang="zh-CN" sz="2400"/>
          </a:p>
        </p:txBody>
      </p:sp>
      <p:sp>
        <p:nvSpPr>
          <p:cNvPr id="166925" name="Line 56"/>
          <p:cNvSpPr>
            <a:spLocks noChangeShapeType="1"/>
          </p:cNvSpPr>
          <p:nvPr/>
        </p:nvSpPr>
        <p:spPr bwMode="auto">
          <a:xfrm>
            <a:off x="6726238" y="2428875"/>
            <a:ext cx="1893887"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6" name="Rectangle 57"/>
          <p:cNvSpPr>
            <a:spLocks noChangeArrowheads="1"/>
          </p:cNvSpPr>
          <p:nvPr/>
        </p:nvSpPr>
        <p:spPr bwMode="auto">
          <a:xfrm>
            <a:off x="6894513" y="1566863"/>
            <a:ext cx="1881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access</a:t>
            </a:r>
            <a:endParaRPr lang="en-US" altLang="zh-CN" sz="2400"/>
          </a:p>
          <a:p>
            <a:pPr algn="ctr">
              <a:spcBef>
                <a:spcPct val="0"/>
              </a:spcBef>
              <a:buFontTx/>
              <a:buNone/>
            </a:pPr>
            <a:r>
              <a:rPr lang="en-US" altLang="zh-CN" sz="2400"/>
              <a:t>protocol</a:t>
            </a:r>
            <a:endParaRPr lang="en-US" altLang="zh-CN" sz="2400"/>
          </a:p>
        </p:txBody>
      </p:sp>
      <p:sp>
        <p:nvSpPr>
          <p:cNvPr id="166927" name="Rectangle 58"/>
          <p:cNvSpPr>
            <a:spLocks noChangeArrowheads="1"/>
          </p:cNvSpPr>
          <p:nvPr/>
        </p:nvSpPr>
        <p:spPr bwMode="auto">
          <a:xfrm>
            <a:off x="5580063" y="2978150"/>
            <a:ext cx="2290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receiver’s mail </a:t>
            </a:r>
            <a:endParaRPr lang="en-US" altLang="zh-CN" sz="2000"/>
          </a:p>
          <a:p>
            <a:pPr algn="ctr">
              <a:spcBef>
                <a:spcPct val="0"/>
              </a:spcBef>
              <a:buFontTx/>
              <a:buNone/>
            </a:pPr>
            <a:r>
              <a:rPr lang="en-US" altLang="zh-CN" sz="2000"/>
              <a:t>server</a:t>
            </a:r>
            <a:endParaRPr lang="en-US" altLang="zh-CN" sz="2000"/>
          </a:p>
        </p:txBody>
      </p:sp>
      <p:grpSp>
        <p:nvGrpSpPr>
          <p:cNvPr id="166928" name="Group 73"/>
          <p:cNvGrpSpPr/>
          <p:nvPr/>
        </p:nvGrpSpPr>
        <p:grpSpPr bwMode="auto">
          <a:xfrm>
            <a:off x="6170613" y="2174875"/>
            <a:ext cx="938212" cy="706438"/>
            <a:chOff x="2980" y="1258"/>
            <a:chExt cx="514" cy="358"/>
          </a:xfrm>
        </p:grpSpPr>
        <p:sp>
          <p:nvSpPr>
            <p:cNvPr id="166931" name="Rectangle 59"/>
            <p:cNvSpPr>
              <a:spLocks noChangeArrowheads="1"/>
            </p:cNvSpPr>
            <p:nvPr/>
          </p:nvSpPr>
          <p:spPr bwMode="auto">
            <a:xfrm>
              <a:off x="2980" y="1258"/>
              <a:ext cx="514" cy="358"/>
            </a:xfrm>
            <a:prstGeom prst="rect">
              <a:avLst/>
            </a:prstGeom>
            <a:solidFill>
              <a:schemeClr val="hlink"/>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32" name="Rectangle 60"/>
            <p:cNvSpPr>
              <a:spLocks noChangeArrowheads="1"/>
            </p:cNvSpPr>
            <p:nvPr/>
          </p:nvSpPr>
          <p:spPr bwMode="auto">
            <a:xfrm>
              <a:off x="3004" y="1330"/>
              <a:ext cx="454" cy="124"/>
            </a:xfrm>
            <a:prstGeom prst="rect">
              <a:avLst/>
            </a:prstGeom>
            <a:solidFill>
              <a:srgbClr val="00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33" name="Line 61"/>
            <p:cNvSpPr>
              <a:spLocks noChangeShapeType="1"/>
            </p:cNvSpPr>
            <p:nvPr/>
          </p:nvSpPr>
          <p:spPr bwMode="auto">
            <a:xfrm>
              <a:off x="3055"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4" name="Line 62"/>
            <p:cNvSpPr>
              <a:spLocks noChangeShapeType="1"/>
            </p:cNvSpPr>
            <p:nvPr/>
          </p:nvSpPr>
          <p:spPr bwMode="auto">
            <a:xfrm>
              <a:off x="3164"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5" name="Line 63"/>
            <p:cNvSpPr>
              <a:spLocks noChangeShapeType="1"/>
            </p:cNvSpPr>
            <p:nvPr/>
          </p:nvSpPr>
          <p:spPr bwMode="auto">
            <a:xfrm>
              <a:off x="3219" y="1361"/>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6" name="Line 64"/>
            <p:cNvSpPr>
              <a:spLocks noChangeShapeType="1"/>
            </p:cNvSpPr>
            <p:nvPr/>
          </p:nvSpPr>
          <p:spPr bwMode="auto">
            <a:xfrm>
              <a:off x="3276"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7" name="Line 65"/>
            <p:cNvSpPr>
              <a:spLocks noChangeShapeType="1"/>
            </p:cNvSpPr>
            <p:nvPr/>
          </p:nvSpPr>
          <p:spPr bwMode="auto">
            <a:xfrm>
              <a:off x="3337"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8" name="Line 66"/>
            <p:cNvSpPr>
              <a:spLocks noChangeShapeType="1"/>
            </p:cNvSpPr>
            <p:nvPr/>
          </p:nvSpPr>
          <p:spPr bwMode="auto">
            <a:xfrm>
              <a:off x="3393"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9" name="Line 67"/>
            <p:cNvSpPr>
              <a:spLocks noChangeShapeType="1"/>
            </p:cNvSpPr>
            <p:nvPr/>
          </p:nvSpPr>
          <p:spPr bwMode="auto">
            <a:xfrm>
              <a:off x="3108"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40" name="Rectangle 68"/>
            <p:cNvSpPr>
              <a:spLocks noChangeArrowheads="1"/>
            </p:cNvSpPr>
            <p:nvPr/>
          </p:nvSpPr>
          <p:spPr bwMode="auto">
            <a:xfrm>
              <a:off x="3015" y="1500"/>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1" name="Rectangle 69"/>
            <p:cNvSpPr>
              <a:spLocks noChangeArrowheads="1"/>
            </p:cNvSpPr>
            <p:nvPr/>
          </p:nvSpPr>
          <p:spPr bwMode="auto">
            <a:xfrm>
              <a:off x="3101" y="1500"/>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2" name="Rectangle 70"/>
            <p:cNvSpPr>
              <a:spLocks noChangeArrowheads="1"/>
            </p:cNvSpPr>
            <p:nvPr/>
          </p:nvSpPr>
          <p:spPr bwMode="auto">
            <a:xfrm>
              <a:off x="3187" y="1499"/>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3" name="Rectangle 71"/>
            <p:cNvSpPr>
              <a:spLocks noChangeArrowheads="1"/>
            </p:cNvSpPr>
            <p:nvPr/>
          </p:nvSpPr>
          <p:spPr bwMode="auto">
            <a:xfrm>
              <a:off x="3284" y="1497"/>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sp>
          <p:nvSpPr>
            <p:cNvPr id="166944" name="Rectangle 72"/>
            <p:cNvSpPr>
              <a:spLocks noChangeArrowheads="1"/>
            </p:cNvSpPr>
            <p:nvPr/>
          </p:nvSpPr>
          <p:spPr bwMode="auto">
            <a:xfrm>
              <a:off x="3380" y="1497"/>
              <a:ext cx="62" cy="91"/>
            </a:xfrm>
            <a:prstGeom prst="rect">
              <a:avLst/>
            </a:prstGeom>
            <a:solidFill>
              <a:srgbClr val="FFFF00"/>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3200"/>
            </a:p>
          </p:txBody>
        </p:sp>
      </p:grpSp>
      <p:pic>
        <p:nvPicPr>
          <p:cNvPr id="166929" name="Picture 7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525" y="1914525"/>
            <a:ext cx="660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0" name="Picture 7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6138" y="1919288"/>
            <a:ext cx="792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
          <p:cNvSpPr>
            <a:spLocks noGrp="1" noChangeArrowheads="1"/>
          </p:cNvSpPr>
          <p:nvPr>
            <p:ph type="title"/>
          </p:nvPr>
        </p:nvSpPr>
        <p:spPr>
          <a:xfrm>
            <a:off x="4863023" y="646416"/>
            <a:ext cx="3331162" cy="669929"/>
          </a:xfrm>
        </p:spPr>
        <p:txBody>
          <a:bodyPr/>
          <a:lstStyle/>
          <a:p>
            <a:pPr eaLnBrk="1" hangingPunct="1">
              <a:defRPr/>
            </a:pPr>
            <a:r>
              <a:rPr lang="zh-CN" altLang="en-US" sz="3600" b="1" dirty="0">
                <a:solidFill>
                  <a:schemeClr val="accent1"/>
                </a:solidFill>
                <a:latin typeface="+mn-lt"/>
                <a:ea typeface="+mn-ea"/>
                <a:cs typeface="+mn-ea"/>
              </a:rPr>
              <a:t>邮件访问协议</a:t>
            </a:r>
            <a:endParaRPr lang="zh-CN" altLang="en-US" sz="3600" b="1" dirty="0">
              <a:solidFill>
                <a:schemeClr val="accent1"/>
              </a:solidFill>
              <a:latin typeface="+mn-lt"/>
              <a:ea typeface="+mn-ea"/>
              <a:cs typeface="+mn-ea"/>
            </a:endParaRPr>
          </a:p>
        </p:txBody>
      </p:sp>
      <p:sp>
        <p:nvSpPr>
          <p:cNvPr id="80"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2"/>
          <p:cNvSpPr>
            <a:spLocks noGrp="1" noChangeArrowheads="1"/>
          </p:cNvSpPr>
          <p:nvPr>
            <p:ph type="title"/>
          </p:nvPr>
        </p:nvSpPr>
        <p:spPr>
          <a:xfrm>
            <a:off x="5105400" y="817706"/>
            <a:ext cx="3079668" cy="908050"/>
          </a:xfrm>
        </p:spPr>
        <p:txBody>
          <a:bodyPr/>
          <a:lstStyle/>
          <a:p>
            <a:r>
              <a:rPr lang="en-US" altLang="zh-CN" sz="3600" b="1" dirty="0">
                <a:solidFill>
                  <a:schemeClr val="accent1"/>
                </a:solidFill>
                <a:latin typeface="+mn-lt"/>
                <a:ea typeface="+mn-ea"/>
                <a:cs typeface="+mn-ea"/>
              </a:rPr>
              <a:t>POP3</a:t>
            </a:r>
            <a:r>
              <a:rPr lang="zh-CN" altLang="en-US" sz="3600" b="1" dirty="0">
                <a:solidFill>
                  <a:schemeClr val="accent1"/>
                </a:solidFill>
                <a:latin typeface="+mn-lt"/>
                <a:ea typeface="+mn-ea"/>
                <a:cs typeface="+mn-ea"/>
              </a:rPr>
              <a:t>协议</a:t>
            </a:r>
            <a:endParaRPr lang="zh-CN" altLang="en-US" sz="3600" b="1" dirty="0">
              <a:solidFill>
                <a:schemeClr val="accent1"/>
              </a:solidFill>
              <a:latin typeface="+mn-lt"/>
              <a:ea typeface="+mn-ea"/>
              <a:cs typeface="+mn-ea"/>
            </a:endParaRPr>
          </a:p>
        </p:txBody>
      </p:sp>
      <p:sp>
        <p:nvSpPr>
          <p:cNvPr id="173058" name="Rectangle 3"/>
          <p:cNvSpPr>
            <a:spLocks noGrp="1" noChangeArrowheads="1"/>
          </p:cNvSpPr>
          <p:nvPr>
            <p:ph type="body" sz="half" idx="1"/>
          </p:nvPr>
        </p:nvSpPr>
        <p:spPr>
          <a:xfrm>
            <a:off x="1450975" y="1828800"/>
            <a:ext cx="4448175" cy="3321050"/>
          </a:xfrm>
          <a:noFill/>
        </p:spPr>
        <p:txBody>
          <a:bodyPr/>
          <a:lstStyle/>
          <a:p>
            <a:pPr eaLnBrk="1" hangingPunct="1">
              <a:buFont typeface="Wingdings" panose="05000000000000000000" pitchFamily="2" charset="2"/>
              <a:buNone/>
            </a:pPr>
            <a:r>
              <a:rPr lang="zh-CN" altLang="en-US" sz="2800" dirty="0">
                <a:solidFill>
                  <a:schemeClr val="accent2"/>
                </a:solidFill>
              </a:rPr>
              <a:t>身份认证阶段</a:t>
            </a:r>
            <a:endParaRPr lang="zh-CN" altLang="en-US" sz="2800" dirty="0">
              <a:solidFill>
                <a:schemeClr val="accent2"/>
              </a:solidFill>
            </a:endParaRPr>
          </a:p>
          <a:p>
            <a:pPr eaLnBrk="1" hangingPunct="1">
              <a:buFont typeface="Wingdings" panose="05000000000000000000" pitchFamily="2" charset="2"/>
              <a:buNone/>
            </a:pPr>
            <a:r>
              <a:rPr lang="en-US" altLang="zh-CN" sz="2800" dirty="0">
                <a:solidFill>
                  <a:schemeClr val="accent2"/>
                </a:solidFill>
              </a:rPr>
              <a:t>authorization phase</a:t>
            </a:r>
            <a:endParaRPr lang="en-US" altLang="zh-CN" sz="2800" dirty="0">
              <a:solidFill>
                <a:schemeClr val="accent2"/>
              </a:solidFill>
            </a:endParaRPr>
          </a:p>
          <a:p>
            <a:pPr eaLnBrk="1" hangingPunct="1"/>
            <a:r>
              <a:rPr lang="zh-CN" altLang="en-US" sz="2800" dirty="0"/>
              <a:t>客户命令</a:t>
            </a:r>
            <a:r>
              <a:rPr lang="en-US" altLang="zh-CN" sz="2800" dirty="0"/>
              <a:t>: </a:t>
            </a:r>
            <a:endParaRPr lang="en-US" altLang="zh-CN" sz="2800" dirty="0"/>
          </a:p>
          <a:p>
            <a:pPr lvl="1" eaLnBrk="1" hangingPunct="1"/>
            <a:r>
              <a:rPr lang="en-US" altLang="zh-CN" sz="2800" dirty="0"/>
              <a:t>user username</a:t>
            </a:r>
            <a:endParaRPr lang="en-US" altLang="zh-CN" sz="2800" dirty="0"/>
          </a:p>
          <a:p>
            <a:pPr lvl="1" eaLnBrk="1" hangingPunct="1"/>
            <a:r>
              <a:rPr lang="en-US" altLang="zh-CN" sz="2800" dirty="0"/>
              <a:t>pass password</a:t>
            </a:r>
            <a:endParaRPr lang="en-US" altLang="zh-CN" sz="2800" dirty="0"/>
          </a:p>
          <a:p>
            <a:pPr eaLnBrk="1" hangingPunct="1"/>
            <a:r>
              <a:rPr lang="zh-CN" altLang="en-US" sz="2800" dirty="0"/>
              <a:t>服务器响应</a:t>
            </a:r>
            <a:endParaRPr lang="zh-CN" altLang="en-US" sz="2800" dirty="0"/>
          </a:p>
          <a:p>
            <a:pPr lvl="1" eaLnBrk="1" hangingPunct="1"/>
            <a:r>
              <a:rPr lang="en-US" altLang="zh-CN" sz="2800" dirty="0"/>
              <a:t>+OK</a:t>
            </a:r>
            <a:endParaRPr lang="en-US" altLang="zh-CN" sz="2800" dirty="0"/>
          </a:p>
          <a:p>
            <a:pPr lvl="1" eaLnBrk="1" hangingPunct="1"/>
            <a:r>
              <a:rPr lang="en-US" altLang="zh-CN" sz="2800" dirty="0"/>
              <a:t>-ERR</a:t>
            </a:r>
            <a:endParaRPr lang="en-US" altLang="zh-CN" sz="2800" dirty="0"/>
          </a:p>
          <a:p>
            <a:pPr eaLnBrk="1" hangingPunct="1">
              <a:buFont typeface="Wingdings" panose="05000000000000000000" pitchFamily="2" charset="2"/>
              <a:buNone/>
            </a:pPr>
            <a:endParaRPr lang="en-US" altLang="zh-CN" sz="2800" dirty="0"/>
          </a:p>
        </p:txBody>
      </p:sp>
      <p:sp>
        <p:nvSpPr>
          <p:cNvPr id="173059" name="Rectangle 5"/>
          <p:cNvSpPr>
            <a:spLocks noChangeArrowheads="1"/>
          </p:cNvSpPr>
          <p:nvPr/>
        </p:nvSpPr>
        <p:spPr bwMode="auto">
          <a:xfrm>
            <a:off x="7162800" y="1935163"/>
            <a:ext cx="478313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800"/>
          </a:p>
          <a:p>
            <a:pPr>
              <a:spcBef>
                <a:spcPct val="0"/>
              </a:spcBef>
              <a:buFontTx/>
              <a:buNone/>
            </a:pPr>
            <a:r>
              <a:rPr lang="en-US" altLang="zh-CN" sz="2800"/>
              <a:t>S: +OK POP3 server ready </a:t>
            </a:r>
            <a:endParaRPr lang="en-US" altLang="zh-CN" sz="2800"/>
          </a:p>
          <a:p>
            <a:pPr>
              <a:spcBef>
                <a:spcPct val="0"/>
              </a:spcBef>
              <a:buFontTx/>
              <a:buNone/>
            </a:pPr>
            <a:r>
              <a:rPr lang="en-US" altLang="zh-CN" sz="2800"/>
              <a:t>C: user bob </a:t>
            </a:r>
            <a:endParaRPr lang="en-US" altLang="zh-CN" sz="2800"/>
          </a:p>
          <a:p>
            <a:pPr>
              <a:spcBef>
                <a:spcPct val="0"/>
              </a:spcBef>
              <a:buFontTx/>
              <a:buNone/>
            </a:pPr>
            <a:r>
              <a:rPr lang="en-US" altLang="zh-CN" sz="2800"/>
              <a:t>S: +OK </a:t>
            </a:r>
            <a:endParaRPr lang="en-US" altLang="zh-CN" sz="2800"/>
          </a:p>
          <a:p>
            <a:pPr>
              <a:spcBef>
                <a:spcPct val="0"/>
              </a:spcBef>
              <a:buFontTx/>
              <a:buNone/>
            </a:pPr>
            <a:r>
              <a:rPr lang="en-US" altLang="zh-CN" sz="2800"/>
              <a:t>C: pass hungry </a:t>
            </a:r>
            <a:endParaRPr lang="en-US" altLang="zh-CN" sz="2800"/>
          </a:p>
          <a:p>
            <a:pPr>
              <a:spcBef>
                <a:spcPct val="0"/>
              </a:spcBef>
              <a:buFontTx/>
              <a:buNone/>
            </a:pPr>
            <a:r>
              <a:rPr lang="en-US" altLang="zh-CN" sz="2800"/>
              <a:t>S: +OK user successfully logged on</a:t>
            </a:r>
            <a:endParaRPr lang="en-US" altLang="zh-CN" sz="2800"/>
          </a:p>
        </p:txBody>
      </p:sp>
      <p:sp>
        <p:nvSpPr>
          <p:cNvPr id="173060" name="Freeform 6"/>
          <p:cNvSpPr/>
          <p:nvPr/>
        </p:nvSpPr>
        <p:spPr bwMode="auto">
          <a:xfrm>
            <a:off x="6629400" y="2895600"/>
            <a:ext cx="373063" cy="1458913"/>
          </a:xfrm>
          <a:custGeom>
            <a:avLst/>
            <a:gdLst>
              <a:gd name="T0" fmla="*/ 2147483646 w 235"/>
              <a:gd name="T1" fmla="*/ 0 h 919"/>
              <a:gd name="T2" fmla="*/ 0 w 235"/>
              <a:gd name="T3" fmla="*/ 0 h 919"/>
              <a:gd name="T4" fmla="*/ 0 w 235"/>
              <a:gd name="T5" fmla="*/ 2147483646 h 919"/>
              <a:gd name="T6" fmla="*/ 2147483646 w 235"/>
              <a:gd name="T7" fmla="*/ 2147483646 h 919"/>
              <a:gd name="T8" fmla="*/ 0 60000 65536"/>
              <a:gd name="T9" fmla="*/ 0 60000 65536"/>
              <a:gd name="T10" fmla="*/ 0 60000 65536"/>
              <a:gd name="T11" fmla="*/ 0 60000 65536"/>
              <a:gd name="T12" fmla="*/ 0 w 235"/>
              <a:gd name="T13" fmla="*/ 0 h 919"/>
              <a:gd name="T14" fmla="*/ 235 w 235"/>
              <a:gd name="T15" fmla="*/ 919 h 919"/>
            </a:gdLst>
            <a:ahLst/>
            <a:cxnLst>
              <a:cxn ang="T8">
                <a:pos x="T0" y="T1"/>
              </a:cxn>
              <a:cxn ang="T9">
                <a:pos x="T2" y="T3"/>
              </a:cxn>
              <a:cxn ang="T10">
                <a:pos x="T4" y="T5"/>
              </a:cxn>
              <a:cxn ang="T11">
                <a:pos x="T6" y="T7"/>
              </a:cxn>
            </a:cxnLst>
            <a:rect l="T12" t="T13" r="T14" b="T15"/>
            <a:pathLst>
              <a:path w="235" h="919">
                <a:moveTo>
                  <a:pt x="234" y="0"/>
                </a:moveTo>
                <a:lnTo>
                  <a:pt x="0" y="0"/>
                </a:lnTo>
                <a:lnTo>
                  <a:pt x="0" y="918"/>
                </a:lnTo>
                <a:lnTo>
                  <a:pt x="228" y="918"/>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061" name="Line 7"/>
          <p:cNvSpPr>
            <a:spLocks noChangeShapeType="1"/>
          </p:cNvSpPr>
          <p:nvPr/>
        </p:nvSpPr>
        <p:spPr bwMode="auto">
          <a:xfrm>
            <a:off x="5105400" y="2743200"/>
            <a:ext cx="1219200" cy="6858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922463" y="6318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0723" name="Group 230"/>
          <p:cNvGrpSpPr/>
          <p:nvPr/>
        </p:nvGrpSpPr>
        <p:grpSpPr bwMode="auto">
          <a:xfrm>
            <a:off x="6976000" y="1700212"/>
            <a:ext cx="4484951" cy="5087858"/>
            <a:chOff x="2988" y="973"/>
            <a:chExt cx="2373" cy="2692"/>
          </a:xfrm>
        </p:grpSpPr>
        <p:sp>
          <p:nvSpPr>
            <p:cNvPr id="30725" name="Freeform 3"/>
            <p:cNvSpPr/>
            <p:nvPr/>
          </p:nvSpPr>
          <p:spPr bwMode="auto">
            <a:xfrm>
              <a:off x="4212" y="1065"/>
              <a:ext cx="1149" cy="1124"/>
            </a:xfrm>
            <a:custGeom>
              <a:avLst/>
              <a:gdLst>
                <a:gd name="T0" fmla="*/ 164 w 1149"/>
                <a:gd name="T1" fmla="*/ 4 h 1124"/>
                <a:gd name="T2" fmla="*/ 104 w 1149"/>
                <a:gd name="T3" fmla="*/ 25 h 1124"/>
                <a:gd name="T4" fmla="*/ 61 w 1149"/>
                <a:gd name="T5" fmla="*/ 60 h 1124"/>
                <a:gd name="T6" fmla="*/ 29 w 1149"/>
                <a:gd name="T7" fmla="*/ 108 h 1124"/>
                <a:gd name="T8" fmla="*/ 7 w 1149"/>
                <a:gd name="T9" fmla="*/ 169 h 1124"/>
                <a:gd name="T10" fmla="*/ 0 w 1149"/>
                <a:gd name="T11" fmla="*/ 249 h 1124"/>
                <a:gd name="T12" fmla="*/ 6 w 1149"/>
                <a:gd name="T13" fmla="*/ 385 h 1124"/>
                <a:gd name="T14" fmla="*/ 11 w 1149"/>
                <a:gd name="T15" fmla="*/ 469 h 1124"/>
                <a:gd name="T16" fmla="*/ 11 w 1149"/>
                <a:gd name="T17" fmla="*/ 628 h 1124"/>
                <a:gd name="T18" fmla="*/ 16 w 1149"/>
                <a:gd name="T19" fmla="*/ 697 h 1124"/>
                <a:gd name="T20" fmla="*/ 33 w 1149"/>
                <a:gd name="T21" fmla="*/ 748 h 1124"/>
                <a:gd name="T22" fmla="*/ 61 w 1149"/>
                <a:gd name="T23" fmla="*/ 770 h 1124"/>
                <a:gd name="T24" fmla="*/ 99 w 1149"/>
                <a:gd name="T25" fmla="*/ 770 h 1124"/>
                <a:gd name="T26" fmla="*/ 147 w 1149"/>
                <a:gd name="T27" fmla="*/ 769 h 1124"/>
                <a:gd name="T28" fmla="*/ 208 w 1149"/>
                <a:gd name="T29" fmla="*/ 787 h 1124"/>
                <a:gd name="T30" fmla="*/ 288 w 1149"/>
                <a:gd name="T31" fmla="*/ 835 h 1124"/>
                <a:gd name="T32" fmla="*/ 382 w 1149"/>
                <a:gd name="T33" fmla="*/ 900 h 1124"/>
                <a:gd name="T34" fmla="*/ 482 w 1149"/>
                <a:gd name="T35" fmla="*/ 967 h 1124"/>
                <a:gd name="T36" fmla="*/ 575 w 1149"/>
                <a:gd name="T37" fmla="*/ 1021 h 1124"/>
                <a:gd name="T38" fmla="*/ 704 w 1149"/>
                <a:gd name="T39" fmla="*/ 1081 h 1124"/>
                <a:gd name="T40" fmla="*/ 786 w 1149"/>
                <a:gd name="T41" fmla="*/ 1110 h 1124"/>
                <a:gd name="T42" fmla="*/ 860 w 1149"/>
                <a:gd name="T43" fmla="*/ 1123 h 1124"/>
                <a:gd name="T44" fmla="*/ 923 w 1149"/>
                <a:gd name="T45" fmla="*/ 1111 h 1124"/>
                <a:gd name="T46" fmla="*/ 978 w 1149"/>
                <a:gd name="T47" fmla="*/ 1082 h 1124"/>
                <a:gd name="T48" fmla="*/ 1024 w 1149"/>
                <a:gd name="T49" fmla="*/ 1034 h 1124"/>
                <a:gd name="T50" fmla="*/ 1063 w 1149"/>
                <a:gd name="T51" fmla="*/ 966 h 1124"/>
                <a:gd name="T52" fmla="*/ 1087 w 1149"/>
                <a:gd name="T53" fmla="*/ 899 h 1124"/>
                <a:gd name="T54" fmla="*/ 1101 w 1149"/>
                <a:gd name="T55" fmla="*/ 840 h 1124"/>
                <a:gd name="T56" fmla="*/ 1118 w 1149"/>
                <a:gd name="T57" fmla="*/ 737 h 1124"/>
                <a:gd name="T58" fmla="*/ 1135 w 1149"/>
                <a:gd name="T59" fmla="*/ 587 h 1124"/>
                <a:gd name="T60" fmla="*/ 1144 w 1149"/>
                <a:gd name="T61" fmla="*/ 452 h 1124"/>
                <a:gd name="T62" fmla="*/ 1145 w 1149"/>
                <a:gd name="T63" fmla="*/ 399 h 1124"/>
                <a:gd name="T64" fmla="*/ 1147 w 1149"/>
                <a:gd name="T65" fmla="*/ 320 h 1124"/>
                <a:gd name="T66" fmla="*/ 1145 w 1149"/>
                <a:gd name="T67" fmla="*/ 265 h 1124"/>
                <a:gd name="T68" fmla="*/ 1128 w 1149"/>
                <a:gd name="T69" fmla="*/ 223 h 1124"/>
                <a:gd name="T70" fmla="*/ 1085 w 1149"/>
                <a:gd name="T71" fmla="*/ 185 h 1124"/>
                <a:gd name="T72" fmla="*/ 1006 w 1149"/>
                <a:gd name="T73" fmla="*/ 155 h 1124"/>
                <a:gd name="T74" fmla="*/ 901 w 1149"/>
                <a:gd name="T75" fmla="*/ 135 h 1124"/>
                <a:gd name="T76" fmla="*/ 784 w 1149"/>
                <a:gd name="T77" fmla="*/ 118 h 1124"/>
                <a:gd name="T78" fmla="*/ 668 w 1149"/>
                <a:gd name="T79" fmla="*/ 98 h 1124"/>
                <a:gd name="T80" fmla="*/ 550 w 1149"/>
                <a:gd name="T81" fmla="*/ 68 h 1124"/>
                <a:gd name="T82" fmla="*/ 359 w 1149"/>
                <a:gd name="T83" fmla="*/ 20 h 1124"/>
                <a:gd name="T84" fmla="*/ 248 w 1149"/>
                <a:gd name="T85" fmla="*/ 1 h 1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49"/>
                <a:gd name="T130" fmla="*/ 0 h 1124"/>
                <a:gd name="T131" fmla="*/ 1149 w 1149"/>
                <a:gd name="T132" fmla="*/ 1124 h 1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49" h="1124">
                  <a:moveTo>
                    <a:pt x="203" y="0"/>
                  </a:moveTo>
                  <a:lnTo>
                    <a:pt x="164" y="4"/>
                  </a:lnTo>
                  <a:lnTo>
                    <a:pt x="132" y="13"/>
                  </a:lnTo>
                  <a:lnTo>
                    <a:pt x="104" y="25"/>
                  </a:lnTo>
                  <a:lnTo>
                    <a:pt x="80" y="41"/>
                  </a:lnTo>
                  <a:lnTo>
                    <a:pt x="61" y="60"/>
                  </a:lnTo>
                  <a:lnTo>
                    <a:pt x="44" y="83"/>
                  </a:lnTo>
                  <a:lnTo>
                    <a:pt x="29" y="108"/>
                  </a:lnTo>
                  <a:lnTo>
                    <a:pt x="16" y="136"/>
                  </a:lnTo>
                  <a:lnTo>
                    <a:pt x="7" y="169"/>
                  </a:lnTo>
                  <a:lnTo>
                    <a:pt x="2" y="207"/>
                  </a:lnTo>
                  <a:lnTo>
                    <a:pt x="0" y="249"/>
                  </a:lnTo>
                  <a:lnTo>
                    <a:pt x="1" y="294"/>
                  </a:lnTo>
                  <a:lnTo>
                    <a:pt x="6" y="385"/>
                  </a:lnTo>
                  <a:lnTo>
                    <a:pt x="9" y="429"/>
                  </a:lnTo>
                  <a:lnTo>
                    <a:pt x="11" y="469"/>
                  </a:lnTo>
                  <a:lnTo>
                    <a:pt x="11" y="549"/>
                  </a:lnTo>
                  <a:lnTo>
                    <a:pt x="11" y="628"/>
                  </a:lnTo>
                  <a:lnTo>
                    <a:pt x="12" y="664"/>
                  </a:lnTo>
                  <a:lnTo>
                    <a:pt x="16" y="697"/>
                  </a:lnTo>
                  <a:lnTo>
                    <a:pt x="22" y="725"/>
                  </a:lnTo>
                  <a:lnTo>
                    <a:pt x="33" y="748"/>
                  </a:lnTo>
                  <a:lnTo>
                    <a:pt x="46" y="764"/>
                  </a:lnTo>
                  <a:lnTo>
                    <a:pt x="61" y="770"/>
                  </a:lnTo>
                  <a:lnTo>
                    <a:pt x="79" y="772"/>
                  </a:lnTo>
                  <a:lnTo>
                    <a:pt x="99" y="770"/>
                  </a:lnTo>
                  <a:lnTo>
                    <a:pt x="121" y="768"/>
                  </a:lnTo>
                  <a:lnTo>
                    <a:pt x="147" y="769"/>
                  </a:lnTo>
                  <a:lnTo>
                    <a:pt x="176" y="774"/>
                  </a:lnTo>
                  <a:lnTo>
                    <a:pt x="208" y="787"/>
                  </a:lnTo>
                  <a:lnTo>
                    <a:pt x="245" y="807"/>
                  </a:lnTo>
                  <a:lnTo>
                    <a:pt x="288" y="835"/>
                  </a:lnTo>
                  <a:lnTo>
                    <a:pt x="334" y="866"/>
                  </a:lnTo>
                  <a:lnTo>
                    <a:pt x="382" y="900"/>
                  </a:lnTo>
                  <a:lnTo>
                    <a:pt x="432" y="935"/>
                  </a:lnTo>
                  <a:lnTo>
                    <a:pt x="482" y="967"/>
                  </a:lnTo>
                  <a:lnTo>
                    <a:pt x="530" y="997"/>
                  </a:lnTo>
                  <a:lnTo>
                    <a:pt x="575" y="1021"/>
                  </a:lnTo>
                  <a:lnTo>
                    <a:pt x="661" y="1062"/>
                  </a:lnTo>
                  <a:lnTo>
                    <a:pt x="704" y="1081"/>
                  </a:lnTo>
                  <a:lnTo>
                    <a:pt x="745" y="1098"/>
                  </a:lnTo>
                  <a:lnTo>
                    <a:pt x="786" y="1110"/>
                  </a:lnTo>
                  <a:lnTo>
                    <a:pt x="824" y="1119"/>
                  </a:lnTo>
                  <a:lnTo>
                    <a:pt x="860" y="1123"/>
                  </a:lnTo>
                  <a:lnTo>
                    <a:pt x="893" y="1120"/>
                  </a:lnTo>
                  <a:lnTo>
                    <a:pt x="923" y="1111"/>
                  </a:lnTo>
                  <a:lnTo>
                    <a:pt x="952" y="1099"/>
                  </a:lnTo>
                  <a:lnTo>
                    <a:pt x="978" y="1082"/>
                  </a:lnTo>
                  <a:lnTo>
                    <a:pt x="1002" y="1060"/>
                  </a:lnTo>
                  <a:lnTo>
                    <a:pt x="1024" y="1034"/>
                  </a:lnTo>
                  <a:lnTo>
                    <a:pt x="1044" y="1002"/>
                  </a:lnTo>
                  <a:lnTo>
                    <a:pt x="1063" y="966"/>
                  </a:lnTo>
                  <a:lnTo>
                    <a:pt x="1079" y="923"/>
                  </a:lnTo>
                  <a:lnTo>
                    <a:pt x="1087" y="899"/>
                  </a:lnTo>
                  <a:lnTo>
                    <a:pt x="1094" y="871"/>
                  </a:lnTo>
                  <a:lnTo>
                    <a:pt x="1101" y="840"/>
                  </a:lnTo>
                  <a:lnTo>
                    <a:pt x="1107" y="807"/>
                  </a:lnTo>
                  <a:lnTo>
                    <a:pt x="1118" y="737"/>
                  </a:lnTo>
                  <a:lnTo>
                    <a:pt x="1128" y="662"/>
                  </a:lnTo>
                  <a:lnTo>
                    <a:pt x="1135" y="587"/>
                  </a:lnTo>
                  <a:lnTo>
                    <a:pt x="1140" y="515"/>
                  </a:lnTo>
                  <a:lnTo>
                    <a:pt x="1144" y="452"/>
                  </a:lnTo>
                  <a:lnTo>
                    <a:pt x="1145" y="424"/>
                  </a:lnTo>
                  <a:lnTo>
                    <a:pt x="1145" y="399"/>
                  </a:lnTo>
                  <a:lnTo>
                    <a:pt x="1146" y="356"/>
                  </a:lnTo>
                  <a:lnTo>
                    <a:pt x="1147" y="320"/>
                  </a:lnTo>
                  <a:lnTo>
                    <a:pt x="1148" y="290"/>
                  </a:lnTo>
                  <a:lnTo>
                    <a:pt x="1145" y="265"/>
                  </a:lnTo>
                  <a:lnTo>
                    <a:pt x="1139" y="242"/>
                  </a:lnTo>
                  <a:lnTo>
                    <a:pt x="1128" y="223"/>
                  </a:lnTo>
                  <a:lnTo>
                    <a:pt x="1110" y="204"/>
                  </a:lnTo>
                  <a:lnTo>
                    <a:pt x="1085" y="185"/>
                  </a:lnTo>
                  <a:lnTo>
                    <a:pt x="1050" y="168"/>
                  </a:lnTo>
                  <a:lnTo>
                    <a:pt x="1006" y="155"/>
                  </a:lnTo>
                  <a:lnTo>
                    <a:pt x="956" y="144"/>
                  </a:lnTo>
                  <a:lnTo>
                    <a:pt x="901" y="135"/>
                  </a:lnTo>
                  <a:lnTo>
                    <a:pt x="843" y="126"/>
                  </a:lnTo>
                  <a:lnTo>
                    <a:pt x="784" y="118"/>
                  </a:lnTo>
                  <a:lnTo>
                    <a:pt x="725" y="109"/>
                  </a:lnTo>
                  <a:lnTo>
                    <a:pt x="668" y="98"/>
                  </a:lnTo>
                  <a:lnTo>
                    <a:pt x="611" y="84"/>
                  </a:lnTo>
                  <a:lnTo>
                    <a:pt x="550" y="68"/>
                  </a:lnTo>
                  <a:lnTo>
                    <a:pt x="422" y="34"/>
                  </a:lnTo>
                  <a:lnTo>
                    <a:pt x="359" y="20"/>
                  </a:lnTo>
                  <a:lnTo>
                    <a:pt x="301" y="8"/>
                  </a:lnTo>
                  <a:lnTo>
                    <a:pt x="248" y="1"/>
                  </a:lnTo>
                  <a:lnTo>
                    <a:pt x="203" y="0"/>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30726" name="Freeform 4"/>
            <p:cNvSpPr/>
            <p:nvPr/>
          </p:nvSpPr>
          <p:spPr bwMode="auto">
            <a:xfrm>
              <a:off x="2988" y="973"/>
              <a:ext cx="1161" cy="1047"/>
            </a:xfrm>
            <a:custGeom>
              <a:avLst/>
              <a:gdLst>
                <a:gd name="T0" fmla="*/ 457 w 1161"/>
                <a:gd name="T1" fmla="*/ 19 h 1047"/>
                <a:gd name="T2" fmla="*/ 378 w 1161"/>
                <a:gd name="T3" fmla="*/ 6 h 1047"/>
                <a:gd name="T4" fmla="*/ 253 w 1161"/>
                <a:gd name="T5" fmla="*/ 0 h 1047"/>
                <a:gd name="T6" fmla="*/ 134 w 1161"/>
                <a:gd name="T7" fmla="*/ 11 h 1047"/>
                <a:gd name="T8" fmla="*/ 86 w 1161"/>
                <a:gd name="T9" fmla="*/ 24 h 1047"/>
                <a:gd name="T10" fmla="*/ 50 w 1161"/>
                <a:gd name="T11" fmla="*/ 42 h 1047"/>
                <a:gd name="T12" fmla="*/ 28 w 1161"/>
                <a:gd name="T13" fmla="*/ 67 h 1047"/>
                <a:gd name="T14" fmla="*/ 12 w 1161"/>
                <a:gd name="T15" fmla="*/ 138 h 1047"/>
                <a:gd name="T16" fmla="*/ 19 w 1161"/>
                <a:gd name="T17" fmla="*/ 226 h 1047"/>
                <a:gd name="T18" fmla="*/ 28 w 1161"/>
                <a:gd name="T19" fmla="*/ 314 h 1047"/>
                <a:gd name="T20" fmla="*/ 20 w 1161"/>
                <a:gd name="T21" fmla="*/ 431 h 1047"/>
                <a:gd name="T22" fmla="*/ 1 w 1161"/>
                <a:gd name="T23" fmla="*/ 582 h 1047"/>
                <a:gd name="T24" fmla="*/ 1 w 1161"/>
                <a:gd name="T25" fmla="*/ 643 h 1047"/>
                <a:gd name="T26" fmla="*/ 8 w 1161"/>
                <a:gd name="T27" fmla="*/ 711 h 1047"/>
                <a:gd name="T28" fmla="*/ 21 w 1161"/>
                <a:gd name="T29" fmla="*/ 745 h 1047"/>
                <a:gd name="T30" fmla="*/ 52 w 1161"/>
                <a:gd name="T31" fmla="*/ 770 h 1047"/>
                <a:gd name="T32" fmla="*/ 94 w 1161"/>
                <a:gd name="T33" fmla="*/ 783 h 1047"/>
                <a:gd name="T34" fmla="*/ 160 w 1161"/>
                <a:gd name="T35" fmla="*/ 785 h 1047"/>
                <a:gd name="T36" fmla="*/ 271 w 1161"/>
                <a:gd name="T37" fmla="*/ 776 h 1047"/>
                <a:gd name="T38" fmla="*/ 383 w 1161"/>
                <a:gd name="T39" fmla="*/ 771 h 1047"/>
                <a:gd name="T40" fmla="*/ 450 w 1161"/>
                <a:gd name="T41" fmla="*/ 779 h 1047"/>
                <a:gd name="T42" fmla="*/ 480 w 1161"/>
                <a:gd name="T43" fmla="*/ 794 h 1047"/>
                <a:gd name="T44" fmla="*/ 496 w 1161"/>
                <a:gd name="T45" fmla="*/ 818 h 1047"/>
                <a:gd name="T46" fmla="*/ 504 w 1161"/>
                <a:gd name="T47" fmla="*/ 866 h 1047"/>
                <a:gd name="T48" fmla="*/ 505 w 1161"/>
                <a:gd name="T49" fmla="*/ 938 h 1047"/>
                <a:gd name="T50" fmla="*/ 519 w 1161"/>
                <a:gd name="T51" fmla="*/ 985 h 1047"/>
                <a:gd name="T52" fmla="*/ 542 w 1161"/>
                <a:gd name="T53" fmla="*/ 1007 h 1047"/>
                <a:gd name="T54" fmla="*/ 583 w 1161"/>
                <a:gd name="T55" fmla="*/ 1021 h 1047"/>
                <a:gd name="T56" fmla="*/ 641 w 1161"/>
                <a:gd name="T57" fmla="*/ 1032 h 1047"/>
                <a:gd name="T58" fmla="*/ 753 w 1161"/>
                <a:gd name="T59" fmla="*/ 1043 h 1047"/>
                <a:gd name="T60" fmla="*/ 917 w 1161"/>
                <a:gd name="T61" fmla="*/ 1042 h 1047"/>
                <a:gd name="T62" fmla="*/ 1027 w 1161"/>
                <a:gd name="T63" fmla="*/ 1024 h 1047"/>
                <a:gd name="T64" fmla="*/ 1082 w 1161"/>
                <a:gd name="T65" fmla="*/ 1002 h 1047"/>
                <a:gd name="T66" fmla="*/ 1120 w 1161"/>
                <a:gd name="T67" fmla="*/ 969 h 1047"/>
                <a:gd name="T68" fmla="*/ 1143 w 1161"/>
                <a:gd name="T69" fmla="*/ 921 h 1047"/>
                <a:gd name="T70" fmla="*/ 1159 w 1161"/>
                <a:gd name="T71" fmla="*/ 828 h 1047"/>
                <a:gd name="T72" fmla="*/ 1157 w 1161"/>
                <a:gd name="T73" fmla="*/ 687 h 1047"/>
                <a:gd name="T74" fmla="*/ 1145 w 1161"/>
                <a:gd name="T75" fmla="*/ 557 h 1047"/>
                <a:gd name="T76" fmla="*/ 1142 w 1161"/>
                <a:gd name="T77" fmla="*/ 506 h 1047"/>
                <a:gd name="T78" fmla="*/ 1141 w 1161"/>
                <a:gd name="T79" fmla="*/ 431 h 1047"/>
                <a:gd name="T80" fmla="*/ 1137 w 1161"/>
                <a:gd name="T81" fmla="*/ 375 h 1047"/>
                <a:gd name="T82" fmla="*/ 1119 w 1161"/>
                <a:gd name="T83" fmla="*/ 333 h 1047"/>
                <a:gd name="T84" fmla="*/ 1076 w 1161"/>
                <a:gd name="T85" fmla="*/ 299 h 1047"/>
                <a:gd name="T86" fmla="*/ 1040 w 1161"/>
                <a:gd name="T87" fmla="*/ 286 h 1047"/>
                <a:gd name="T88" fmla="*/ 939 w 1161"/>
                <a:gd name="T89" fmla="*/ 276 h 1047"/>
                <a:gd name="T90" fmla="*/ 821 w 1161"/>
                <a:gd name="T91" fmla="*/ 274 h 1047"/>
                <a:gd name="T92" fmla="*/ 712 w 1161"/>
                <a:gd name="T93" fmla="*/ 263 h 1047"/>
                <a:gd name="T94" fmla="*/ 670 w 1161"/>
                <a:gd name="T95" fmla="*/ 250 h 1047"/>
                <a:gd name="T96" fmla="*/ 613 w 1161"/>
                <a:gd name="T97" fmla="*/ 200 h 1047"/>
                <a:gd name="T98" fmla="*/ 576 w 1161"/>
                <a:gd name="T99" fmla="*/ 133 h 1047"/>
                <a:gd name="T100" fmla="*/ 538 w 1161"/>
                <a:gd name="T101" fmla="*/ 69 h 1047"/>
                <a:gd name="T102" fmla="*/ 478 w 1161"/>
                <a:gd name="T103" fmla="*/ 26 h 10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61"/>
                <a:gd name="T157" fmla="*/ 0 h 1047"/>
                <a:gd name="T158" fmla="*/ 1161 w 1161"/>
                <a:gd name="T159" fmla="*/ 1047 h 10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61" h="1047">
                  <a:moveTo>
                    <a:pt x="478" y="26"/>
                  </a:moveTo>
                  <a:lnTo>
                    <a:pt x="457" y="19"/>
                  </a:lnTo>
                  <a:lnTo>
                    <a:pt x="433" y="14"/>
                  </a:lnTo>
                  <a:lnTo>
                    <a:pt x="378" y="6"/>
                  </a:lnTo>
                  <a:lnTo>
                    <a:pt x="317" y="1"/>
                  </a:lnTo>
                  <a:lnTo>
                    <a:pt x="253" y="0"/>
                  </a:lnTo>
                  <a:lnTo>
                    <a:pt x="191" y="4"/>
                  </a:lnTo>
                  <a:lnTo>
                    <a:pt x="134" y="11"/>
                  </a:lnTo>
                  <a:lnTo>
                    <a:pt x="108" y="17"/>
                  </a:lnTo>
                  <a:lnTo>
                    <a:pt x="86" y="24"/>
                  </a:lnTo>
                  <a:lnTo>
                    <a:pt x="66" y="32"/>
                  </a:lnTo>
                  <a:lnTo>
                    <a:pt x="50" y="42"/>
                  </a:lnTo>
                  <a:lnTo>
                    <a:pt x="37" y="53"/>
                  </a:lnTo>
                  <a:lnTo>
                    <a:pt x="28" y="67"/>
                  </a:lnTo>
                  <a:lnTo>
                    <a:pt x="16" y="100"/>
                  </a:lnTo>
                  <a:lnTo>
                    <a:pt x="12" y="138"/>
                  </a:lnTo>
                  <a:lnTo>
                    <a:pt x="14" y="181"/>
                  </a:lnTo>
                  <a:lnTo>
                    <a:pt x="19" y="226"/>
                  </a:lnTo>
                  <a:lnTo>
                    <a:pt x="25" y="270"/>
                  </a:lnTo>
                  <a:lnTo>
                    <a:pt x="28" y="314"/>
                  </a:lnTo>
                  <a:lnTo>
                    <a:pt x="28" y="353"/>
                  </a:lnTo>
                  <a:lnTo>
                    <a:pt x="20" y="431"/>
                  </a:lnTo>
                  <a:lnTo>
                    <a:pt x="8" y="509"/>
                  </a:lnTo>
                  <a:lnTo>
                    <a:pt x="1" y="582"/>
                  </a:lnTo>
                  <a:lnTo>
                    <a:pt x="0" y="614"/>
                  </a:lnTo>
                  <a:lnTo>
                    <a:pt x="1" y="643"/>
                  </a:lnTo>
                  <a:lnTo>
                    <a:pt x="5" y="691"/>
                  </a:lnTo>
                  <a:lnTo>
                    <a:pt x="8" y="711"/>
                  </a:lnTo>
                  <a:lnTo>
                    <a:pt x="13" y="729"/>
                  </a:lnTo>
                  <a:lnTo>
                    <a:pt x="21" y="745"/>
                  </a:lnTo>
                  <a:lnTo>
                    <a:pt x="34" y="759"/>
                  </a:lnTo>
                  <a:lnTo>
                    <a:pt x="52" y="770"/>
                  </a:lnTo>
                  <a:lnTo>
                    <a:pt x="77" y="780"/>
                  </a:lnTo>
                  <a:lnTo>
                    <a:pt x="94" y="783"/>
                  </a:lnTo>
                  <a:lnTo>
                    <a:pt x="113" y="785"/>
                  </a:lnTo>
                  <a:lnTo>
                    <a:pt x="160" y="785"/>
                  </a:lnTo>
                  <a:lnTo>
                    <a:pt x="214" y="781"/>
                  </a:lnTo>
                  <a:lnTo>
                    <a:pt x="271" y="776"/>
                  </a:lnTo>
                  <a:lnTo>
                    <a:pt x="329" y="772"/>
                  </a:lnTo>
                  <a:lnTo>
                    <a:pt x="383" y="771"/>
                  </a:lnTo>
                  <a:lnTo>
                    <a:pt x="430" y="775"/>
                  </a:lnTo>
                  <a:lnTo>
                    <a:pt x="450" y="779"/>
                  </a:lnTo>
                  <a:lnTo>
                    <a:pt x="467" y="785"/>
                  </a:lnTo>
                  <a:lnTo>
                    <a:pt x="480" y="794"/>
                  </a:lnTo>
                  <a:lnTo>
                    <a:pt x="490" y="805"/>
                  </a:lnTo>
                  <a:lnTo>
                    <a:pt x="496" y="818"/>
                  </a:lnTo>
                  <a:lnTo>
                    <a:pt x="501" y="833"/>
                  </a:lnTo>
                  <a:lnTo>
                    <a:pt x="504" y="866"/>
                  </a:lnTo>
                  <a:lnTo>
                    <a:pt x="504" y="902"/>
                  </a:lnTo>
                  <a:lnTo>
                    <a:pt x="505" y="938"/>
                  </a:lnTo>
                  <a:lnTo>
                    <a:pt x="512" y="970"/>
                  </a:lnTo>
                  <a:lnTo>
                    <a:pt x="519" y="985"/>
                  </a:lnTo>
                  <a:lnTo>
                    <a:pt x="529" y="997"/>
                  </a:lnTo>
                  <a:lnTo>
                    <a:pt x="542" y="1007"/>
                  </a:lnTo>
                  <a:lnTo>
                    <a:pt x="560" y="1015"/>
                  </a:lnTo>
                  <a:lnTo>
                    <a:pt x="583" y="1021"/>
                  </a:lnTo>
                  <a:lnTo>
                    <a:pt x="610" y="1027"/>
                  </a:lnTo>
                  <a:lnTo>
                    <a:pt x="641" y="1032"/>
                  </a:lnTo>
                  <a:lnTo>
                    <a:pt x="676" y="1037"/>
                  </a:lnTo>
                  <a:lnTo>
                    <a:pt x="753" y="1043"/>
                  </a:lnTo>
                  <a:lnTo>
                    <a:pt x="835" y="1046"/>
                  </a:lnTo>
                  <a:lnTo>
                    <a:pt x="917" y="1042"/>
                  </a:lnTo>
                  <a:lnTo>
                    <a:pt x="993" y="1032"/>
                  </a:lnTo>
                  <a:lnTo>
                    <a:pt x="1027" y="1024"/>
                  </a:lnTo>
                  <a:lnTo>
                    <a:pt x="1056" y="1014"/>
                  </a:lnTo>
                  <a:lnTo>
                    <a:pt x="1082" y="1002"/>
                  </a:lnTo>
                  <a:lnTo>
                    <a:pt x="1103" y="987"/>
                  </a:lnTo>
                  <a:lnTo>
                    <a:pt x="1120" y="969"/>
                  </a:lnTo>
                  <a:lnTo>
                    <a:pt x="1133" y="947"/>
                  </a:lnTo>
                  <a:lnTo>
                    <a:pt x="1143" y="921"/>
                  </a:lnTo>
                  <a:lnTo>
                    <a:pt x="1151" y="893"/>
                  </a:lnTo>
                  <a:lnTo>
                    <a:pt x="1159" y="828"/>
                  </a:lnTo>
                  <a:lnTo>
                    <a:pt x="1160" y="758"/>
                  </a:lnTo>
                  <a:lnTo>
                    <a:pt x="1157" y="687"/>
                  </a:lnTo>
                  <a:lnTo>
                    <a:pt x="1151" y="618"/>
                  </a:lnTo>
                  <a:lnTo>
                    <a:pt x="1145" y="557"/>
                  </a:lnTo>
                  <a:lnTo>
                    <a:pt x="1143" y="530"/>
                  </a:lnTo>
                  <a:lnTo>
                    <a:pt x="1142" y="506"/>
                  </a:lnTo>
                  <a:lnTo>
                    <a:pt x="1141" y="466"/>
                  </a:lnTo>
                  <a:lnTo>
                    <a:pt x="1141" y="431"/>
                  </a:lnTo>
                  <a:lnTo>
                    <a:pt x="1140" y="401"/>
                  </a:lnTo>
                  <a:lnTo>
                    <a:pt x="1137" y="375"/>
                  </a:lnTo>
                  <a:lnTo>
                    <a:pt x="1130" y="353"/>
                  </a:lnTo>
                  <a:lnTo>
                    <a:pt x="1119" y="333"/>
                  </a:lnTo>
                  <a:lnTo>
                    <a:pt x="1101" y="315"/>
                  </a:lnTo>
                  <a:lnTo>
                    <a:pt x="1076" y="299"/>
                  </a:lnTo>
                  <a:lnTo>
                    <a:pt x="1059" y="292"/>
                  </a:lnTo>
                  <a:lnTo>
                    <a:pt x="1040" y="286"/>
                  </a:lnTo>
                  <a:lnTo>
                    <a:pt x="993" y="279"/>
                  </a:lnTo>
                  <a:lnTo>
                    <a:pt x="939" y="276"/>
                  </a:lnTo>
                  <a:lnTo>
                    <a:pt x="881" y="275"/>
                  </a:lnTo>
                  <a:lnTo>
                    <a:pt x="821" y="274"/>
                  </a:lnTo>
                  <a:lnTo>
                    <a:pt x="764" y="271"/>
                  </a:lnTo>
                  <a:lnTo>
                    <a:pt x="712" y="263"/>
                  </a:lnTo>
                  <a:lnTo>
                    <a:pt x="690" y="257"/>
                  </a:lnTo>
                  <a:lnTo>
                    <a:pt x="670" y="250"/>
                  </a:lnTo>
                  <a:lnTo>
                    <a:pt x="638" y="228"/>
                  </a:lnTo>
                  <a:lnTo>
                    <a:pt x="613" y="200"/>
                  </a:lnTo>
                  <a:lnTo>
                    <a:pt x="593" y="168"/>
                  </a:lnTo>
                  <a:lnTo>
                    <a:pt x="576" y="133"/>
                  </a:lnTo>
                  <a:lnTo>
                    <a:pt x="558" y="100"/>
                  </a:lnTo>
                  <a:lnTo>
                    <a:pt x="538" y="69"/>
                  </a:lnTo>
                  <a:lnTo>
                    <a:pt x="512" y="43"/>
                  </a:lnTo>
                  <a:lnTo>
                    <a:pt x="478" y="26"/>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30727" name="Freeform 5"/>
            <p:cNvSpPr/>
            <p:nvPr/>
          </p:nvSpPr>
          <p:spPr bwMode="auto">
            <a:xfrm>
              <a:off x="3226" y="1973"/>
              <a:ext cx="1888" cy="1426"/>
            </a:xfrm>
            <a:custGeom>
              <a:avLst/>
              <a:gdLst>
                <a:gd name="T0" fmla="*/ 4 w 1888"/>
                <a:gd name="T1" fmla="*/ 478 h 1426"/>
                <a:gd name="T2" fmla="*/ 0 w 1888"/>
                <a:gd name="T3" fmla="*/ 327 h 1426"/>
                <a:gd name="T4" fmla="*/ 11 w 1888"/>
                <a:gd name="T5" fmla="*/ 172 h 1426"/>
                <a:gd name="T6" fmla="*/ 48 w 1888"/>
                <a:gd name="T7" fmla="*/ 52 h 1426"/>
                <a:gd name="T8" fmla="*/ 79 w 1888"/>
                <a:gd name="T9" fmla="*/ 15 h 1426"/>
                <a:gd name="T10" fmla="*/ 121 w 1888"/>
                <a:gd name="T11" fmla="*/ 0 h 1426"/>
                <a:gd name="T12" fmla="*/ 237 w 1888"/>
                <a:gd name="T13" fmla="*/ 19 h 1426"/>
                <a:gd name="T14" fmla="*/ 376 w 1888"/>
                <a:gd name="T15" fmla="*/ 71 h 1426"/>
                <a:gd name="T16" fmla="*/ 518 w 1888"/>
                <a:gd name="T17" fmla="*/ 117 h 1426"/>
                <a:gd name="T18" fmla="*/ 646 w 1888"/>
                <a:gd name="T19" fmla="*/ 122 h 1426"/>
                <a:gd name="T20" fmla="*/ 763 w 1888"/>
                <a:gd name="T21" fmla="*/ 90 h 1426"/>
                <a:gd name="T22" fmla="*/ 883 w 1888"/>
                <a:gd name="T23" fmla="*/ 52 h 1426"/>
                <a:gd name="T24" fmla="*/ 1015 w 1888"/>
                <a:gd name="T25" fmla="*/ 32 h 1426"/>
                <a:gd name="T26" fmla="*/ 1173 w 1888"/>
                <a:gd name="T27" fmla="*/ 52 h 1426"/>
                <a:gd name="T28" fmla="*/ 1374 w 1888"/>
                <a:gd name="T29" fmla="*/ 98 h 1426"/>
                <a:gd name="T30" fmla="*/ 1583 w 1888"/>
                <a:gd name="T31" fmla="*/ 167 h 1426"/>
                <a:gd name="T32" fmla="*/ 1718 w 1888"/>
                <a:gd name="T33" fmla="*/ 235 h 1426"/>
                <a:gd name="T34" fmla="*/ 1787 w 1888"/>
                <a:gd name="T35" fmla="*/ 288 h 1426"/>
                <a:gd name="T36" fmla="*/ 1851 w 1888"/>
                <a:gd name="T37" fmla="*/ 384 h 1426"/>
                <a:gd name="T38" fmla="*/ 1886 w 1888"/>
                <a:gd name="T39" fmla="*/ 552 h 1426"/>
                <a:gd name="T40" fmla="*/ 1880 w 1888"/>
                <a:gd name="T41" fmla="*/ 739 h 1426"/>
                <a:gd name="T42" fmla="*/ 1846 w 1888"/>
                <a:gd name="T43" fmla="*/ 915 h 1426"/>
                <a:gd name="T44" fmla="*/ 1795 w 1888"/>
                <a:gd name="T45" fmla="*/ 1058 h 1426"/>
                <a:gd name="T46" fmla="*/ 1719 w 1888"/>
                <a:gd name="T47" fmla="*/ 1186 h 1426"/>
                <a:gd name="T48" fmla="*/ 1616 w 1888"/>
                <a:gd name="T49" fmla="*/ 1297 h 1426"/>
                <a:gd name="T50" fmla="*/ 1495 w 1888"/>
                <a:gd name="T51" fmla="*/ 1380 h 1426"/>
                <a:gd name="T52" fmla="*/ 1353 w 1888"/>
                <a:gd name="T53" fmla="*/ 1421 h 1426"/>
                <a:gd name="T54" fmla="*/ 1169 w 1888"/>
                <a:gd name="T55" fmla="*/ 1419 h 1426"/>
                <a:gd name="T56" fmla="*/ 973 w 1888"/>
                <a:gd name="T57" fmla="*/ 1391 h 1426"/>
                <a:gd name="T58" fmla="*/ 796 w 1888"/>
                <a:gd name="T59" fmla="*/ 1349 h 1426"/>
                <a:gd name="T60" fmla="*/ 671 w 1888"/>
                <a:gd name="T61" fmla="*/ 1308 h 1426"/>
                <a:gd name="T62" fmla="*/ 589 w 1888"/>
                <a:gd name="T63" fmla="*/ 1254 h 1426"/>
                <a:gd name="T64" fmla="*/ 503 w 1888"/>
                <a:gd name="T65" fmla="*/ 1162 h 1426"/>
                <a:gd name="T66" fmla="*/ 441 w 1888"/>
                <a:gd name="T67" fmla="*/ 1105 h 1426"/>
                <a:gd name="T68" fmla="*/ 287 w 1888"/>
                <a:gd name="T69" fmla="*/ 1021 h 1426"/>
                <a:gd name="T70" fmla="*/ 180 w 1888"/>
                <a:gd name="T71" fmla="*/ 950 h 1426"/>
                <a:gd name="T72" fmla="*/ 98 w 1888"/>
                <a:gd name="T73" fmla="*/ 841 h 1426"/>
                <a:gd name="T74" fmla="*/ 34 w 1888"/>
                <a:gd name="T75" fmla="*/ 703 h 1426"/>
                <a:gd name="T76" fmla="*/ 10 w 1888"/>
                <a:gd name="T77" fmla="*/ 598 h 14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8"/>
                <a:gd name="T118" fmla="*/ 0 h 1426"/>
                <a:gd name="T119" fmla="*/ 1888 w 1888"/>
                <a:gd name="T120" fmla="*/ 1426 h 14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8" h="1426">
                  <a:moveTo>
                    <a:pt x="8" y="541"/>
                  </a:moveTo>
                  <a:lnTo>
                    <a:pt x="4" y="478"/>
                  </a:lnTo>
                  <a:lnTo>
                    <a:pt x="1" y="406"/>
                  </a:lnTo>
                  <a:lnTo>
                    <a:pt x="0" y="327"/>
                  </a:lnTo>
                  <a:lnTo>
                    <a:pt x="3" y="248"/>
                  </a:lnTo>
                  <a:lnTo>
                    <a:pt x="11" y="172"/>
                  </a:lnTo>
                  <a:lnTo>
                    <a:pt x="26" y="106"/>
                  </a:lnTo>
                  <a:lnTo>
                    <a:pt x="48" y="52"/>
                  </a:lnTo>
                  <a:lnTo>
                    <a:pt x="63" y="31"/>
                  </a:lnTo>
                  <a:lnTo>
                    <a:pt x="79" y="15"/>
                  </a:lnTo>
                  <a:lnTo>
                    <a:pt x="99" y="5"/>
                  </a:lnTo>
                  <a:lnTo>
                    <a:pt x="121" y="0"/>
                  </a:lnTo>
                  <a:lnTo>
                    <a:pt x="175" y="3"/>
                  </a:lnTo>
                  <a:lnTo>
                    <a:pt x="237" y="19"/>
                  </a:lnTo>
                  <a:lnTo>
                    <a:pt x="305" y="43"/>
                  </a:lnTo>
                  <a:lnTo>
                    <a:pt x="376" y="71"/>
                  </a:lnTo>
                  <a:lnTo>
                    <a:pt x="447" y="97"/>
                  </a:lnTo>
                  <a:lnTo>
                    <a:pt x="518" y="117"/>
                  </a:lnTo>
                  <a:lnTo>
                    <a:pt x="584" y="125"/>
                  </a:lnTo>
                  <a:lnTo>
                    <a:pt x="646" y="122"/>
                  </a:lnTo>
                  <a:lnTo>
                    <a:pt x="705" y="108"/>
                  </a:lnTo>
                  <a:lnTo>
                    <a:pt x="763" y="90"/>
                  </a:lnTo>
                  <a:lnTo>
                    <a:pt x="822" y="71"/>
                  </a:lnTo>
                  <a:lnTo>
                    <a:pt x="883" y="52"/>
                  </a:lnTo>
                  <a:lnTo>
                    <a:pt x="947" y="38"/>
                  </a:lnTo>
                  <a:lnTo>
                    <a:pt x="1015" y="32"/>
                  </a:lnTo>
                  <a:lnTo>
                    <a:pt x="1088" y="37"/>
                  </a:lnTo>
                  <a:lnTo>
                    <a:pt x="1173" y="52"/>
                  </a:lnTo>
                  <a:lnTo>
                    <a:pt x="1270" y="72"/>
                  </a:lnTo>
                  <a:lnTo>
                    <a:pt x="1374" y="98"/>
                  </a:lnTo>
                  <a:lnTo>
                    <a:pt x="1481" y="129"/>
                  </a:lnTo>
                  <a:lnTo>
                    <a:pt x="1583" y="167"/>
                  </a:lnTo>
                  <a:lnTo>
                    <a:pt x="1676" y="211"/>
                  </a:lnTo>
                  <a:lnTo>
                    <a:pt x="1718" y="235"/>
                  </a:lnTo>
                  <a:lnTo>
                    <a:pt x="1755" y="261"/>
                  </a:lnTo>
                  <a:lnTo>
                    <a:pt x="1787" y="288"/>
                  </a:lnTo>
                  <a:lnTo>
                    <a:pt x="1812" y="317"/>
                  </a:lnTo>
                  <a:lnTo>
                    <a:pt x="1851" y="384"/>
                  </a:lnTo>
                  <a:lnTo>
                    <a:pt x="1875" y="463"/>
                  </a:lnTo>
                  <a:lnTo>
                    <a:pt x="1886" y="552"/>
                  </a:lnTo>
                  <a:lnTo>
                    <a:pt x="1887" y="644"/>
                  </a:lnTo>
                  <a:lnTo>
                    <a:pt x="1880" y="739"/>
                  </a:lnTo>
                  <a:lnTo>
                    <a:pt x="1865" y="830"/>
                  </a:lnTo>
                  <a:lnTo>
                    <a:pt x="1846" y="915"/>
                  </a:lnTo>
                  <a:lnTo>
                    <a:pt x="1823" y="990"/>
                  </a:lnTo>
                  <a:lnTo>
                    <a:pt x="1795" y="1058"/>
                  </a:lnTo>
                  <a:lnTo>
                    <a:pt x="1760" y="1124"/>
                  </a:lnTo>
                  <a:lnTo>
                    <a:pt x="1719" y="1186"/>
                  </a:lnTo>
                  <a:lnTo>
                    <a:pt x="1670" y="1245"/>
                  </a:lnTo>
                  <a:lnTo>
                    <a:pt x="1616" y="1297"/>
                  </a:lnTo>
                  <a:lnTo>
                    <a:pt x="1558" y="1343"/>
                  </a:lnTo>
                  <a:lnTo>
                    <a:pt x="1495" y="1380"/>
                  </a:lnTo>
                  <a:lnTo>
                    <a:pt x="1428" y="1406"/>
                  </a:lnTo>
                  <a:lnTo>
                    <a:pt x="1353" y="1421"/>
                  </a:lnTo>
                  <a:lnTo>
                    <a:pt x="1264" y="1425"/>
                  </a:lnTo>
                  <a:lnTo>
                    <a:pt x="1169" y="1419"/>
                  </a:lnTo>
                  <a:lnTo>
                    <a:pt x="1070" y="1408"/>
                  </a:lnTo>
                  <a:lnTo>
                    <a:pt x="973" y="1391"/>
                  </a:lnTo>
                  <a:lnTo>
                    <a:pt x="880" y="1370"/>
                  </a:lnTo>
                  <a:lnTo>
                    <a:pt x="796" y="1349"/>
                  </a:lnTo>
                  <a:lnTo>
                    <a:pt x="726" y="1329"/>
                  </a:lnTo>
                  <a:lnTo>
                    <a:pt x="671" y="1308"/>
                  </a:lnTo>
                  <a:lnTo>
                    <a:pt x="626" y="1283"/>
                  </a:lnTo>
                  <a:lnTo>
                    <a:pt x="589" y="1254"/>
                  </a:lnTo>
                  <a:lnTo>
                    <a:pt x="558" y="1224"/>
                  </a:lnTo>
                  <a:lnTo>
                    <a:pt x="503" y="1162"/>
                  </a:lnTo>
                  <a:lnTo>
                    <a:pt x="474" y="1132"/>
                  </a:lnTo>
                  <a:lnTo>
                    <a:pt x="441" y="1105"/>
                  </a:lnTo>
                  <a:lnTo>
                    <a:pt x="365" y="1060"/>
                  </a:lnTo>
                  <a:lnTo>
                    <a:pt x="287" y="1021"/>
                  </a:lnTo>
                  <a:lnTo>
                    <a:pt x="213" y="978"/>
                  </a:lnTo>
                  <a:lnTo>
                    <a:pt x="180" y="950"/>
                  </a:lnTo>
                  <a:lnTo>
                    <a:pt x="151" y="918"/>
                  </a:lnTo>
                  <a:lnTo>
                    <a:pt x="98" y="841"/>
                  </a:lnTo>
                  <a:lnTo>
                    <a:pt x="52" y="752"/>
                  </a:lnTo>
                  <a:lnTo>
                    <a:pt x="34" y="703"/>
                  </a:lnTo>
                  <a:lnTo>
                    <a:pt x="20" y="651"/>
                  </a:lnTo>
                  <a:lnTo>
                    <a:pt x="10" y="598"/>
                  </a:lnTo>
                  <a:lnTo>
                    <a:pt x="8" y="541"/>
                  </a:lnTo>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30728" name="Group 9"/>
            <p:cNvGrpSpPr/>
            <p:nvPr/>
          </p:nvGrpSpPr>
          <p:grpSpPr bwMode="auto">
            <a:xfrm>
              <a:off x="3040" y="1052"/>
              <a:ext cx="489" cy="226"/>
              <a:chOff x="3040" y="1052"/>
              <a:chExt cx="489" cy="226"/>
            </a:xfrm>
          </p:grpSpPr>
          <p:graphicFrame>
            <p:nvGraphicFramePr>
              <p:cNvPr id="30949" name="Object 6"/>
              <p:cNvGraphicFramePr/>
              <p:nvPr/>
            </p:nvGraphicFramePr>
            <p:xfrm>
              <a:off x="3040" y="1052"/>
              <a:ext cx="281" cy="226"/>
            </p:xfrm>
            <a:graphic>
              <a:graphicData uri="http://schemas.openxmlformats.org/presentationml/2006/ole">
                <mc:AlternateContent xmlns:mc="http://schemas.openxmlformats.org/markup-compatibility/2006">
                  <mc:Choice xmlns:v="urn:schemas-microsoft-com:vml" Requires="v">
                    <p:oleObj spid="_x0000_s0" name="Clip" r:id="rId1" imgW="1933575" imgH="1552575" progId="MS_ClipArt_Gallery.2">
                      <p:embed/>
                    </p:oleObj>
                  </mc:Choice>
                  <mc:Fallback>
                    <p:oleObj name="Clip" r:id="rId1" imgW="1933575" imgH="1552575" progId="MS_ClipArt_Gallery.2">
                      <p:embed/>
                      <p:pic>
                        <p:nvPicPr>
                          <p:cNvPr id="0" name="Object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 y="1052"/>
                            <a:ext cx="2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50" name="Object 7"/>
              <p:cNvGraphicFramePr/>
              <p:nvPr/>
            </p:nvGraphicFramePr>
            <p:xfrm>
              <a:off x="3338" y="1133"/>
              <a:ext cx="191" cy="134"/>
            </p:xfrm>
            <a:graphic>
              <a:graphicData uri="http://schemas.openxmlformats.org/presentationml/2006/ole">
                <mc:AlternateContent xmlns:mc="http://schemas.openxmlformats.org/markup-compatibility/2006">
                  <mc:Choice xmlns:v="urn:schemas-microsoft-com:vml" Requires="v">
                    <p:oleObj spid="_x0000_s2" name="Clip" r:id="rId3" imgW="1314450" imgH="923925" progId="MS_ClipArt_Gallery.2">
                      <p:embed/>
                    </p:oleObj>
                  </mc:Choice>
                  <mc:Fallback>
                    <p:oleObj name="Clip" r:id="rId3" imgW="1314450" imgH="923925" progId="MS_ClipArt_Gallery.2">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 y="1133"/>
                            <a:ext cx="19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51" name="Line 8"/>
              <p:cNvSpPr>
                <a:spLocks noChangeShapeType="1"/>
              </p:cNvSpPr>
              <p:nvPr/>
            </p:nvSpPr>
            <p:spPr bwMode="auto">
              <a:xfrm flipV="1">
                <a:off x="3307" y="1217"/>
                <a:ext cx="74"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29" name="Group 13"/>
            <p:cNvGrpSpPr/>
            <p:nvPr/>
          </p:nvGrpSpPr>
          <p:grpSpPr bwMode="auto">
            <a:xfrm>
              <a:off x="3040" y="1459"/>
              <a:ext cx="489" cy="226"/>
              <a:chOff x="3040" y="1459"/>
              <a:chExt cx="489" cy="226"/>
            </a:xfrm>
          </p:grpSpPr>
          <p:graphicFrame>
            <p:nvGraphicFramePr>
              <p:cNvPr id="30946" name="Object 10"/>
              <p:cNvGraphicFramePr/>
              <p:nvPr/>
            </p:nvGraphicFramePr>
            <p:xfrm>
              <a:off x="3040" y="1459"/>
              <a:ext cx="281" cy="226"/>
            </p:xfrm>
            <a:graphic>
              <a:graphicData uri="http://schemas.openxmlformats.org/presentationml/2006/ole">
                <mc:AlternateContent xmlns:mc="http://schemas.openxmlformats.org/markup-compatibility/2006">
                  <mc:Choice xmlns:v="urn:schemas-microsoft-com:vml" Requires="v">
                    <p:oleObj spid="_x0000_s3" name="Clip" r:id="rId5" imgW="1933575" imgH="1552575" progId="MS_ClipArt_Gallery.2">
                      <p:embed/>
                    </p:oleObj>
                  </mc:Choice>
                  <mc:Fallback>
                    <p:oleObj name="Clip" r:id="rId5" imgW="1933575" imgH="1552575" progId="MS_ClipArt_Gallery.2">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0" y="1459"/>
                            <a:ext cx="2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47" name="Object 11"/>
              <p:cNvGraphicFramePr/>
              <p:nvPr/>
            </p:nvGraphicFramePr>
            <p:xfrm>
              <a:off x="3338" y="1540"/>
              <a:ext cx="191" cy="134"/>
            </p:xfrm>
            <a:graphic>
              <a:graphicData uri="http://schemas.openxmlformats.org/presentationml/2006/ole">
                <mc:AlternateContent xmlns:mc="http://schemas.openxmlformats.org/markup-compatibility/2006">
                  <mc:Choice xmlns:v="urn:schemas-microsoft-com:vml" Requires="v">
                    <p:oleObj spid="_x0000_s4" name="Clip" r:id="rId7" imgW="1314450" imgH="923925" progId="MS_ClipArt_Gallery.2">
                      <p:embed/>
                    </p:oleObj>
                  </mc:Choice>
                  <mc:Fallback>
                    <p:oleObj name="Clip" r:id="rId7" imgW="1314450" imgH="923925" progId="MS_ClipArt_Gallery.2">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8" y="1540"/>
                            <a:ext cx="19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48" name="Line 12"/>
              <p:cNvSpPr>
                <a:spLocks noChangeShapeType="1"/>
              </p:cNvSpPr>
              <p:nvPr/>
            </p:nvSpPr>
            <p:spPr bwMode="auto">
              <a:xfrm flipV="1">
                <a:off x="3307" y="1624"/>
                <a:ext cx="74"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30" name="Group 17"/>
            <p:cNvGrpSpPr/>
            <p:nvPr/>
          </p:nvGrpSpPr>
          <p:grpSpPr bwMode="auto">
            <a:xfrm>
              <a:off x="3287" y="1313"/>
              <a:ext cx="46" cy="147"/>
              <a:chOff x="3287" y="1313"/>
              <a:chExt cx="46" cy="147"/>
            </a:xfrm>
          </p:grpSpPr>
          <p:sp>
            <p:nvSpPr>
              <p:cNvPr id="30943" name="Oval 14"/>
              <p:cNvSpPr>
                <a:spLocks noChangeArrowheads="1"/>
              </p:cNvSpPr>
              <p:nvPr/>
            </p:nvSpPr>
            <p:spPr bwMode="auto">
              <a:xfrm>
                <a:off x="3287" y="1313"/>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4" name="Oval 15"/>
              <p:cNvSpPr>
                <a:spLocks noChangeArrowheads="1"/>
              </p:cNvSpPr>
              <p:nvPr/>
            </p:nvSpPr>
            <p:spPr bwMode="auto">
              <a:xfrm>
                <a:off x="3289" y="1366"/>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5" name="Oval 16"/>
              <p:cNvSpPr>
                <a:spLocks noChangeArrowheads="1"/>
              </p:cNvSpPr>
              <p:nvPr/>
            </p:nvSpPr>
            <p:spPr bwMode="auto">
              <a:xfrm>
                <a:off x="3291" y="1419"/>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31" name="Group 26"/>
            <p:cNvGrpSpPr/>
            <p:nvPr/>
          </p:nvGrpSpPr>
          <p:grpSpPr bwMode="auto">
            <a:xfrm>
              <a:off x="3609" y="1660"/>
              <a:ext cx="137" cy="269"/>
              <a:chOff x="3609" y="1660"/>
              <a:chExt cx="137" cy="269"/>
            </a:xfrm>
          </p:grpSpPr>
          <p:sp>
            <p:nvSpPr>
              <p:cNvPr id="30935" name="AutoShape 18"/>
              <p:cNvSpPr>
                <a:spLocks noChangeArrowheads="1"/>
              </p:cNvSpPr>
              <p:nvPr/>
            </p:nvSpPr>
            <p:spPr bwMode="auto">
              <a:xfrm>
                <a:off x="3609" y="1867"/>
                <a:ext cx="137" cy="62"/>
              </a:xfrm>
              <a:prstGeom prst="parallelogram">
                <a:avLst>
                  <a:gd name="adj" fmla="val 8510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6" name="Rectangle 19"/>
              <p:cNvSpPr>
                <a:spLocks noChangeArrowheads="1"/>
              </p:cNvSpPr>
              <p:nvPr/>
            </p:nvSpPr>
            <p:spPr bwMode="auto">
              <a:xfrm>
                <a:off x="3678" y="1661"/>
                <a:ext cx="63" cy="20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7" name="Rectangle 20"/>
              <p:cNvSpPr>
                <a:spLocks noChangeArrowheads="1"/>
              </p:cNvSpPr>
              <p:nvPr/>
            </p:nvSpPr>
            <p:spPr bwMode="auto">
              <a:xfrm>
                <a:off x="3611" y="1721"/>
                <a:ext cx="85" cy="205"/>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8" name="AutoShape 21"/>
              <p:cNvSpPr>
                <a:spLocks noChangeArrowheads="1"/>
              </p:cNvSpPr>
              <p:nvPr/>
            </p:nvSpPr>
            <p:spPr bwMode="auto">
              <a:xfrm>
                <a:off x="3610" y="1660"/>
                <a:ext cx="135" cy="60"/>
              </a:xfrm>
              <a:prstGeom prst="parallelogram">
                <a:avLst>
                  <a:gd name="adj" fmla="val 86656"/>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9" name="Line 22"/>
              <p:cNvSpPr>
                <a:spLocks noChangeShapeType="1"/>
              </p:cNvSpPr>
              <p:nvPr/>
            </p:nvSpPr>
            <p:spPr bwMode="auto">
              <a:xfrm>
                <a:off x="3746" y="1663"/>
                <a:ext cx="0" cy="20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40" name="Line 23"/>
              <p:cNvSpPr>
                <a:spLocks noChangeShapeType="1"/>
              </p:cNvSpPr>
              <p:nvPr/>
            </p:nvSpPr>
            <p:spPr bwMode="auto">
              <a:xfrm flipH="1">
                <a:off x="3697" y="1867"/>
                <a:ext cx="49"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41" name="Rectangle 24"/>
              <p:cNvSpPr>
                <a:spLocks noChangeArrowheads="1"/>
              </p:cNvSpPr>
              <p:nvPr/>
            </p:nvSpPr>
            <p:spPr bwMode="auto">
              <a:xfrm>
                <a:off x="3622" y="1748"/>
                <a:ext cx="55" cy="11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2" name="Rectangle 25"/>
              <p:cNvSpPr>
                <a:spLocks noChangeArrowheads="1"/>
              </p:cNvSpPr>
              <p:nvPr/>
            </p:nvSpPr>
            <p:spPr bwMode="auto">
              <a:xfrm>
                <a:off x="3629" y="1783"/>
                <a:ext cx="44" cy="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32" name="Group 30"/>
            <p:cNvGrpSpPr/>
            <p:nvPr/>
          </p:nvGrpSpPr>
          <p:grpSpPr bwMode="auto">
            <a:xfrm>
              <a:off x="3751" y="1761"/>
              <a:ext cx="153" cy="56"/>
              <a:chOff x="3751" y="1761"/>
              <a:chExt cx="153" cy="56"/>
            </a:xfrm>
          </p:grpSpPr>
          <p:sp>
            <p:nvSpPr>
              <p:cNvPr id="30932" name="Oval 27"/>
              <p:cNvSpPr>
                <a:spLocks noChangeArrowheads="1"/>
              </p:cNvSpPr>
              <p:nvPr/>
            </p:nvSpPr>
            <p:spPr bwMode="auto">
              <a:xfrm>
                <a:off x="3751" y="1765"/>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3" name="Oval 28"/>
              <p:cNvSpPr>
                <a:spLocks noChangeArrowheads="1"/>
              </p:cNvSpPr>
              <p:nvPr/>
            </p:nvSpPr>
            <p:spPr bwMode="auto">
              <a:xfrm>
                <a:off x="3806" y="1763"/>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4" name="Oval 29"/>
              <p:cNvSpPr>
                <a:spLocks noChangeArrowheads="1"/>
              </p:cNvSpPr>
              <p:nvPr/>
            </p:nvSpPr>
            <p:spPr bwMode="auto">
              <a:xfrm>
                <a:off x="3861" y="1761"/>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33" name="Line 31"/>
            <p:cNvSpPr>
              <a:spLocks noChangeShapeType="1"/>
            </p:cNvSpPr>
            <p:nvPr/>
          </p:nvSpPr>
          <p:spPr bwMode="auto">
            <a:xfrm>
              <a:off x="3685" y="1594"/>
              <a:ext cx="325"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4" name="Line 32"/>
            <p:cNvSpPr>
              <a:spLocks noChangeShapeType="1"/>
            </p:cNvSpPr>
            <p:nvPr/>
          </p:nvSpPr>
          <p:spPr bwMode="auto">
            <a:xfrm>
              <a:off x="3687" y="1592"/>
              <a:ext cx="1"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5" name="Line 33"/>
            <p:cNvSpPr>
              <a:spLocks noChangeShapeType="1"/>
            </p:cNvSpPr>
            <p:nvPr/>
          </p:nvSpPr>
          <p:spPr bwMode="auto">
            <a:xfrm>
              <a:off x="4012" y="1591"/>
              <a:ext cx="1"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6" name="Line 34"/>
            <p:cNvSpPr>
              <a:spLocks noChangeShapeType="1"/>
            </p:cNvSpPr>
            <p:nvPr/>
          </p:nvSpPr>
          <p:spPr bwMode="auto">
            <a:xfrm>
              <a:off x="3488" y="1226"/>
              <a:ext cx="189" cy="1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7" name="Line 35"/>
            <p:cNvSpPr>
              <a:spLocks noChangeShapeType="1"/>
            </p:cNvSpPr>
            <p:nvPr/>
          </p:nvSpPr>
          <p:spPr bwMode="auto">
            <a:xfrm flipV="1">
              <a:off x="3495" y="1420"/>
              <a:ext cx="181"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8" name="Line 36"/>
            <p:cNvSpPr>
              <a:spLocks noChangeShapeType="1"/>
            </p:cNvSpPr>
            <p:nvPr/>
          </p:nvSpPr>
          <p:spPr bwMode="auto">
            <a:xfrm flipV="1">
              <a:off x="3841" y="1479"/>
              <a:ext cx="1" cy="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39" name="Group 45"/>
            <p:cNvGrpSpPr/>
            <p:nvPr/>
          </p:nvGrpSpPr>
          <p:grpSpPr bwMode="auto">
            <a:xfrm>
              <a:off x="3920" y="1643"/>
              <a:ext cx="138" cy="269"/>
              <a:chOff x="3920" y="1643"/>
              <a:chExt cx="138" cy="269"/>
            </a:xfrm>
          </p:grpSpPr>
          <p:sp>
            <p:nvSpPr>
              <p:cNvPr id="30924" name="AutoShape 37"/>
              <p:cNvSpPr>
                <a:spLocks noChangeArrowheads="1"/>
              </p:cNvSpPr>
              <p:nvPr/>
            </p:nvSpPr>
            <p:spPr bwMode="auto">
              <a:xfrm>
                <a:off x="3920" y="1850"/>
                <a:ext cx="138" cy="62"/>
              </a:xfrm>
              <a:prstGeom prst="parallelogram">
                <a:avLst>
                  <a:gd name="adj" fmla="val 8572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5" name="Rectangle 38"/>
              <p:cNvSpPr>
                <a:spLocks noChangeArrowheads="1"/>
              </p:cNvSpPr>
              <p:nvPr/>
            </p:nvSpPr>
            <p:spPr bwMode="auto">
              <a:xfrm>
                <a:off x="3990" y="1644"/>
                <a:ext cx="63" cy="20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6" name="Rectangle 39"/>
              <p:cNvSpPr>
                <a:spLocks noChangeArrowheads="1"/>
              </p:cNvSpPr>
              <p:nvPr/>
            </p:nvSpPr>
            <p:spPr bwMode="auto">
              <a:xfrm>
                <a:off x="3922" y="1704"/>
                <a:ext cx="85" cy="205"/>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7" name="AutoShape 40"/>
              <p:cNvSpPr>
                <a:spLocks noChangeArrowheads="1"/>
              </p:cNvSpPr>
              <p:nvPr/>
            </p:nvSpPr>
            <p:spPr bwMode="auto">
              <a:xfrm>
                <a:off x="3921" y="1643"/>
                <a:ext cx="136" cy="60"/>
              </a:xfrm>
              <a:prstGeom prst="parallelogram">
                <a:avLst>
                  <a:gd name="adj" fmla="val 87298"/>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8" name="Line 41"/>
              <p:cNvSpPr>
                <a:spLocks noChangeShapeType="1"/>
              </p:cNvSpPr>
              <p:nvPr/>
            </p:nvSpPr>
            <p:spPr bwMode="auto">
              <a:xfrm>
                <a:off x="4058" y="1646"/>
                <a:ext cx="0" cy="20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29" name="Line 42"/>
              <p:cNvSpPr>
                <a:spLocks noChangeShapeType="1"/>
              </p:cNvSpPr>
              <p:nvPr/>
            </p:nvSpPr>
            <p:spPr bwMode="auto">
              <a:xfrm flipH="1">
                <a:off x="4008" y="1850"/>
                <a:ext cx="50"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30" name="Rectangle 43"/>
              <p:cNvSpPr>
                <a:spLocks noChangeArrowheads="1"/>
              </p:cNvSpPr>
              <p:nvPr/>
            </p:nvSpPr>
            <p:spPr bwMode="auto">
              <a:xfrm>
                <a:off x="3933" y="1731"/>
                <a:ext cx="56" cy="118"/>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1" name="Rectangle 44"/>
              <p:cNvSpPr>
                <a:spLocks noChangeArrowheads="1"/>
              </p:cNvSpPr>
              <p:nvPr/>
            </p:nvSpPr>
            <p:spPr bwMode="auto">
              <a:xfrm>
                <a:off x="3940" y="1766"/>
                <a:ext cx="44" cy="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40" name="Group 55"/>
            <p:cNvGrpSpPr/>
            <p:nvPr/>
          </p:nvGrpSpPr>
          <p:grpSpPr bwMode="auto">
            <a:xfrm>
              <a:off x="3309" y="2076"/>
              <a:ext cx="313" cy="640"/>
              <a:chOff x="3309" y="2076"/>
              <a:chExt cx="313" cy="640"/>
            </a:xfrm>
          </p:grpSpPr>
          <p:graphicFrame>
            <p:nvGraphicFramePr>
              <p:cNvPr id="30915" name="Object 46"/>
              <p:cNvGraphicFramePr/>
              <p:nvPr/>
            </p:nvGraphicFramePr>
            <p:xfrm>
              <a:off x="3309" y="2076"/>
              <a:ext cx="281" cy="234"/>
            </p:xfrm>
            <a:graphic>
              <a:graphicData uri="http://schemas.openxmlformats.org/presentationml/2006/ole">
                <mc:AlternateContent xmlns:mc="http://schemas.openxmlformats.org/markup-compatibility/2006">
                  <mc:Choice xmlns:v="urn:schemas-microsoft-com:vml" Requires="v">
                    <p:oleObj spid="_x0000_s5" name="Clip" r:id="rId9" imgW="1933575" imgH="1609725" progId="MS_ClipArt_Gallery.2">
                      <p:embed/>
                    </p:oleObj>
                  </mc:Choice>
                  <mc:Fallback>
                    <p:oleObj name="Clip" r:id="rId9" imgW="1933575" imgH="1609725" progId="MS_ClipArt_Gallery.2">
                      <p:embed/>
                      <p:pic>
                        <p:nvPicPr>
                          <p:cNvPr id="0" name="Object 4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9" y="2076"/>
                            <a:ext cx="28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6" name="Line 47"/>
              <p:cNvSpPr>
                <a:spLocks noChangeShapeType="1"/>
              </p:cNvSpPr>
              <p:nvPr/>
            </p:nvSpPr>
            <p:spPr bwMode="auto">
              <a:xfrm flipV="1">
                <a:off x="3575" y="2243"/>
                <a:ext cx="47"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30917" name="Object 48"/>
              <p:cNvGraphicFramePr/>
              <p:nvPr/>
            </p:nvGraphicFramePr>
            <p:xfrm>
              <a:off x="3309" y="2482"/>
              <a:ext cx="281" cy="234"/>
            </p:xfrm>
            <a:graphic>
              <a:graphicData uri="http://schemas.openxmlformats.org/presentationml/2006/ole">
                <mc:AlternateContent xmlns:mc="http://schemas.openxmlformats.org/markup-compatibility/2006">
                  <mc:Choice xmlns:v="urn:schemas-microsoft-com:vml" Requires="v">
                    <p:oleObj spid="_x0000_s6" name="Clip" r:id="rId11" imgW="1933575" imgH="1609725" progId="MS_ClipArt_Gallery.2">
                      <p:embed/>
                    </p:oleObj>
                  </mc:Choice>
                  <mc:Fallback>
                    <p:oleObj name="Clip" r:id="rId11" imgW="1933575" imgH="1609725" progId="MS_ClipArt_Gallery.2">
                      <p:embed/>
                      <p:pic>
                        <p:nvPicPr>
                          <p:cNvPr id="0" name="Object 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9" y="2482"/>
                            <a:ext cx="28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8" name="Line 49"/>
              <p:cNvSpPr>
                <a:spLocks noChangeShapeType="1"/>
              </p:cNvSpPr>
              <p:nvPr/>
            </p:nvSpPr>
            <p:spPr bwMode="auto">
              <a:xfrm flipV="1">
                <a:off x="3575" y="2653"/>
                <a:ext cx="47"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919" name="Group 53"/>
              <p:cNvGrpSpPr/>
              <p:nvPr/>
            </p:nvGrpSpPr>
            <p:grpSpPr bwMode="auto">
              <a:xfrm>
                <a:off x="3391" y="2309"/>
                <a:ext cx="47" cy="152"/>
                <a:chOff x="3391" y="2309"/>
                <a:chExt cx="47" cy="152"/>
              </a:xfrm>
            </p:grpSpPr>
            <p:sp>
              <p:nvSpPr>
                <p:cNvPr id="30921" name="Oval 50"/>
                <p:cNvSpPr>
                  <a:spLocks noChangeArrowheads="1"/>
                </p:cNvSpPr>
                <p:nvPr/>
              </p:nvSpPr>
              <p:spPr bwMode="auto">
                <a:xfrm>
                  <a:off x="3391" y="2309"/>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2" name="Oval 51"/>
                <p:cNvSpPr>
                  <a:spLocks noChangeArrowheads="1"/>
                </p:cNvSpPr>
                <p:nvPr/>
              </p:nvSpPr>
              <p:spPr bwMode="auto">
                <a:xfrm>
                  <a:off x="3393" y="2364"/>
                  <a:ext cx="43"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3" name="Oval 52"/>
                <p:cNvSpPr>
                  <a:spLocks noChangeArrowheads="1"/>
                </p:cNvSpPr>
                <p:nvPr/>
              </p:nvSpPr>
              <p:spPr bwMode="auto">
                <a:xfrm>
                  <a:off x="3395" y="2418"/>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920" name="Line 54"/>
              <p:cNvSpPr>
                <a:spLocks noChangeShapeType="1"/>
              </p:cNvSpPr>
              <p:nvPr/>
            </p:nvSpPr>
            <p:spPr bwMode="auto">
              <a:xfrm>
                <a:off x="3619" y="2243"/>
                <a:ext cx="0" cy="4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30741" name="Object 56"/>
            <p:cNvGraphicFramePr/>
            <p:nvPr/>
          </p:nvGraphicFramePr>
          <p:xfrm>
            <a:off x="3862" y="2754"/>
            <a:ext cx="282" cy="235"/>
          </p:xfrm>
          <a:graphic>
            <a:graphicData uri="http://schemas.openxmlformats.org/presentationml/2006/ole">
              <mc:AlternateContent xmlns:mc="http://schemas.openxmlformats.org/markup-compatibility/2006">
                <mc:Choice xmlns:v="urn:schemas-microsoft-com:vml" Requires="v">
                  <p:oleObj spid="_x0000_s7" name="Clip" r:id="rId13" imgW="1943100" imgH="1619250" progId="MS_ClipArt_Gallery.2">
                    <p:embed/>
                  </p:oleObj>
                </mc:Choice>
                <mc:Fallback>
                  <p:oleObj name="Clip" r:id="rId13" imgW="1943100" imgH="1619250" progId="MS_ClipArt_Gallery.2">
                    <p:embed/>
                    <p:pic>
                      <p:nvPicPr>
                        <p:cNvPr id="0" name="Object 5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2" y="2754"/>
                          <a:ext cx="282"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2" name="Object 57"/>
            <p:cNvGraphicFramePr/>
            <p:nvPr/>
          </p:nvGraphicFramePr>
          <p:xfrm>
            <a:off x="3459" y="2747"/>
            <a:ext cx="281" cy="233"/>
          </p:xfrm>
          <a:graphic>
            <a:graphicData uri="http://schemas.openxmlformats.org/presentationml/2006/ole">
              <mc:AlternateContent xmlns:mc="http://schemas.openxmlformats.org/markup-compatibility/2006">
                <mc:Choice xmlns:v="urn:schemas-microsoft-com:vml" Requires="v">
                  <p:oleObj spid="_x0000_s8" name="Clip" r:id="rId15" imgW="1933575" imgH="1600200" progId="MS_ClipArt_Gallery.2">
                    <p:embed/>
                  </p:oleObj>
                </mc:Choice>
                <mc:Fallback>
                  <p:oleObj name="Clip" r:id="rId15" imgW="1933575" imgH="1600200" progId="MS_ClipArt_Gallery.2">
                    <p:embed/>
                    <p:pic>
                      <p:nvPicPr>
                        <p:cNvPr id="0" name="Object 5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9" y="2747"/>
                          <a:ext cx="2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3" name="Oval 58"/>
            <p:cNvSpPr>
              <a:spLocks noChangeArrowheads="1"/>
            </p:cNvSpPr>
            <p:nvPr/>
          </p:nvSpPr>
          <p:spPr bwMode="auto">
            <a:xfrm>
              <a:off x="3732" y="2818"/>
              <a:ext cx="42" cy="44"/>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4" name="Oval 59"/>
            <p:cNvSpPr>
              <a:spLocks noChangeArrowheads="1"/>
            </p:cNvSpPr>
            <p:nvPr/>
          </p:nvSpPr>
          <p:spPr bwMode="auto">
            <a:xfrm>
              <a:off x="3786" y="2818"/>
              <a:ext cx="44"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5" name="Oval 60"/>
            <p:cNvSpPr>
              <a:spLocks noChangeArrowheads="1"/>
            </p:cNvSpPr>
            <p:nvPr/>
          </p:nvSpPr>
          <p:spPr bwMode="auto">
            <a:xfrm>
              <a:off x="3838" y="2820"/>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6" name="Line 61"/>
            <p:cNvSpPr>
              <a:spLocks noChangeShapeType="1"/>
            </p:cNvSpPr>
            <p:nvPr/>
          </p:nvSpPr>
          <p:spPr bwMode="auto">
            <a:xfrm flipV="1">
              <a:off x="4029" y="2716"/>
              <a:ext cx="1" cy="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7" name="Line 62"/>
            <p:cNvSpPr>
              <a:spLocks noChangeShapeType="1"/>
            </p:cNvSpPr>
            <p:nvPr/>
          </p:nvSpPr>
          <p:spPr bwMode="auto">
            <a:xfrm flipV="1">
              <a:off x="3618" y="2711"/>
              <a:ext cx="0" cy="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8" name="Line 63"/>
            <p:cNvSpPr>
              <a:spLocks noChangeShapeType="1"/>
            </p:cNvSpPr>
            <p:nvPr/>
          </p:nvSpPr>
          <p:spPr bwMode="auto">
            <a:xfrm flipH="1">
              <a:off x="3620" y="2714"/>
              <a:ext cx="4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9" name="Line 64"/>
            <p:cNvSpPr>
              <a:spLocks noChangeShapeType="1"/>
            </p:cNvSpPr>
            <p:nvPr/>
          </p:nvSpPr>
          <p:spPr bwMode="auto">
            <a:xfrm flipV="1">
              <a:off x="3606" y="2458"/>
              <a:ext cx="61"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50" name="Line 65"/>
            <p:cNvSpPr>
              <a:spLocks noChangeShapeType="1"/>
            </p:cNvSpPr>
            <p:nvPr/>
          </p:nvSpPr>
          <p:spPr bwMode="auto">
            <a:xfrm>
              <a:off x="4001" y="2490"/>
              <a:ext cx="199"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51" name="Line 66"/>
            <p:cNvSpPr>
              <a:spLocks noChangeShapeType="1"/>
            </p:cNvSpPr>
            <p:nvPr/>
          </p:nvSpPr>
          <p:spPr bwMode="auto">
            <a:xfrm flipH="1">
              <a:off x="4523" y="2488"/>
              <a:ext cx="183" cy="2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30752" name="Object 67"/>
            <p:cNvGraphicFramePr/>
            <p:nvPr/>
          </p:nvGraphicFramePr>
          <p:xfrm>
            <a:off x="4640" y="2182"/>
            <a:ext cx="141" cy="173"/>
          </p:xfrm>
          <a:graphic>
            <a:graphicData uri="http://schemas.openxmlformats.org/presentationml/2006/ole">
              <mc:AlternateContent xmlns:mc="http://schemas.openxmlformats.org/markup-compatibility/2006">
                <mc:Choice xmlns:v="urn:schemas-microsoft-com:vml" Requires="v">
                  <p:oleObj spid="_x0000_s9" name="Clip" r:id="rId17" imgW="971550" imgH="1190625" progId="MS_ClipArt_Gallery.2">
                    <p:embed/>
                  </p:oleObj>
                </mc:Choice>
                <mc:Fallback>
                  <p:oleObj name="Clip" r:id="rId17" imgW="971550" imgH="1190625" progId="MS_ClipArt_Gallery.2">
                    <p:embed/>
                    <p:pic>
                      <p:nvPicPr>
                        <p:cNvPr id="0" name="Object 6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40" y="2182"/>
                          <a:ext cx="14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3" name="Object 68"/>
            <p:cNvGraphicFramePr/>
            <p:nvPr/>
          </p:nvGraphicFramePr>
          <p:xfrm>
            <a:off x="3763" y="2237"/>
            <a:ext cx="141" cy="172"/>
          </p:xfrm>
          <a:graphic>
            <a:graphicData uri="http://schemas.openxmlformats.org/presentationml/2006/ole">
              <mc:AlternateContent xmlns:mc="http://schemas.openxmlformats.org/markup-compatibility/2006">
                <mc:Choice xmlns:v="urn:schemas-microsoft-com:vml" Requires="v">
                  <p:oleObj spid="_x0000_s10" name="Clip" r:id="rId19" imgW="971550" imgH="1190625" progId="MS_ClipArt_Gallery.2">
                    <p:embed/>
                  </p:oleObj>
                </mc:Choice>
                <mc:Fallback>
                  <p:oleObj name="Clip" r:id="rId19" imgW="971550" imgH="1190625" progId="MS_ClipArt_Gallery.2">
                    <p:embed/>
                    <p:pic>
                      <p:nvPicPr>
                        <p:cNvPr id="0" name="Object 6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63" y="2237"/>
                          <a:ext cx="141"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4" name="Freeform 69"/>
            <p:cNvSpPr/>
            <p:nvPr/>
          </p:nvSpPr>
          <p:spPr bwMode="auto">
            <a:xfrm>
              <a:off x="3816" y="2091"/>
              <a:ext cx="889" cy="201"/>
            </a:xfrm>
            <a:custGeom>
              <a:avLst/>
              <a:gdLst>
                <a:gd name="T0" fmla="*/ 0 w 889"/>
                <a:gd name="T1" fmla="*/ 200 h 201"/>
                <a:gd name="T2" fmla="*/ 93 w 889"/>
                <a:gd name="T3" fmla="*/ 130 h 201"/>
                <a:gd name="T4" fmla="*/ 140 w 889"/>
                <a:gd name="T5" fmla="*/ 97 h 201"/>
                <a:gd name="T6" fmla="*/ 188 w 889"/>
                <a:gd name="T7" fmla="*/ 68 h 201"/>
                <a:gd name="T8" fmla="*/ 238 w 889"/>
                <a:gd name="T9" fmla="*/ 42 h 201"/>
                <a:gd name="T10" fmla="*/ 288 w 889"/>
                <a:gd name="T11" fmla="*/ 22 h 201"/>
                <a:gd name="T12" fmla="*/ 341 w 889"/>
                <a:gd name="T13" fmla="*/ 8 h 201"/>
                <a:gd name="T14" fmla="*/ 395 w 889"/>
                <a:gd name="T15" fmla="*/ 0 h 201"/>
                <a:gd name="T16" fmla="*/ 451 w 889"/>
                <a:gd name="T17" fmla="*/ 1 h 201"/>
                <a:gd name="T18" fmla="*/ 510 w 889"/>
                <a:gd name="T19" fmla="*/ 9 h 201"/>
                <a:gd name="T20" fmla="*/ 570 w 889"/>
                <a:gd name="T21" fmla="*/ 23 h 201"/>
                <a:gd name="T22" fmla="*/ 632 w 889"/>
                <a:gd name="T23" fmla="*/ 42 h 201"/>
                <a:gd name="T24" fmla="*/ 695 w 889"/>
                <a:gd name="T25" fmla="*/ 65 h 201"/>
                <a:gd name="T26" fmla="*/ 759 w 889"/>
                <a:gd name="T27" fmla="*/ 91 h 201"/>
                <a:gd name="T28" fmla="*/ 888 w 889"/>
                <a:gd name="T29" fmla="*/ 148 h 2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9"/>
                <a:gd name="T46" fmla="*/ 0 h 201"/>
                <a:gd name="T47" fmla="*/ 889 w 889"/>
                <a:gd name="T48" fmla="*/ 201 h 2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9" h="201">
                  <a:moveTo>
                    <a:pt x="0" y="200"/>
                  </a:moveTo>
                  <a:lnTo>
                    <a:pt x="93" y="130"/>
                  </a:lnTo>
                  <a:lnTo>
                    <a:pt x="140" y="97"/>
                  </a:lnTo>
                  <a:lnTo>
                    <a:pt x="188" y="68"/>
                  </a:lnTo>
                  <a:lnTo>
                    <a:pt x="238" y="42"/>
                  </a:lnTo>
                  <a:lnTo>
                    <a:pt x="288" y="22"/>
                  </a:lnTo>
                  <a:lnTo>
                    <a:pt x="341" y="8"/>
                  </a:lnTo>
                  <a:lnTo>
                    <a:pt x="395" y="0"/>
                  </a:lnTo>
                  <a:lnTo>
                    <a:pt x="451" y="1"/>
                  </a:lnTo>
                  <a:lnTo>
                    <a:pt x="510" y="9"/>
                  </a:lnTo>
                  <a:lnTo>
                    <a:pt x="570" y="23"/>
                  </a:lnTo>
                  <a:lnTo>
                    <a:pt x="632" y="42"/>
                  </a:lnTo>
                  <a:lnTo>
                    <a:pt x="695" y="65"/>
                  </a:lnTo>
                  <a:lnTo>
                    <a:pt x="759" y="91"/>
                  </a:lnTo>
                  <a:lnTo>
                    <a:pt x="888" y="148"/>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30755" name="Group 72"/>
            <p:cNvGrpSpPr/>
            <p:nvPr/>
          </p:nvGrpSpPr>
          <p:grpSpPr bwMode="auto">
            <a:xfrm>
              <a:off x="3991" y="3054"/>
              <a:ext cx="275" cy="300"/>
              <a:chOff x="3991" y="3054"/>
              <a:chExt cx="275" cy="300"/>
            </a:xfrm>
          </p:grpSpPr>
          <p:graphicFrame>
            <p:nvGraphicFramePr>
              <p:cNvPr id="30913" name="Object 70"/>
              <p:cNvGraphicFramePr/>
              <p:nvPr/>
            </p:nvGraphicFramePr>
            <p:xfrm>
              <a:off x="3991" y="3054"/>
              <a:ext cx="257" cy="265"/>
            </p:xfrm>
            <a:graphic>
              <a:graphicData uri="http://schemas.openxmlformats.org/presentationml/2006/ole">
                <mc:AlternateContent xmlns:mc="http://schemas.openxmlformats.org/markup-compatibility/2006">
                  <mc:Choice xmlns:v="urn:schemas-microsoft-com:vml" Requires="v">
                    <p:oleObj spid="_x0000_s11" name="Clip" r:id="rId21" imgW="1771650" imgH="1828800" progId="MS_ClipArt_Gallery.2">
                      <p:embed/>
                    </p:oleObj>
                  </mc:Choice>
                  <mc:Fallback>
                    <p:oleObj name="Clip" r:id="rId21" imgW="1771650" imgH="1828800" progId="MS_ClipArt_Gallery.2">
                      <p:embed/>
                      <p:pic>
                        <p:nvPicPr>
                          <p:cNvPr id="0" name="Object 7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91" y="3054"/>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14" name="Object 71"/>
              <p:cNvGraphicFramePr/>
              <p:nvPr/>
            </p:nvGraphicFramePr>
            <p:xfrm>
              <a:off x="4030" y="3131"/>
              <a:ext cx="236" cy="223"/>
            </p:xfrm>
            <a:graphic>
              <a:graphicData uri="http://schemas.openxmlformats.org/presentationml/2006/ole">
                <mc:AlternateContent xmlns:mc="http://schemas.openxmlformats.org/markup-compatibility/2006">
                  <mc:Choice xmlns:v="urn:schemas-microsoft-com:vml" Requires="v">
                    <p:oleObj spid="_x0000_s12" name="Clip" r:id="rId23" imgW="1628775" imgH="1533525" progId="MS_ClipArt_Gallery.2">
                      <p:embed/>
                    </p:oleObj>
                  </mc:Choice>
                  <mc:Fallback>
                    <p:oleObj name="Clip" r:id="rId23" imgW="1628775" imgH="1533525" progId="MS_ClipArt_Gallery.2">
                      <p:embed/>
                      <p:pic>
                        <p:nvPicPr>
                          <p:cNvPr id="0" name="Object 7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0" y="3131"/>
                            <a:ext cx="23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756" name="Group 75"/>
            <p:cNvGrpSpPr/>
            <p:nvPr/>
          </p:nvGrpSpPr>
          <p:grpSpPr bwMode="auto">
            <a:xfrm>
              <a:off x="4501" y="3076"/>
              <a:ext cx="275" cy="300"/>
              <a:chOff x="4501" y="3076"/>
              <a:chExt cx="275" cy="300"/>
            </a:xfrm>
          </p:grpSpPr>
          <p:graphicFrame>
            <p:nvGraphicFramePr>
              <p:cNvPr id="30911" name="Object 73"/>
              <p:cNvGraphicFramePr/>
              <p:nvPr/>
            </p:nvGraphicFramePr>
            <p:xfrm>
              <a:off x="4501" y="3076"/>
              <a:ext cx="257" cy="265"/>
            </p:xfrm>
            <a:graphic>
              <a:graphicData uri="http://schemas.openxmlformats.org/presentationml/2006/ole">
                <mc:AlternateContent xmlns:mc="http://schemas.openxmlformats.org/markup-compatibility/2006">
                  <mc:Choice xmlns:v="urn:schemas-microsoft-com:vml" Requires="v">
                    <p:oleObj spid="_x0000_s13" name="Clip" r:id="rId25" imgW="1771650" imgH="1828800" progId="MS_ClipArt_Gallery.2">
                      <p:embed/>
                    </p:oleObj>
                  </mc:Choice>
                  <mc:Fallback>
                    <p:oleObj name="Clip" r:id="rId25" imgW="1771650" imgH="1828800" progId="MS_ClipArt_Gallery.2">
                      <p:embed/>
                      <p:pic>
                        <p:nvPicPr>
                          <p:cNvPr id="0" name="Object 7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01" y="3076"/>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12" name="Object 74"/>
              <p:cNvGraphicFramePr/>
              <p:nvPr/>
            </p:nvGraphicFramePr>
            <p:xfrm>
              <a:off x="4540" y="3153"/>
              <a:ext cx="236" cy="223"/>
            </p:xfrm>
            <a:graphic>
              <a:graphicData uri="http://schemas.openxmlformats.org/presentationml/2006/ole">
                <mc:AlternateContent xmlns:mc="http://schemas.openxmlformats.org/markup-compatibility/2006">
                  <mc:Choice xmlns:v="urn:schemas-microsoft-com:vml" Requires="v">
                    <p:oleObj spid="_x0000_s14" name="Clip" r:id="rId27" imgW="1628775" imgH="1533525" progId="MS_ClipArt_Gallery.2">
                      <p:embed/>
                    </p:oleObj>
                  </mc:Choice>
                  <mc:Fallback>
                    <p:oleObj name="Clip" r:id="rId27" imgW="1628775" imgH="1533525" progId="MS_ClipArt_Gallery.2">
                      <p:embed/>
                      <p:pic>
                        <p:nvPicPr>
                          <p:cNvPr id="0"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40" y="3153"/>
                            <a:ext cx="23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757" name="Group 78"/>
            <p:cNvGrpSpPr/>
            <p:nvPr/>
          </p:nvGrpSpPr>
          <p:grpSpPr bwMode="auto">
            <a:xfrm>
              <a:off x="4229" y="2882"/>
              <a:ext cx="257" cy="265"/>
              <a:chOff x="4229" y="2882"/>
              <a:chExt cx="257" cy="265"/>
            </a:xfrm>
          </p:grpSpPr>
          <p:graphicFrame>
            <p:nvGraphicFramePr>
              <p:cNvPr id="30909" name="Object 76"/>
              <p:cNvGraphicFramePr/>
              <p:nvPr/>
            </p:nvGraphicFramePr>
            <p:xfrm>
              <a:off x="4229" y="2882"/>
              <a:ext cx="257" cy="265"/>
            </p:xfrm>
            <a:graphic>
              <a:graphicData uri="http://schemas.openxmlformats.org/presentationml/2006/ole">
                <mc:AlternateContent xmlns:mc="http://schemas.openxmlformats.org/markup-compatibility/2006">
                  <mc:Choice xmlns:v="urn:schemas-microsoft-com:vml" Requires="v">
                    <p:oleObj spid="_x0000_s15" name="Clip" r:id="rId29" imgW="1771650" imgH="1828800" progId="MS_ClipArt_Gallery.2">
                      <p:embed/>
                    </p:oleObj>
                  </mc:Choice>
                  <mc:Fallback>
                    <p:oleObj name="Clip" r:id="rId29" imgW="1771650" imgH="1828800" progId="MS_ClipArt_Gallery.2">
                      <p:embed/>
                      <p:pic>
                        <p:nvPicPr>
                          <p:cNvPr id="0" name="Object 7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29" y="2882"/>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0" name="Rectangle 77"/>
              <p:cNvSpPr>
                <a:spLocks noChangeArrowheads="1"/>
              </p:cNvSpPr>
              <p:nvPr/>
            </p:nvSpPr>
            <p:spPr bwMode="auto">
              <a:xfrm>
                <a:off x="4302" y="2973"/>
                <a:ext cx="174" cy="165"/>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58" name="Line 79"/>
            <p:cNvSpPr>
              <a:spLocks noChangeShapeType="1"/>
            </p:cNvSpPr>
            <p:nvPr/>
          </p:nvSpPr>
          <p:spPr bwMode="auto">
            <a:xfrm>
              <a:off x="4430" y="2816"/>
              <a:ext cx="0" cy="1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59" name="Group 88"/>
            <p:cNvGrpSpPr/>
            <p:nvPr/>
          </p:nvGrpSpPr>
          <p:grpSpPr bwMode="auto">
            <a:xfrm>
              <a:off x="4903" y="2423"/>
              <a:ext cx="137" cy="279"/>
              <a:chOff x="4903" y="2423"/>
              <a:chExt cx="137" cy="279"/>
            </a:xfrm>
          </p:grpSpPr>
          <p:sp>
            <p:nvSpPr>
              <p:cNvPr id="30901" name="AutoShape 80"/>
              <p:cNvSpPr>
                <a:spLocks noChangeArrowheads="1"/>
              </p:cNvSpPr>
              <p:nvPr/>
            </p:nvSpPr>
            <p:spPr bwMode="auto">
              <a:xfrm>
                <a:off x="4903" y="2637"/>
                <a:ext cx="137" cy="65"/>
              </a:xfrm>
              <a:prstGeom prst="parallelogram">
                <a:avLst>
                  <a:gd name="adj" fmla="val 8117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2" name="Rectangle 81"/>
              <p:cNvSpPr>
                <a:spLocks noChangeArrowheads="1"/>
              </p:cNvSpPr>
              <p:nvPr/>
            </p:nvSpPr>
            <p:spPr bwMode="auto">
              <a:xfrm>
                <a:off x="4972" y="2424"/>
                <a:ext cx="63" cy="21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3" name="Rectangle 82"/>
              <p:cNvSpPr>
                <a:spLocks noChangeArrowheads="1"/>
              </p:cNvSpPr>
              <p:nvPr/>
            </p:nvSpPr>
            <p:spPr bwMode="auto">
              <a:xfrm>
                <a:off x="4905" y="2486"/>
                <a:ext cx="85" cy="213"/>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4" name="AutoShape 83"/>
              <p:cNvSpPr>
                <a:spLocks noChangeArrowheads="1"/>
              </p:cNvSpPr>
              <p:nvPr/>
            </p:nvSpPr>
            <p:spPr bwMode="auto">
              <a:xfrm>
                <a:off x="4904" y="2423"/>
                <a:ext cx="135" cy="63"/>
              </a:xfrm>
              <a:prstGeom prst="parallelogram">
                <a:avLst>
                  <a:gd name="adj" fmla="val 82530"/>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5" name="Line 84"/>
              <p:cNvSpPr>
                <a:spLocks noChangeShapeType="1"/>
              </p:cNvSpPr>
              <p:nvPr/>
            </p:nvSpPr>
            <p:spPr bwMode="auto">
              <a:xfrm>
                <a:off x="5040" y="2427"/>
                <a:ext cx="0" cy="2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06" name="Line 85"/>
              <p:cNvSpPr>
                <a:spLocks noChangeShapeType="1"/>
              </p:cNvSpPr>
              <p:nvPr/>
            </p:nvSpPr>
            <p:spPr bwMode="auto">
              <a:xfrm flipH="1">
                <a:off x="4991" y="2637"/>
                <a:ext cx="49" cy="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07" name="Rectangle 86"/>
              <p:cNvSpPr>
                <a:spLocks noChangeArrowheads="1"/>
              </p:cNvSpPr>
              <p:nvPr/>
            </p:nvSpPr>
            <p:spPr bwMode="auto">
              <a:xfrm>
                <a:off x="4916" y="2514"/>
                <a:ext cx="55" cy="122"/>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8" name="Rectangle 87"/>
              <p:cNvSpPr>
                <a:spLocks noChangeArrowheads="1"/>
              </p:cNvSpPr>
              <p:nvPr/>
            </p:nvSpPr>
            <p:spPr bwMode="auto">
              <a:xfrm>
                <a:off x="4923" y="2551"/>
                <a:ext cx="44"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60" name="Group 97"/>
            <p:cNvGrpSpPr/>
            <p:nvPr/>
          </p:nvGrpSpPr>
          <p:grpSpPr bwMode="auto">
            <a:xfrm>
              <a:off x="4895" y="2727"/>
              <a:ext cx="136" cy="279"/>
              <a:chOff x="4895" y="2727"/>
              <a:chExt cx="136" cy="279"/>
            </a:xfrm>
          </p:grpSpPr>
          <p:sp>
            <p:nvSpPr>
              <p:cNvPr id="30893" name="AutoShape 89"/>
              <p:cNvSpPr>
                <a:spLocks noChangeArrowheads="1"/>
              </p:cNvSpPr>
              <p:nvPr/>
            </p:nvSpPr>
            <p:spPr bwMode="auto">
              <a:xfrm>
                <a:off x="4895" y="2941"/>
                <a:ext cx="136" cy="65"/>
              </a:xfrm>
              <a:prstGeom prst="parallelogram">
                <a:avLst>
                  <a:gd name="adj" fmla="val 8058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4" name="Rectangle 90"/>
              <p:cNvSpPr>
                <a:spLocks noChangeArrowheads="1"/>
              </p:cNvSpPr>
              <p:nvPr/>
            </p:nvSpPr>
            <p:spPr bwMode="auto">
              <a:xfrm>
                <a:off x="4964" y="2728"/>
                <a:ext cx="62" cy="21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5" name="Rectangle 91"/>
              <p:cNvSpPr>
                <a:spLocks noChangeArrowheads="1"/>
              </p:cNvSpPr>
              <p:nvPr/>
            </p:nvSpPr>
            <p:spPr bwMode="auto">
              <a:xfrm>
                <a:off x="4897" y="2790"/>
                <a:ext cx="84" cy="213"/>
              </a:xfrm>
              <a:prstGeom prst="rect">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6" name="AutoShape 92"/>
              <p:cNvSpPr>
                <a:spLocks noChangeArrowheads="1"/>
              </p:cNvSpPr>
              <p:nvPr/>
            </p:nvSpPr>
            <p:spPr bwMode="auto">
              <a:xfrm>
                <a:off x="4896" y="2727"/>
                <a:ext cx="134" cy="63"/>
              </a:xfrm>
              <a:prstGeom prst="parallelogram">
                <a:avLst>
                  <a:gd name="adj" fmla="val 81918"/>
                </a:avLst>
              </a:prstGeom>
              <a:solidFill>
                <a:srgbClr val="33CCCC"/>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7" name="Line 93"/>
              <p:cNvSpPr>
                <a:spLocks noChangeShapeType="1"/>
              </p:cNvSpPr>
              <p:nvPr/>
            </p:nvSpPr>
            <p:spPr bwMode="auto">
              <a:xfrm>
                <a:off x="5031" y="2731"/>
                <a:ext cx="0" cy="2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8" name="Line 94"/>
              <p:cNvSpPr>
                <a:spLocks noChangeShapeType="1"/>
              </p:cNvSpPr>
              <p:nvPr/>
            </p:nvSpPr>
            <p:spPr bwMode="auto">
              <a:xfrm flipH="1">
                <a:off x="4982" y="2941"/>
                <a:ext cx="49" cy="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9" name="Rectangle 95"/>
              <p:cNvSpPr>
                <a:spLocks noChangeArrowheads="1"/>
              </p:cNvSpPr>
              <p:nvPr/>
            </p:nvSpPr>
            <p:spPr bwMode="auto">
              <a:xfrm>
                <a:off x="4908" y="2818"/>
                <a:ext cx="55" cy="122"/>
              </a:xfrm>
              <a:prstGeom prst="rect">
                <a:avLst/>
              </a:prstGeom>
              <a:solidFill>
                <a:schemeClr val="accent2"/>
              </a:solidFill>
              <a:ln w="12700">
                <a:solidFill>
                  <a:schemeClr val="tx1"/>
                </a:solidFill>
                <a:miter lim="800000"/>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0" name="Rectangle 96"/>
              <p:cNvSpPr>
                <a:spLocks noChangeArrowheads="1"/>
              </p:cNvSpPr>
              <p:nvPr/>
            </p:nvSpPr>
            <p:spPr bwMode="auto">
              <a:xfrm>
                <a:off x="4915" y="2855"/>
                <a:ext cx="43"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61" name="Line 98"/>
            <p:cNvSpPr>
              <a:spLocks noChangeShapeType="1"/>
            </p:cNvSpPr>
            <p:nvPr/>
          </p:nvSpPr>
          <p:spPr bwMode="auto">
            <a:xfrm flipV="1">
              <a:off x="4849" y="2470"/>
              <a:ext cx="0" cy="4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2" name="Line 99"/>
            <p:cNvSpPr>
              <a:spLocks noChangeShapeType="1"/>
            </p:cNvSpPr>
            <p:nvPr/>
          </p:nvSpPr>
          <p:spPr bwMode="auto">
            <a:xfrm>
              <a:off x="4848" y="2885"/>
              <a:ext cx="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3" name="Line 100"/>
            <p:cNvSpPr>
              <a:spLocks noChangeShapeType="1"/>
            </p:cNvSpPr>
            <p:nvPr/>
          </p:nvSpPr>
          <p:spPr bwMode="auto">
            <a:xfrm>
              <a:off x="4846" y="2560"/>
              <a:ext cx="5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4" name="Line 101"/>
            <p:cNvSpPr>
              <a:spLocks noChangeShapeType="1"/>
            </p:cNvSpPr>
            <p:nvPr/>
          </p:nvSpPr>
          <p:spPr bwMode="auto">
            <a:xfrm flipV="1">
              <a:off x="4008" y="1260"/>
              <a:ext cx="301" cy="1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5" name="Line 102"/>
            <p:cNvSpPr>
              <a:spLocks noChangeShapeType="1"/>
            </p:cNvSpPr>
            <p:nvPr/>
          </p:nvSpPr>
          <p:spPr bwMode="auto">
            <a:xfrm>
              <a:off x="4622" y="1249"/>
              <a:ext cx="319" cy="1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6" name="Line 103"/>
            <p:cNvSpPr>
              <a:spLocks noChangeShapeType="1"/>
            </p:cNvSpPr>
            <p:nvPr/>
          </p:nvSpPr>
          <p:spPr bwMode="auto">
            <a:xfrm flipH="1">
              <a:off x="4963" y="1479"/>
              <a:ext cx="158" cy="4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7" name="Line 104"/>
            <p:cNvSpPr>
              <a:spLocks noChangeShapeType="1"/>
            </p:cNvSpPr>
            <p:nvPr/>
          </p:nvSpPr>
          <p:spPr bwMode="auto">
            <a:xfrm>
              <a:off x="4457" y="1326"/>
              <a:ext cx="0" cy="29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8" name="Line 105"/>
            <p:cNvSpPr>
              <a:spLocks noChangeShapeType="1"/>
            </p:cNvSpPr>
            <p:nvPr/>
          </p:nvSpPr>
          <p:spPr bwMode="auto">
            <a:xfrm>
              <a:off x="4474" y="1769"/>
              <a:ext cx="351" cy="2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9" name="Line 106"/>
            <p:cNvSpPr>
              <a:spLocks noChangeShapeType="1"/>
            </p:cNvSpPr>
            <p:nvPr/>
          </p:nvSpPr>
          <p:spPr bwMode="auto">
            <a:xfrm flipH="1">
              <a:off x="4776" y="2086"/>
              <a:ext cx="175" cy="24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0" name="Line 107"/>
            <p:cNvSpPr>
              <a:spLocks noChangeShapeType="1"/>
            </p:cNvSpPr>
            <p:nvPr/>
          </p:nvSpPr>
          <p:spPr bwMode="auto">
            <a:xfrm flipH="1">
              <a:off x="4627" y="1458"/>
              <a:ext cx="368"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1" name="Line 108"/>
            <p:cNvSpPr>
              <a:spLocks noChangeShapeType="1"/>
            </p:cNvSpPr>
            <p:nvPr/>
          </p:nvSpPr>
          <p:spPr bwMode="auto">
            <a:xfrm flipH="1">
              <a:off x="4633" y="1075"/>
              <a:ext cx="231" cy="17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2" name="Line 109"/>
            <p:cNvSpPr>
              <a:spLocks noChangeShapeType="1"/>
            </p:cNvSpPr>
            <p:nvPr/>
          </p:nvSpPr>
          <p:spPr bwMode="auto">
            <a:xfrm flipH="1">
              <a:off x="5104" y="1195"/>
              <a:ext cx="132" cy="1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73" name="Group 123"/>
            <p:cNvGrpSpPr/>
            <p:nvPr/>
          </p:nvGrpSpPr>
          <p:grpSpPr bwMode="auto">
            <a:xfrm>
              <a:off x="3668" y="1326"/>
              <a:ext cx="329" cy="160"/>
              <a:chOff x="3668" y="1326"/>
              <a:chExt cx="329" cy="160"/>
            </a:xfrm>
          </p:grpSpPr>
          <p:sp>
            <p:nvSpPr>
              <p:cNvPr id="30880" name="Oval 110"/>
              <p:cNvSpPr>
                <a:spLocks noChangeArrowheads="1"/>
              </p:cNvSpPr>
              <p:nvPr/>
            </p:nvSpPr>
            <p:spPr bwMode="auto">
              <a:xfrm>
                <a:off x="3671" y="1397"/>
                <a:ext cx="326" cy="89"/>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81" name="Line 111"/>
              <p:cNvSpPr>
                <a:spLocks noChangeShapeType="1"/>
              </p:cNvSpPr>
              <p:nvPr/>
            </p:nvSpPr>
            <p:spPr bwMode="auto">
              <a:xfrm>
                <a:off x="3671" y="1390"/>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2" name="Line 112"/>
              <p:cNvSpPr>
                <a:spLocks noChangeShapeType="1"/>
              </p:cNvSpPr>
              <p:nvPr/>
            </p:nvSpPr>
            <p:spPr bwMode="auto">
              <a:xfrm>
                <a:off x="3997" y="1390"/>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3" name="Rectangle 113"/>
              <p:cNvSpPr>
                <a:spLocks noChangeArrowheads="1"/>
              </p:cNvSpPr>
              <p:nvPr/>
            </p:nvSpPr>
            <p:spPr bwMode="auto">
              <a:xfrm>
                <a:off x="3671" y="1390"/>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84" name="Oval 114"/>
              <p:cNvSpPr>
                <a:spLocks noChangeArrowheads="1"/>
              </p:cNvSpPr>
              <p:nvPr/>
            </p:nvSpPr>
            <p:spPr bwMode="auto">
              <a:xfrm>
                <a:off x="3668" y="1326"/>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85" name="Group 118"/>
              <p:cNvGrpSpPr/>
              <p:nvPr/>
            </p:nvGrpSpPr>
            <p:grpSpPr bwMode="auto">
              <a:xfrm>
                <a:off x="3747" y="1348"/>
                <a:ext cx="161" cy="61"/>
                <a:chOff x="3747" y="1348"/>
                <a:chExt cx="161" cy="61"/>
              </a:xfrm>
            </p:grpSpPr>
            <p:sp>
              <p:nvSpPr>
                <p:cNvPr id="30890" name="Line 115"/>
                <p:cNvSpPr>
                  <a:spLocks noChangeShapeType="1"/>
                </p:cNvSpPr>
                <p:nvPr/>
              </p:nvSpPr>
              <p:spPr bwMode="auto">
                <a:xfrm flipV="1">
                  <a:off x="3747" y="1348"/>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1" name="Line 116"/>
                <p:cNvSpPr>
                  <a:spLocks noChangeShapeType="1"/>
                </p:cNvSpPr>
                <p:nvPr/>
              </p:nvSpPr>
              <p:spPr bwMode="auto">
                <a:xfrm>
                  <a:off x="3857" y="1409"/>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2" name="Line 117"/>
                <p:cNvSpPr>
                  <a:spLocks noChangeShapeType="1"/>
                </p:cNvSpPr>
                <p:nvPr/>
              </p:nvSpPr>
              <p:spPr bwMode="auto">
                <a:xfrm>
                  <a:off x="3800" y="1350"/>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86" name="Group 122"/>
              <p:cNvGrpSpPr/>
              <p:nvPr/>
            </p:nvGrpSpPr>
            <p:grpSpPr bwMode="auto">
              <a:xfrm>
                <a:off x="3747" y="1347"/>
                <a:ext cx="160" cy="61"/>
                <a:chOff x="3747" y="1347"/>
                <a:chExt cx="160" cy="61"/>
              </a:xfrm>
            </p:grpSpPr>
            <p:sp>
              <p:nvSpPr>
                <p:cNvPr id="30887" name="Line 119"/>
                <p:cNvSpPr>
                  <a:spLocks noChangeShapeType="1"/>
                </p:cNvSpPr>
                <p:nvPr/>
              </p:nvSpPr>
              <p:spPr bwMode="auto">
                <a:xfrm>
                  <a:off x="3747" y="1407"/>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8" name="Line 120"/>
                <p:cNvSpPr>
                  <a:spLocks noChangeShapeType="1"/>
                </p:cNvSpPr>
                <p:nvPr/>
              </p:nvSpPr>
              <p:spPr bwMode="auto">
                <a:xfrm>
                  <a:off x="3856" y="1348"/>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9" name="Line 121"/>
                <p:cNvSpPr>
                  <a:spLocks noChangeShapeType="1"/>
                </p:cNvSpPr>
                <p:nvPr/>
              </p:nvSpPr>
              <p:spPr bwMode="auto">
                <a:xfrm flipV="1">
                  <a:off x="3800" y="1347"/>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4" name="Group 137"/>
            <p:cNvGrpSpPr/>
            <p:nvPr/>
          </p:nvGrpSpPr>
          <p:grpSpPr bwMode="auto">
            <a:xfrm>
              <a:off x="4293" y="1170"/>
              <a:ext cx="329" cy="160"/>
              <a:chOff x="4293" y="1170"/>
              <a:chExt cx="329" cy="160"/>
            </a:xfrm>
          </p:grpSpPr>
          <p:sp>
            <p:nvSpPr>
              <p:cNvPr id="30867" name="Oval 124"/>
              <p:cNvSpPr>
                <a:spLocks noChangeArrowheads="1"/>
              </p:cNvSpPr>
              <p:nvPr/>
            </p:nvSpPr>
            <p:spPr bwMode="auto">
              <a:xfrm>
                <a:off x="4296" y="1241"/>
                <a:ext cx="326" cy="89"/>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68" name="Line 125"/>
              <p:cNvSpPr>
                <a:spLocks noChangeShapeType="1"/>
              </p:cNvSpPr>
              <p:nvPr/>
            </p:nvSpPr>
            <p:spPr bwMode="auto">
              <a:xfrm>
                <a:off x="4296" y="1234"/>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9" name="Line 126"/>
              <p:cNvSpPr>
                <a:spLocks noChangeShapeType="1"/>
              </p:cNvSpPr>
              <p:nvPr/>
            </p:nvSpPr>
            <p:spPr bwMode="auto">
              <a:xfrm>
                <a:off x="4622" y="1234"/>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0" name="Rectangle 127"/>
              <p:cNvSpPr>
                <a:spLocks noChangeArrowheads="1"/>
              </p:cNvSpPr>
              <p:nvPr/>
            </p:nvSpPr>
            <p:spPr bwMode="auto">
              <a:xfrm>
                <a:off x="4296" y="1234"/>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71" name="Oval 128"/>
              <p:cNvSpPr>
                <a:spLocks noChangeArrowheads="1"/>
              </p:cNvSpPr>
              <p:nvPr/>
            </p:nvSpPr>
            <p:spPr bwMode="auto">
              <a:xfrm>
                <a:off x="4293" y="1170"/>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72" name="Group 132"/>
              <p:cNvGrpSpPr/>
              <p:nvPr/>
            </p:nvGrpSpPr>
            <p:grpSpPr bwMode="auto">
              <a:xfrm>
                <a:off x="4372" y="1192"/>
                <a:ext cx="161" cy="61"/>
                <a:chOff x="4372" y="1192"/>
                <a:chExt cx="161" cy="61"/>
              </a:xfrm>
            </p:grpSpPr>
            <p:sp>
              <p:nvSpPr>
                <p:cNvPr id="30877" name="Line 129"/>
                <p:cNvSpPr>
                  <a:spLocks noChangeShapeType="1"/>
                </p:cNvSpPr>
                <p:nvPr/>
              </p:nvSpPr>
              <p:spPr bwMode="auto">
                <a:xfrm flipV="1">
                  <a:off x="4372" y="1192"/>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8" name="Line 130"/>
                <p:cNvSpPr>
                  <a:spLocks noChangeShapeType="1"/>
                </p:cNvSpPr>
                <p:nvPr/>
              </p:nvSpPr>
              <p:spPr bwMode="auto">
                <a:xfrm>
                  <a:off x="4482" y="1253"/>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9" name="Line 131"/>
                <p:cNvSpPr>
                  <a:spLocks noChangeShapeType="1"/>
                </p:cNvSpPr>
                <p:nvPr/>
              </p:nvSpPr>
              <p:spPr bwMode="auto">
                <a:xfrm>
                  <a:off x="4425" y="1194"/>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73" name="Group 136"/>
              <p:cNvGrpSpPr/>
              <p:nvPr/>
            </p:nvGrpSpPr>
            <p:grpSpPr bwMode="auto">
              <a:xfrm>
                <a:off x="4372" y="1191"/>
                <a:ext cx="160" cy="61"/>
                <a:chOff x="4372" y="1191"/>
                <a:chExt cx="160" cy="61"/>
              </a:xfrm>
            </p:grpSpPr>
            <p:sp>
              <p:nvSpPr>
                <p:cNvPr id="30874" name="Line 133"/>
                <p:cNvSpPr>
                  <a:spLocks noChangeShapeType="1"/>
                </p:cNvSpPr>
                <p:nvPr/>
              </p:nvSpPr>
              <p:spPr bwMode="auto">
                <a:xfrm>
                  <a:off x="4372" y="1251"/>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5" name="Line 134"/>
                <p:cNvSpPr>
                  <a:spLocks noChangeShapeType="1"/>
                </p:cNvSpPr>
                <p:nvPr/>
              </p:nvSpPr>
              <p:spPr bwMode="auto">
                <a:xfrm>
                  <a:off x="4481" y="1192"/>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6" name="Line 135"/>
                <p:cNvSpPr>
                  <a:spLocks noChangeShapeType="1"/>
                </p:cNvSpPr>
                <p:nvPr/>
              </p:nvSpPr>
              <p:spPr bwMode="auto">
                <a:xfrm flipV="1">
                  <a:off x="4425" y="1191"/>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5" name="Group 151"/>
            <p:cNvGrpSpPr/>
            <p:nvPr/>
          </p:nvGrpSpPr>
          <p:grpSpPr bwMode="auto">
            <a:xfrm>
              <a:off x="4304" y="1619"/>
              <a:ext cx="329" cy="160"/>
              <a:chOff x="4304" y="1619"/>
              <a:chExt cx="329" cy="160"/>
            </a:xfrm>
          </p:grpSpPr>
          <p:sp>
            <p:nvSpPr>
              <p:cNvPr id="30854" name="Oval 138"/>
              <p:cNvSpPr>
                <a:spLocks noChangeArrowheads="1"/>
              </p:cNvSpPr>
              <p:nvPr/>
            </p:nvSpPr>
            <p:spPr bwMode="auto">
              <a:xfrm>
                <a:off x="4307" y="1690"/>
                <a:ext cx="326" cy="89"/>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55" name="Line 139"/>
              <p:cNvSpPr>
                <a:spLocks noChangeShapeType="1"/>
              </p:cNvSpPr>
              <p:nvPr/>
            </p:nvSpPr>
            <p:spPr bwMode="auto">
              <a:xfrm>
                <a:off x="4307" y="1683"/>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6" name="Line 140"/>
              <p:cNvSpPr>
                <a:spLocks noChangeShapeType="1"/>
              </p:cNvSpPr>
              <p:nvPr/>
            </p:nvSpPr>
            <p:spPr bwMode="auto">
              <a:xfrm>
                <a:off x="4633" y="1683"/>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7" name="Rectangle 141"/>
              <p:cNvSpPr>
                <a:spLocks noChangeArrowheads="1"/>
              </p:cNvSpPr>
              <p:nvPr/>
            </p:nvSpPr>
            <p:spPr bwMode="auto">
              <a:xfrm>
                <a:off x="4307" y="1683"/>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58" name="Oval 142"/>
              <p:cNvSpPr>
                <a:spLocks noChangeArrowheads="1"/>
              </p:cNvSpPr>
              <p:nvPr/>
            </p:nvSpPr>
            <p:spPr bwMode="auto">
              <a:xfrm>
                <a:off x="4304" y="1619"/>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59" name="Group 146"/>
              <p:cNvGrpSpPr/>
              <p:nvPr/>
            </p:nvGrpSpPr>
            <p:grpSpPr bwMode="auto">
              <a:xfrm>
                <a:off x="4383" y="1641"/>
                <a:ext cx="161" cy="61"/>
                <a:chOff x="4383" y="1641"/>
                <a:chExt cx="161" cy="61"/>
              </a:xfrm>
            </p:grpSpPr>
            <p:sp>
              <p:nvSpPr>
                <p:cNvPr id="30864" name="Line 143"/>
                <p:cNvSpPr>
                  <a:spLocks noChangeShapeType="1"/>
                </p:cNvSpPr>
                <p:nvPr/>
              </p:nvSpPr>
              <p:spPr bwMode="auto">
                <a:xfrm flipV="1">
                  <a:off x="4383" y="1641"/>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5" name="Line 144"/>
                <p:cNvSpPr>
                  <a:spLocks noChangeShapeType="1"/>
                </p:cNvSpPr>
                <p:nvPr/>
              </p:nvSpPr>
              <p:spPr bwMode="auto">
                <a:xfrm>
                  <a:off x="4493" y="1702"/>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6" name="Line 145"/>
                <p:cNvSpPr>
                  <a:spLocks noChangeShapeType="1"/>
                </p:cNvSpPr>
                <p:nvPr/>
              </p:nvSpPr>
              <p:spPr bwMode="auto">
                <a:xfrm>
                  <a:off x="4436" y="1643"/>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60" name="Group 150"/>
              <p:cNvGrpSpPr/>
              <p:nvPr/>
            </p:nvGrpSpPr>
            <p:grpSpPr bwMode="auto">
              <a:xfrm>
                <a:off x="4383" y="1640"/>
                <a:ext cx="160" cy="61"/>
                <a:chOff x="4383" y="1640"/>
                <a:chExt cx="160" cy="61"/>
              </a:xfrm>
            </p:grpSpPr>
            <p:sp>
              <p:nvSpPr>
                <p:cNvPr id="30861" name="Line 147"/>
                <p:cNvSpPr>
                  <a:spLocks noChangeShapeType="1"/>
                </p:cNvSpPr>
                <p:nvPr/>
              </p:nvSpPr>
              <p:spPr bwMode="auto">
                <a:xfrm>
                  <a:off x="4383" y="1700"/>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2" name="Line 148"/>
                <p:cNvSpPr>
                  <a:spLocks noChangeShapeType="1"/>
                </p:cNvSpPr>
                <p:nvPr/>
              </p:nvSpPr>
              <p:spPr bwMode="auto">
                <a:xfrm>
                  <a:off x="4492" y="1641"/>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3" name="Line 149"/>
                <p:cNvSpPr>
                  <a:spLocks noChangeShapeType="1"/>
                </p:cNvSpPr>
                <p:nvPr/>
              </p:nvSpPr>
              <p:spPr bwMode="auto">
                <a:xfrm flipV="1">
                  <a:off x="4436" y="1640"/>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6" name="Group 165"/>
            <p:cNvGrpSpPr/>
            <p:nvPr/>
          </p:nvGrpSpPr>
          <p:grpSpPr bwMode="auto">
            <a:xfrm>
              <a:off x="4941" y="1312"/>
              <a:ext cx="328" cy="160"/>
              <a:chOff x="4941" y="1312"/>
              <a:chExt cx="328" cy="160"/>
            </a:xfrm>
          </p:grpSpPr>
          <p:sp>
            <p:nvSpPr>
              <p:cNvPr id="30841" name="Oval 152"/>
              <p:cNvSpPr>
                <a:spLocks noChangeArrowheads="1"/>
              </p:cNvSpPr>
              <p:nvPr/>
            </p:nvSpPr>
            <p:spPr bwMode="auto">
              <a:xfrm>
                <a:off x="4944" y="1383"/>
                <a:ext cx="325" cy="89"/>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42" name="Line 153"/>
              <p:cNvSpPr>
                <a:spLocks noChangeShapeType="1"/>
              </p:cNvSpPr>
              <p:nvPr/>
            </p:nvSpPr>
            <p:spPr bwMode="auto">
              <a:xfrm>
                <a:off x="4944" y="1376"/>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3" name="Line 154"/>
              <p:cNvSpPr>
                <a:spLocks noChangeShapeType="1"/>
              </p:cNvSpPr>
              <p:nvPr/>
            </p:nvSpPr>
            <p:spPr bwMode="auto">
              <a:xfrm>
                <a:off x="5269" y="1376"/>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4" name="Rectangle 155"/>
              <p:cNvSpPr>
                <a:spLocks noChangeArrowheads="1"/>
              </p:cNvSpPr>
              <p:nvPr/>
            </p:nvSpPr>
            <p:spPr bwMode="auto">
              <a:xfrm>
                <a:off x="4944" y="1376"/>
                <a:ext cx="322"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45" name="Oval 156"/>
              <p:cNvSpPr>
                <a:spLocks noChangeArrowheads="1"/>
              </p:cNvSpPr>
              <p:nvPr/>
            </p:nvSpPr>
            <p:spPr bwMode="auto">
              <a:xfrm>
                <a:off x="4941" y="1312"/>
                <a:ext cx="325"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46" name="Group 160"/>
              <p:cNvGrpSpPr/>
              <p:nvPr/>
            </p:nvGrpSpPr>
            <p:grpSpPr bwMode="auto">
              <a:xfrm>
                <a:off x="5019" y="1334"/>
                <a:ext cx="162" cy="61"/>
                <a:chOff x="5019" y="1334"/>
                <a:chExt cx="162" cy="61"/>
              </a:xfrm>
            </p:grpSpPr>
            <p:sp>
              <p:nvSpPr>
                <p:cNvPr id="30851" name="Line 157"/>
                <p:cNvSpPr>
                  <a:spLocks noChangeShapeType="1"/>
                </p:cNvSpPr>
                <p:nvPr/>
              </p:nvSpPr>
              <p:spPr bwMode="auto">
                <a:xfrm flipV="1">
                  <a:off x="5019" y="1334"/>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2" name="Line 158"/>
                <p:cNvSpPr>
                  <a:spLocks noChangeShapeType="1"/>
                </p:cNvSpPr>
                <p:nvPr/>
              </p:nvSpPr>
              <p:spPr bwMode="auto">
                <a:xfrm>
                  <a:off x="5130" y="1395"/>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3" name="Line 159"/>
                <p:cNvSpPr>
                  <a:spLocks noChangeShapeType="1"/>
                </p:cNvSpPr>
                <p:nvPr/>
              </p:nvSpPr>
              <p:spPr bwMode="auto">
                <a:xfrm>
                  <a:off x="5072" y="1336"/>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47" name="Group 164"/>
              <p:cNvGrpSpPr/>
              <p:nvPr/>
            </p:nvGrpSpPr>
            <p:grpSpPr bwMode="auto">
              <a:xfrm>
                <a:off x="5019" y="1333"/>
                <a:ext cx="161" cy="61"/>
                <a:chOff x="5019" y="1333"/>
                <a:chExt cx="161" cy="61"/>
              </a:xfrm>
            </p:grpSpPr>
            <p:sp>
              <p:nvSpPr>
                <p:cNvPr id="30848" name="Line 161"/>
                <p:cNvSpPr>
                  <a:spLocks noChangeShapeType="1"/>
                </p:cNvSpPr>
                <p:nvPr/>
              </p:nvSpPr>
              <p:spPr bwMode="auto">
                <a:xfrm>
                  <a:off x="5019" y="1393"/>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9" name="Line 162"/>
                <p:cNvSpPr>
                  <a:spLocks noChangeShapeType="1"/>
                </p:cNvSpPr>
                <p:nvPr/>
              </p:nvSpPr>
              <p:spPr bwMode="auto">
                <a:xfrm>
                  <a:off x="5129" y="1334"/>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0" name="Line 163"/>
                <p:cNvSpPr>
                  <a:spLocks noChangeShapeType="1"/>
                </p:cNvSpPr>
                <p:nvPr/>
              </p:nvSpPr>
              <p:spPr bwMode="auto">
                <a:xfrm flipV="1">
                  <a:off x="5072" y="1333"/>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7" name="Group 179"/>
            <p:cNvGrpSpPr/>
            <p:nvPr/>
          </p:nvGrpSpPr>
          <p:grpSpPr bwMode="auto">
            <a:xfrm>
              <a:off x="4814" y="1925"/>
              <a:ext cx="329" cy="159"/>
              <a:chOff x="4814" y="1925"/>
              <a:chExt cx="329" cy="159"/>
            </a:xfrm>
          </p:grpSpPr>
          <p:sp>
            <p:nvSpPr>
              <p:cNvPr id="30828" name="Oval 166"/>
              <p:cNvSpPr>
                <a:spLocks noChangeArrowheads="1"/>
              </p:cNvSpPr>
              <p:nvPr/>
            </p:nvSpPr>
            <p:spPr bwMode="auto">
              <a:xfrm>
                <a:off x="4817" y="1996"/>
                <a:ext cx="326" cy="88"/>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29" name="Line 167"/>
              <p:cNvSpPr>
                <a:spLocks noChangeShapeType="1"/>
              </p:cNvSpPr>
              <p:nvPr/>
            </p:nvSpPr>
            <p:spPr bwMode="auto">
              <a:xfrm>
                <a:off x="4817" y="1989"/>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0" name="Line 168"/>
              <p:cNvSpPr>
                <a:spLocks noChangeShapeType="1"/>
              </p:cNvSpPr>
              <p:nvPr/>
            </p:nvSpPr>
            <p:spPr bwMode="auto">
              <a:xfrm>
                <a:off x="5143" y="1989"/>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1" name="Rectangle 169"/>
              <p:cNvSpPr>
                <a:spLocks noChangeArrowheads="1"/>
              </p:cNvSpPr>
              <p:nvPr/>
            </p:nvSpPr>
            <p:spPr bwMode="auto">
              <a:xfrm>
                <a:off x="4817" y="1989"/>
                <a:ext cx="323"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32" name="Oval 170"/>
              <p:cNvSpPr>
                <a:spLocks noChangeArrowheads="1"/>
              </p:cNvSpPr>
              <p:nvPr/>
            </p:nvSpPr>
            <p:spPr bwMode="auto">
              <a:xfrm>
                <a:off x="4814" y="1925"/>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33" name="Group 174"/>
              <p:cNvGrpSpPr/>
              <p:nvPr/>
            </p:nvGrpSpPr>
            <p:grpSpPr bwMode="auto">
              <a:xfrm>
                <a:off x="4893" y="1947"/>
                <a:ext cx="161" cy="61"/>
                <a:chOff x="4893" y="1947"/>
                <a:chExt cx="161" cy="61"/>
              </a:xfrm>
            </p:grpSpPr>
            <p:sp>
              <p:nvSpPr>
                <p:cNvPr id="30838" name="Line 171"/>
                <p:cNvSpPr>
                  <a:spLocks noChangeShapeType="1"/>
                </p:cNvSpPr>
                <p:nvPr/>
              </p:nvSpPr>
              <p:spPr bwMode="auto">
                <a:xfrm flipV="1">
                  <a:off x="4893" y="1947"/>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9" name="Line 172"/>
                <p:cNvSpPr>
                  <a:spLocks noChangeShapeType="1"/>
                </p:cNvSpPr>
                <p:nvPr/>
              </p:nvSpPr>
              <p:spPr bwMode="auto">
                <a:xfrm>
                  <a:off x="5003" y="2008"/>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0" name="Line 173"/>
                <p:cNvSpPr>
                  <a:spLocks noChangeShapeType="1"/>
                </p:cNvSpPr>
                <p:nvPr/>
              </p:nvSpPr>
              <p:spPr bwMode="auto">
                <a:xfrm>
                  <a:off x="4946" y="1949"/>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34" name="Group 178"/>
              <p:cNvGrpSpPr/>
              <p:nvPr/>
            </p:nvGrpSpPr>
            <p:grpSpPr bwMode="auto">
              <a:xfrm>
                <a:off x="4893" y="1946"/>
                <a:ext cx="160" cy="61"/>
                <a:chOff x="4893" y="1946"/>
                <a:chExt cx="160" cy="61"/>
              </a:xfrm>
            </p:grpSpPr>
            <p:sp>
              <p:nvSpPr>
                <p:cNvPr id="30835" name="Line 175"/>
                <p:cNvSpPr>
                  <a:spLocks noChangeShapeType="1"/>
                </p:cNvSpPr>
                <p:nvPr/>
              </p:nvSpPr>
              <p:spPr bwMode="auto">
                <a:xfrm>
                  <a:off x="4893" y="2006"/>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6" name="Line 176"/>
                <p:cNvSpPr>
                  <a:spLocks noChangeShapeType="1"/>
                </p:cNvSpPr>
                <p:nvPr/>
              </p:nvSpPr>
              <p:spPr bwMode="auto">
                <a:xfrm>
                  <a:off x="5002" y="1947"/>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7" name="Line 177"/>
                <p:cNvSpPr>
                  <a:spLocks noChangeShapeType="1"/>
                </p:cNvSpPr>
                <p:nvPr/>
              </p:nvSpPr>
              <p:spPr bwMode="auto">
                <a:xfrm flipV="1">
                  <a:off x="4946" y="1946"/>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8" name="Group 193"/>
            <p:cNvGrpSpPr/>
            <p:nvPr/>
          </p:nvGrpSpPr>
          <p:grpSpPr bwMode="auto">
            <a:xfrm>
              <a:off x="4595" y="2324"/>
              <a:ext cx="329" cy="160"/>
              <a:chOff x="4595" y="2324"/>
              <a:chExt cx="329" cy="160"/>
            </a:xfrm>
          </p:grpSpPr>
          <p:sp>
            <p:nvSpPr>
              <p:cNvPr id="30815" name="Oval 180"/>
              <p:cNvSpPr>
                <a:spLocks noChangeArrowheads="1"/>
              </p:cNvSpPr>
              <p:nvPr/>
            </p:nvSpPr>
            <p:spPr bwMode="auto">
              <a:xfrm>
                <a:off x="4598" y="2395"/>
                <a:ext cx="326" cy="89"/>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16" name="Line 181"/>
              <p:cNvSpPr>
                <a:spLocks noChangeShapeType="1"/>
              </p:cNvSpPr>
              <p:nvPr/>
            </p:nvSpPr>
            <p:spPr bwMode="auto">
              <a:xfrm>
                <a:off x="4598" y="2388"/>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7" name="Line 182"/>
              <p:cNvSpPr>
                <a:spLocks noChangeShapeType="1"/>
              </p:cNvSpPr>
              <p:nvPr/>
            </p:nvSpPr>
            <p:spPr bwMode="auto">
              <a:xfrm>
                <a:off x="4924" y="2388"/>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8" name="Rectangle 183"/>
              <p:cNvSpPr>
                <a:spLocks noChangeArrowheads="1"/>
              </p:cNvSpPr>
              <p:nvPr/>
            </p:nvSpPr>
            <p:spPr bwMode="auto">
              <a:xfrm>
                <a:off x="4598" y="2388"/>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19" name="Oval 184"/>
              <p:cNvSpPr>
                <a:spLocks noChangeArrowheads="1"/>
              </p:cNvSpPr>
              <p:nvPr/>
            </p:nvSpPr>
            <p:spPr bwMode="auto">
              <a:xfrm>
                <a:off x="4595" y="2324"/>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20" name="Group 188"/>
              <p:cNvGrpSpPr/>
              <p:nvPr/>
            </p:nvGrpSpPr>
            <p:grpSpPr bwMode="auto">
              <a:xfrm>
                <a:off x="4674" y="2346"/>
                <a:ext cx="161" cy="61"/>
                <a:chOff x="4674" y="2346"/>
                <a:chExt cx="161" cy="61"/>
              </a:xfrm>
            </p:grpSpPr>
            <p:sp>
              <p:nvSpPr>
                <p:cNvPr id="30825" name="Line 185"/>
                <p:cNvSpPr>
                  <a:spLocks noChangeShapeType="1"/>
                </p:cNvSpPr>
                <p:nvPr/>
              </p:nvSpPr>
              <p:spPr bwMode="auto">
                <a:xfrm flipV="1">
                  <a:off x="4674" y="2346"/>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6" name="Line 186"/>
                <p:cNvSpPr>
                  <a:spLocks noChangeShapeType="1"/>
                </p:cNvSpPr>
                <p:nvPr/>
              </p:nvSpPr>
              <p:spPr bwMode="auto">
                <a:xfrm>
                  <a:off x="4784" y="2407"/>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7" name="Line 187"/>
                <p:cNvSpPr>
                  <a:spLocks noChangeShapeType="1"/>
                </p:cNvSpPr>
                <p:nvPr/>
              </p:nvSpPr>
              <p:spPr bwMode="auto">
                <a:xfrm>
                  <a:off x="4727" y="2348"/>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21" name="Group 192"/>
              <p:cNvGrpSpPr/>
              <p:nvPr/>
            </p:nvGrpSpPr>
            <p:grpSpPr bwMode="auto">
              <a:xfrm>
                <a:off x="4674" y="2345"/>
                <a:ext cx="160" cy="61"/>
                <a:chOff x="4674" y="2345"/>
                <a:chExt cx="160" cy="61"/>
              </a:xfrm>
            </p:grpSpPr>
            <p:sp>
              <p:nvSpPr>
                <p:cNvPr id="30822" name="Line 189"/>
                <p:cNvSpPr>
                  <a:spLocks noChangeShapeType="1"/>
                </p:cNvSpPr>
                <p:nvPr/>
              </p:nvSpPr>
              <p:spPr bwMode="auto">
                <a:xfrm>
                  <a:off x="4674" y="2405"/>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3" name="Line 190"/>
                <p:cNvSpPr>
                  <a:spLocks noChangeShapeType="1"/>
                </p:cNvSpPr>
                <p:nvPr/>
              </p:nvSpPr>
              <p:spPr bwMode="auto">
                <a:xfrm>
                  <a:off x="4783" y="2346"/>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4" name="Line 191"/>
                <p:cNvSpPr>
                  <a:spLocks noChangeShapeType="1"/>
                </p:cNvSpPr>
                <p:nvPr/>
              </p:nvSpPr>
              <p:spPr bwMode="auto">
                <a:xfrm flipV="1">
                  <a:off x="4727" y="2345"/>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9" name="Group 207"/>
            <p:cNvGrpSpPr/>
            <p:nvPr/>
          </p:nvGrpSpPr>
          <p:grpSpPr bwMode="auto">
            <a:xfrm>
              <a:off x="4195" y="2658"/>
              <a:ext cx="328" cy="159"/>
              <a:chOff x="4195" y="2658"/>
              <a:chExt cx="328" cy="159"/>
            </a:xfrm>
          </p:grpSpPr>
          <p:sp>
            <p:nvSpPr>
              <p:cNvPr id="30802" name="Oval 194"/>
              <p:cNvSpPr>
                <a:spLocks noChangeArrowheads="1"/>
              </p:cNvSpPr>
              <p:nvPr/>
            </p:nvSpPr>
            <p:spPr bwMode="auto">
              <a:xfrm>
                <a:off x="4198" y="2729"/>
                <a:ext cx="325" cy="88"/>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03" name="Line 195"/>
              <p:cNvSpPr>
                <a:spLocks noChangeShapeType="1"/>
              </p:cNvSpPr>
              <p:nvPr/>
            </p:nvSpPr>
            <p:spPr bwMode="auto">
              <a:xfrm>
                <a:off x="4198" y="2722"/>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4" name="Line 196"/>
              <p:cNvSpPr>
                <a:spLocks noChangeShapeType="1"/>
              </p:cNvSpPr>
              <p:nvPr/>
            </p:nvSpPr>
            <p:spPr bwMode="auto">
              <a:xfrm>
                <a:off x="4523" y="2722"/>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5" name="Rectangle 197"/>
              <p:cNvSpPr>
                <a:spLocks noChangeArrowheads="1"/>
              </p:cNvSpPr>
              <p:nvPr/>
            </p:nvSpPr>
            <p:spPr bwMode="auto">
              <a:xfrm>
                <a:off x="4198" y="2722"/>
                <a:ext cx="322"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06" name="Oval 198"/>
              <p:cNvSpPr>
                <a:spLocks noChangeArrowheads="1"/>
              </p:cNvSpPr>
              <p:nvPr/>
            </p:nvSpPr>
            <p:spPr bwMode="auto">
              <a:xfrm>
                <a:off x="4195" y="2658"/>
                <a:ext cx="325"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07" name="Group 202"/>
              <p:cNvGrpSpPr/>
              <p:nvPr/>
            </p:nvGrpSpPr>
            <p:grpSpPr bwMode="auto">
              <a:xfrm>
                <a:off x="4273" y="2680"/>
                <a:ext cx="162" cy="61"/>
                <a:chOff x="4273" y="2680"/>
                <a:chExt cx="162" cy="61"/>
              </a:xfrm>
            </p:grpSpPr>
            <p:sp>
              <p:nvSpPr>
                <p:cNvPr id="30812" name="Line 199"/>
                <p:cNvSpPr>
                  <a:spLocks noChangeShapeType="1"/>
                </p:cNvSpPr>
                <p:nvPr/>
              </p:nvSpPr>
              <p:spPr bwMode="auto">
                <a:xfrm flipV="1">
                  <a:off x="4273" y="2680"/>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3" name="Line 200"/>
                <p:cNvSpPr>
                  <a:spLocks noChangeShapeType="1"/>
                </p:cNvSpPr>
                <p:nvPr/>
              </p:nvSpPr>
              <p:spPr bwMode="auto">
                <a:xfrm>
                  <a:off x="4384" y="2741"/>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4" name="Line 201"/>
                <p:cNvSpPr>
                  <a:spLocks noChangeShapeType="1"/>
                </p:cNvSpPr>
                <p:nvPr/>
              </p:nvSpPr>
              <p:spPr bwMode="auto">
                <a:xfrm>
                  <a:off x="4326" y="2682"/>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08" name="Group 206"/>
              <p:cNvGrpSpPr/>
              <p:nvPr/>
            </p:nvGrpSpPr>
            <p:grpSpPr bwMode="auto">
              <a:xfrm>
                <a:off x="4273" y="2679"/>
                <a:ext cx="161" cy="61"/>
                <a:chOff x="4273" y="2679"/>
                <a:chExt cx="161" cy="61"/>
              </a:xfrm>
            </p:grpSpPr>
            <p:sp>
              <p:nvSpPr>
                <p:cNvPr id="30809" name="Line 203"/>
                <p:cNvSpPr>
                  <a:spLocks noChangeShapeType="1"/>
                </p:cNvSpPr>
                <p:nvPr/>
              </p:nvSpPr>
              <p:spPr bwMode="auto">
                <a:xfrm>
                  <a:off x="4273" y="2739"/>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0" name="Line 204"/>
                <p:cNvSpPr>
                  <a:spLocks noChangeShapeType="1"/>
                </p:cNvSpPr>
                <p:nvPr/>
              </p:nvSpPr>
              <p:spPr bwMode="auto">
                <a:xfrm>
                  <a:off x="4383" y="2680"/>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1" name="Line 205"/>
                <p:cNvSpPr>
                  <a:spLocks noChangeShapeType="1"/>
                </p:cNvSpPr>
                <p:nvPr/>
              </p:nvSpPr>
              <p:spPr bwMode="auto">
                <a:xfrm flipV="1">
                  <a:off x="4326" y="2679"/>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80" name="Group 221"/>
            <p:cNvGrpSpPr/>
            <p:nvPr/>
          </p:nvGrpSpPr>
          <p:grpSpPr bwMode="auto">
            <a:xfrm>
              <a:off x="3668" y="2401"/>
              <a:ext cx="329" cy="159"/>
              <a:chOff x="3668" y="2401"/>
              <a:chExt cx="329" cy="159"/>
            </a:xfrm>
          </p:grpSpPr>
          <p:sp>
            <p:nvSpPr>
              <p:cNvPr id="30789" name="Oval 208"/>
              <p:cNvSpPr>
                <a:spLocks noChangeArrowheads="1"/>
              </p:cNvSpPr>
              <p:nvPr/>
            </p:nvSpPr>
            <p:spPr bwMode="auto">
              <a:xfrm>
                <a:off x="3671" y="2472"/>
                <a:ext cx="326" cy="88"/>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90" name="Line 209"/>
              <p:cNvSpPr>
                <a:spLocks noChangeShapeType="1"/>
              </p:cNvSpPr>
              <p:nvPr/>
            </p:nvSpPr>
            <p:spPr bwMode="auto">
              <a:xfrm>
                <a:off x="3671" y="2465"/>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1" name="Line 210"/>
              <p:cNvSpPr>
                <a:spLocks noChangeShapeType="1"/>
              </p:cNvSpPr>
              <p:nvPr/>
            </p:nvSpPr>
            <p:spPr bwMode="auto">
              <a:xfrm>
                <a:off x="3997" y="2465"/>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2" name="Rectangle 211"/>
              <p:cNvSpPr>
                <a:spLocks noChangeArrowheads="1"/>
              </p:cNvSpPr>
              <p:nvPr/>
            </p:nvSpPr>
            <p:spPr bwMode="auto">
              <a:xfrm>
                <a:off x="3671" y="2465"/>
                <a:ext cx="323"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793" name="Oval 212"/>
              <p:cNvSpPr>
                <a:spLocks noChangeArrowheads="1"/>
              </p:cNvSpPr>
              <p:nvPr/>
            </p:nvSpPr>
            <p:spPr bwMode="auto">
              <a:xfrm>
                <a:off x="3668" y="2401"/>
                <a:ext cx="326" cy="103"/>
              </a:xfrm>
              <a:prstGeom prst="ellipse">
                <a:avLst/>
              </a:prstGeom>
              <a:solidFill>
                <a:schemeClr val="hlink"/>
              </a:solidFill>
              <a:ln w="12700">
                <a:solidFill>
                  <a:schemeClr val="tx1"/>
                </a:solidFill>
                <a:rou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794" name="Group 216"/>
              <p:cNvGrpSpPr/>
              <p:nvPr/>
            </p:nvGrpSpPr>
            <p:grpSpPr bwMode="auto">
              <a:xfrm>
                <a:off x="3747" y="2423"/>
                <a:ext cx="161" cy="61"/>
                <a:chOff x="3747" y="2423"/>
                <a:chExt cx="161" cy="61"/>
              </a:xfrm>
            </p:grpSpPr>
            <p:sp>
              <p:nvSpPr>
                <p:cNvPr id="30799" name="Line 213"/>
                <p:cNvSpPr>
                  <a:spLocks noChangeShapeType="1"/>
                </p:cNvSpPr>
                <p:nvPr/>
              </p:nvSpPr>
              <p:spPr bwMode="auto">
                <a:xfrm flipV="1">
                  <a:off x="3747" y="2423"/>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0" name="Line 214"/>
                <p:cNvSpPr>
                  <a:spLocks noChangeShapeType="1"/>
                </p:cNvSpPr>
                <p:nvPr/>
              </p:nvSpPr>
              <p:spPr bwMode="auto">
                <a:xfrm>
                  <a:off x="3857" y="2484"/>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1" name="Line 215"/>
                <p:cNvSpPr>
                  <a:spLocks noChangeShapeType="1"/>
                </p:cNvSpPr>
                <p:nvPr/>
              </p:nvSpPr>
              <p:spPr bwMode="auto">
                <a:xfrm>
                  <a:off x="3800" y="2425"/>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95" name="Group 220"/>
              <p:cNvGrpSpPr/>
              <p:nvPr/>
            </p:nvGrpSpPr>
            <p:grpSpPr bwMode="auto">
              <a:xfrm>
                <a:off x="3747" y="2422"/>
                <a:ext cx="160" cy="61"/>
                <a:chOff x="3747" y="2422"/>
                <a:chExt cx="160" cy="61"/>
              </a:xfrm>
            </p:grpSpPr>
            <p:sp>
              <p:nvSpPr>
                <p:cNvPr id="30796" name="Line 217"/>
                <p:cNvSpPr>
                  <a:spLocks noChangeShapeType="1"/>
                </p:cNvSpPr>
                <p:nvPr/>
              </p:nvSpPr>
              <p:spPr bwMode="auto">
                <a:xfrm>
                  <a:off x="3747" y="2482"/>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7" name="Line 218"/>
                <p:cNvSpPr>
                  <a:spLocks noChangeShapeType="1"/>
                </p:cNvSpPr>
                <p:nvPr/>
              </p:nvSpPr>
              <p:spPr bwMode="auto">
                <a:xfrm>
                  <a:off x="3856" y="2423"/>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8" name="Line 219"/>
                <p:cNvSpPr>
                  <a:spLocks noChangeShapeType="1"/>
                </p:cNvSpPr>
                <p:nvPr/>
              </p:nvSpPr>
              <p:spPr bwMode="auto">
                <a:xfrm flipV="1">
                  <a:off x="3800" y="2422"/>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30781" name="Line 222"/>
            <p:cNvSpPr>
              <a:spLocks noChangeShapeType="1"/>
            </p:cNvSpPr>
            <p:nvPr/>
          </p:nvSpPr>
          <p:spPr bwMode="auto">
            <a:xfrm flipV="1">
              <a:off x="3835" y="2546"/>
              <a:ext cx="1" cy="1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2" name="Line 223"/>
            <p:cNvSpPr>
              <a:spLocks noChangeShapeType="1"/>
            </p:cNvSpPr>
            <p:nvPr/>
          </p:nvSpPr>
          <p:spPr bwMode="auto">
            <a:xfrm>
              <a:off x="3259" y="1555"/>
              <a:ext cx="150" cy="521"/>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3" name="Line 224"/>
            <p:cNvSpPr>
              <a:spLocks noChangeShapeType="1"/>
            </p:cNvSpPr>
            <p:nvPr/>
          </p:nvSpPr>
          <p:spPr bwMode="auto">
            <a:xfrm>
              <a:off x="3209" y="1607"/>
              <a:ext cx="150" cy="521"/>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4" name="Line 225"/>
            <p:cNvSpPr>
              <a:spLocks noChangeShapeType="1"/>
            </p:cNvSpPr>
            <p:nvPr/>
          </p:nvSpPr>
          <p:spPr bwMode="auto">
            <a:xfrm>
              <a:off x="3209" y="1191"/>
              <a:ext cx="700" cy="16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5" name="Line 226"/>
            <p:cNvSpPr>
              <a:spLocks noChangeShapeType="1"/>
            </p:cNvSpPr>
            <p:nvPr/>
          </p:nvSpPr>
          <p:spPr bwMode="auto">
            <a:xfrm>
              <a:off x="3309" y="1243"/>
              <a:ext cx="700" cy="1613"/>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6" name="Line 227"/>
            <p:cNvSpPr>
              <a:spLocks noChangeShapeType="1"/>
            </p:cNvSpPr>
            <p:nvPr/>
          </p:nvSpPr>
          <p:spPr bwMode="auto">
            <a:xfrm>
              <a:off x="3609" y="2908"/>
              <a:ext cx="1049" cy="416"/>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7" name="Line 228"/>
            <p:cNvSpPr>
              <a:spLocks noChangeShapeType="1"/>
            </p:cNvSpPr>
            <p:nvPr/>
          </p:nvSpPr>
          <p:spPr bwMode="auto">
            <a:xfrm>
              <a:off x="3659" y="2856"/>
              <a:ext cx="949" cy="36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8" name="Rectangle 229"/>
            <p:cNvSpPr>
              <a:spLocks noChangeArrowheads="1"/>
            </p:cNvSpPr>
            <p:nvPr/>
          </p:nvSpPr>
          <p:spPr bwMode="auto">
            <a:xfrm>
              <a:off x="3435" y="3469"/>
              <a:ext cx="9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endParaRPr lang="zh-CN" altLang="zh-CN" sz="1800">
                <a:latin typeface="+mn-lt"/>
                <a:ea typeface="+mn-ea"/>
                <a:cs typeface="+mn-ea"/>
                <a:sym typeface="+mn-lt"/>
              </a:endParaRPr>
            </a:p>
          </p:txBody>
        </p:sp>
      </p:grpSp>
      <p:sp>
        <p:nvSpPr>
          <p:cNvPr id="30724" name="Rectangle 231"/>
          <p:cNvSpPr>
            <a:spLocks noChangeArrowheads="1"/>
          </p:cNvSpPr>
          <p:nvPr/>
        </p:nvSpPr>
        <p:spPr bwMode="auto">
          <a:xfrm>
            <a:off x="1200017" y="2193500"/>
            <a:ext cx="5877356"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没有总是打开的服务器</a:t>
            </a:r>
            <a:endParaRPr lang="zh-CN" altLang="en-US" sz="2400" dirty="0">
              <a:solidFill>
                <a:srgbClr val="575757"/>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任意一对主机直接相互通信</a:t>
            </a:r>
            <a:endParaRPr lang="zh-CN" altLang="en-US" sz="2400" dirty="0">
              <a:solidFill>
                <a:srgbClr val="575757"/>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对等方间歇连接并且可以改变</a:t>
            </a:r>
            <a:r>
              <a:rPr lang="en-US" altLang="zh-CN" sz="2400" dirty="0">
                <a:solidFill>
                  <a:srgbClr val="575757"/>
                </a:solidFill>
                <a:latin typeface="+mn-lt"/>
                <a:ea typeface="+mn-ea"/>
                <a:cs typeface="+mn-ea"/>
                <a:sym typeface="+mn-lt"/>
              </a:rPr>
              <a:t>IP</a:t>
            </a:r>
            <a:r>
              <a:rPr lang="zh-CN" altLang="en-US" sz="2400" dirty="0">
                <a:solidFill>
                  <a:srgbClr val="575757"/>
                </a:solidFill>
                <a:latin typeface="+mn-lt"/>
                <a:ea typeface="+mn-ea"/>
                <a:cs typeface="+mn-ea"/>
                <a:sym typeface="+mn-lt"/>
              </a:rPr>
              <a:t>地址</a:t>
            </a:r>
            <a:endParaRPr lang="zh-CN" altLang="en-US" sz="2400" dirty="0">
              <a:solidFill>
                <a:srgbClr val="575757"/>
              </a:solidFill>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例如：</a:t>
            </a:r>
            <a:r>
              <a:rPr lang="en-US" altLang="zh-CN" sz="2400" dirty="0">
                <a:solidFill>
                  <a:srgbClr val="575757"/>
                </a:solidFill>
                <a:latin typeface="+mn-lt"/>
                <a:ea typeface="+mn-ea"/>
                <a:cs typeface="+mn-ea"/>
                <a:sym typeface="+mn-lt"/>
              </a:rPr>
              <a:t>Gnutella</a:t>
            </a:r>
            <a:endParaRPr lang="en-US" altLang="zh-CN" sz="2400" dirty="0">
              <a:solidFill>
                <a:srgbClr val="575757"/>
              </a:solidFill>
              <a:latin typeface="+mn-lt"/>
              <a:ea typeface="+mn-ea"/>
              <a:cs typeface="+mn-ea"/>
              <a:sym typeface="+mn-lt"/>
            </a:endParaRPr>
          </a:p>
          <a:p>
            <a:pPr marL="0" indent="0" eaLnBrk="1" hangingPunct="1">
              <a:lnSpc>
                <a:spcPct val="150000"/>
              </a:lnSpc>
              <a:buNone/>
            </a:pPr>
            <a:r>
              <a:rPr lang="zh-CN" altLang="en-US" sz="2400" dirty="0">
                <a:solidFill>
                  <a:schemeClr val="accent2"/>
                </a:solidFill>
                <a:latin typeface="+mn-lt"/>
                <a:ea typeface="+mn-ea"/>
                <a:cs typeface="+mn-ea"/>
                <a:sym typeface="+mn-lt"/>
              </a:rPr>
              <a:t>优点：自扩展性</a:t>
            </a:r>
            <a:endParaRPr lang="zh-CN" altLang="en-US" sz="2400" dirty="0">
              <a:solidFill>
                <a:schemeClr val="accent2"/>
              </a:solidFill>
              <a:latin typeface="+mn-lt"/>
              <a:ea typeface="+mn-ea"/>
              <a:cs typeface="+mn-ea"/>
              <a:sym typeface="+mn-lt"/>
            </a:endParaRPr>
          </a:p>
          <a:p>
            <a:pPr marL="0" indent="0" eaLnBrk="1" hangingPunct="1">
              <a:lnSpc>
                <a:spcPct val="150000"/>
              </a:lnSpc>
              <a:buNone/>
            </a:pPr>
            <a:r>
              <a:rPr lang="zh-CN" altLang="en-US" sz="2400" dirty="0">
                <a:solidFill>
                  <a:schemeClr val="accent2"/>
                </a:solidFill>
                <a:latin typeface="+mn-lt"/>
                <a:ea typeface="+mn-ea"/>
                <a:cs typeface="+mn-ea"/>
                <a:sym typeface="+mn-lt"/>
              </a:rPr>
              <a:t>缺点：难以管理</a:t>
            </a:r>
            <a:endParaRPr lang="zh-CN" altLang="en-US" sz="2400" dirty="0">
              <a:solidFill>
                <a:schemeClr val="accent2"/>
              </a:solidFill>
              <a:latin typeface="+mn-lt"/>
              <a:ea typeface="+mn-ea"/>
              <a:cs typeface="+mn-ea"/>
              <a:sym typeface="+mn-lt"/>
            </a:endParaRPr>
          </a:p>
        </p:txBody>
      </p:sp>
      <p:sp>
        <p:nvSpPr>
          <p:cNvPr id="232"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endParaRPr lang="zh-CN" altLang="en-US" sz="1800" dirty="0">
              <a:solidFill>
                <a:schemeClr val="tx1">
                  <a:lumMod val="65000"/>
                  <a:lumOff val="35000"/>
                </a:schemeClr>
              </a:solidFill>
              <a:latin typeface="+mn-lt"/>
              <a:ea typeface="+mn-ea"/>
              <a:cs typeface="+mn-ea"/>
              <a:sym typeface="+mn-lt"/>
            </a:endParaRPr>
          </a:p>
        </p:txBody>
      </p:sp>
      <p:sp>
        <p:nvSpPr>
          <p:cNvPr id="233" name="矩形 232"/>
          <p:cNvSpPr/>
          <p:nvPr/>
        </p:nvSpPr>
        <p:spPr>
          <a:xfrm>
            <a:off x="4413488" y="710268"/>
            <a:ext cx="3365025" cy="646331"/>
          </a:xfrm>
          <a:prstGeom prst="rect">
            <a:avLst/>
          </a:prstGeom>
        </p:spPr>
        <p:txBody>
          <a:bodyPr wrap="none">
            <a:spAutoFit/>
          </a:bodyPr>
          <a:lstStyle/>
          <a:p>
            <a:pPr algn="ctr"/>
            <a:r>
              <a:rPr lang="zh-CN" altLang="en-US" sz="3600" b="1" dirty="0">
                <a:solidFill>
                  <a:schemeClr val="accent1"/>
                </a:solidFill>
                <a:cs typeface="+mn-ea"/>
                <a:sym typeface="+mn-lt"/>
              </a:rPr>
              <a:t>纯</a:t>
            </a:r>
            <a:r>
              <a:rPr lang="en-US" altLang="zh-CN" sz="3600" b="1" dirty="0">
                <a:solidFill>
                  <a:schemeClr val="accent1"/>
                </a:solidFill>
                <a:cs typeface="+mn-ea"/>
                <a:sym typeface="+mn-lt"/>
              </a:rPr>
              <a:t>P2P</a:t>
            </a:r>
            <a:r>
              <a:rPr lang="zh-CN" altLang="en-US" sz="3600" b="1" dirty="0">
                <a:solidFill>
                  <a:schemeClr val="accent1"/>
                </a:solidFill>
                <a:cs typeface="+mn-ea"/>
                <a:sym typeface="+mn-lt"/>
              </a:rPr>
              <a:t>体系结构</a:t>
            </a:r>
            <a:endParaRPr lang="zh-CN" altLang="en-US" sz="3600" b="1" dirty="0">
              <a:solidFill>
                <a:schemeClr val="accent1"/>
              </a:soli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fill="hold"/>
                                        <p:tgtEl>
                                          <p:spTgt spid="232"/>
                                        </p:tgtEl>
                                        <p:attrNameLst>
                                          <p:attrName>ppt_x</p:attrName>
                                        </p:attrNameLst>
                                      </p:cBhvr>
                                      <p:tavLst>
                                        <p:tav tm="0">
                                          <p:val>
                                            <p:strVal val="0-#ppt_w/2"/>
                                          </p:val>
                                        </p:tav>
                                        <p:tav tm="100000">
                                          <p:val>
                                            <p:strVal val="#ppt_x"/>
                                          </p:val>
                                        </p:tav>
                                      </p:tavLst>
                                    </p:anim>
                                    <p:anim calcmode="lin" valueType="num">
                                      <p:cBhvr additive="base">
                                        <p:cTn id="8" dur="5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3"/>
                                        </p:tgtEl>
                                        <p:attrNameLst>
                                          <p:attrName>style.visibility</p:attrName>
                                        </p:attrNameLst>
                                      </p:cBhvr>
                                      <p:to>
                                        <p:strVal val="visible"/>
                                      </p:to>
                                    </p:set>
                                    <p:animEffect transition="in" filter="wipe(left)">
                                      <p:cBhvr>
                                        <p:cTn id="13" dur="500"/>
                                        <p:tgtEl>
                                          <p:spTgt spid="2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0724"/>
                                        </p:tgtEl>
                                        <p:attrNameLst>
                                          <p:attrName>style.visibility</p:attrName>
                                        </p:attrNameLst>
                                      </p:cBhvr>
                                      <p:to>
                                        <p:strVal val="visible"/>
                                      </p:to>
                                    </p:set>
                                    <p:animEffect transition="in" filter="wipe(up)">
                                      <p:cBhvr>
                                        <p:cTn id="18" dur="500"/>
                                        <p:tgtEl>
                                          <p:spTgt spid="3072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723"/>
                                        </p:tgtEl>
                                        <p:attrNameLst>
                                          <p:attrName>style.visibility</p:attrName>
                                        </p:attrNameLst>
                                      </p:cBhvr>
                                      <p:to>
                                        <p:strVal val="visible"/>
                                      </p:to>
                                    </p:set>
                                    <p:anim calcmode="lin" valueType="num">
                                      <p:cBhvr>
                                        <p:cTn id="23" dur="500" fill="hold"/>
                                        <p:tgtEl>
                                          <p:spTgt spid="30723"/>
                                        </p:tgtEl>
                                        <p:attrNameLst>
                                          <p:attrName>ppt_w</p:attrName>
                                        </p:attrNameLst>
                                      </p:cBhvr>
                                      <p:tavLst>
                                        <p:tav tm="0">
                                          <p:val>
                                            <p:fltVal val="0"/>
                                          </p:val>
                                        </p:tav>
                                        <p:tav tm="100000">
                                          <p:val>
                                            <p:strVal val="#ppt_w"/>
                                          </p:val>
                                        </p:tav>
                                      </p:tavLst>
                                    </p:anim>
                                    <p:anim calcmode="lin" valueType="num">
                                      <p:cBhvr>
                                        <p:cTn id="24" dur="500" fill="hold"/>
                                        <p:tgtEl>
                                          <p:spTgt spid="30723"/>
                                        </p:tgtEl>
                                        <p:attrNameLst>
                                          <p:attrName>ppt_h</p:attrName>
                                        </p:attrNameLst>
                                      </p:cBhvr>
                                      <p:tavLst>
                                        <p:tav tm="0">
                                          <p:val>
                                            <p:fltVal val="0"/>
                                          </p:val>
                                        </p:tav>
                                        <p:tav tm="100000">
                                          <p:val>
                                            <p:strVal val="#ppt_h"/>
                                          </p:val>
                                        </p:tav>
                                      </p:tavLst>
                                    </p:anim>
                                    <p:animEffect transition="in" filter="fade">
                                      <p:cBhvr>
                                        <p:cTn id="25"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232" grpId="0"/>
      <p:bldP spid="2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p:cNvSpPr>
            <a:spLocks noGrp="1" noChangeArrowheads="1"/>
          </p:cNvSpPr>
          <p:nvPr>
            <p:ph type="body" sz="half" idx="1"/>
          </p:nvPr>
        </p:nvSpPr>
        <p:spPr>
          <a:xfrm>
            <a:off x="1041400" y="2344387"/>
            <a:ext cx="4143375" cy="3244850"/>
          </a:xfrm>
          <a:noFill/>
        </p:spPr>
        <p:txBody>
          <a:bodyPr/>
          <a:lstStyle/>
          <a:p>
            <a:pPr eaLnBrk="1" hangingPunct="1">
              <a:buFont typeface="Wingdings" panose="05000000000000000000" pitchFamily="2" charset="2"/>
              <a:buNone/>
            </a:pPr>
            <a:r>
              <a:rPr lang="zh-CN" altLang="en-US" sz="2800" dirty="0">
                <a:solidFill>
                  <a:schemeClr val="accent2"/>
                </a:solidFill>
              </a:rPr>
              <a:t>传输阶段</a:t>
            </a:r>
            <a:endParaRPr lang="zh-CN" altLang="en-US" sz="2800" dirty="0">
              <a:solidFill>
                <a:schemeClr val="accent2"/>
              </a:solidFill>
            </a:endParaRPr>
          </a:p>
          <a:p>
            <a:pPr eaLnBrk="1" hangingPunct="1">
              <a:buFont typeface="Wingdings" panose="05000000000000000000" pitchFamily="2" charset="2"/>
              <a:buNone/>
            </a:pPr>
            <a:r>
              <a:rPr lang="en-US" altLang="zh-CN" sz="2800" dirty="0">
                <a:solidFill>
                  <a:schemeClr val="accent2"/>
                </a:solidFill>
              </a:rPr>
              <a:t>transaction phase</a:t>
            </a:r>
            <a:r>
              <a:rPr lang="en-US" altLang="zh-CN" sz="2800" dirty="0">
                <a:solidFill>
                  <a:srgbClr val="7030A0"/>
                </a:solidFill>
              </a:rPr>
              <a:t>, </a:t>
            </a:r>
            <a:r>
              <a:rPr lang="en-US" altLang="zh-CN" sz="2800" dirty="0">
                <a:solidFill>
                  <a:schemeClr val="tx2"/>
                </a:solidFill>
              </a:rPr>
              <a:t>client:</a:t>
            </a:r>
            <a:endParaRPr lang="en-US" altLang="zh-CN" sz="2800" dirty="0"/>
          </a:p>
          <a:p>
            <a:pPr eaLnBrk="1" hangingPunct="1"/>
            <a:r>
              <a:rPr lang="en-US" altLang="zh-CN" sz="2800" dirty="0"/>
              <a:t>list: </a:t>
            </a:r>
            <a:r>
              <a:rPr lang="zh-CN" altLang="en-US" sz="2800" dirty="0"/>
              <a:t>列出邮件编号</a:t>
            </a:r>
            <a:endParaRPr lang="zh-CN" altLang="en-US" sz="2800" dirty="0"/>
          </a:p>
          <a:p>
            <a:pPr eaLnBrk="1" hangingPunct="1"/>
            <a:r>
              <a:rPr lang="en-US" altLang="zh-CN" sz="2800" dirty="0" err="1"/>
              <a:t>retr</a:t>
            </a:r>
            <a:r>
              <a:rPr lang="en-US" altLang="zh-CN" sz="2800" dirty="0"/>
              <a:t>: </a:t>
            </a:r>
            <a:r>
              <a:rPr lang="zh-CN" altLang="en-US" sz="2800" dirty="0"/>
              <a:t>按编号取邮件</a:t>
            </a:r>
            <a:endParaRPr lang="zh-CN" altLang="en-US" sz="2800" dirty="0"/>
          </a:p>
          <a:p>
            <a:pPr eaLnBrk="1" hangingPunct="1"/>
            <a:r>
              <a:rPr lang="en-US" altLang="zh-CN" sz="2800" dirty="0"/>
              <a:t>dele: </a:t>
            </a:r>
            <a:r>
              <a:rPr lang="zh-CN" altLang="en-US" sz="2800" dirty="0"/>
              <a:t>删除</a:t>
            </a:r>
            <a:endParaRPr lang="zh-CN" altLang="en-US" sz="2800" dirty="0"/>
          </a:p>
          <a:p>
            <a:pPr eaLnBrk="1" hangingPunct="1"/>
            <a:r>
              <a:rPr lang="en-US" altLang="zh-CN" sz="2800" dirty="0"/>
              <a:t>quit</a:t>
            </a:r>
            <a:endParaRPr lang="en-US" altLang="zh-CN" sz="2800" dirty="0"/>
          </a:p>
        </p:txBody>
      </p:sp>
      <p:sp>
        <p:nvSpPr>
          <p:cNvPr id="175107" name="Rectangle 4"/>
          <p:cNvSpPr>
            <a:spLocks noChangeArrowheads="1"/>
          </p:cNvSpPr>
          <p:nvPr/>
        </p:nvSpPr>
        <p:spPr bwMode="auto">
          <a:xfrm>
            <a:off x="6559550" y="1334737"/>
            <a:ext cx="521335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latin typeface="Times New Roman" panose="02020603050405020304" charset="0"/>
                <a:ea typeface="宋体" panose="02010600030101010101" pitchFamily="2" charset="-122"/>
              </a:rPr>
              <a:t>      </a:t>
            </a:r>
            <a:r>
              <a:rPr lang="en-US" altLang="zh-CN" sz="2400"/>
              <a:t>C: list </a:t>
            </a:r>
            <a:endParaRPr lang="en-US" altLang="zh-CN" sz="2400"/>
          </a:p>
          <a:p>
            <a:pPr>
              <a:spcBef>
                <a:spcPct val="0"/>
              </a:spcBef>
              <a:buFontTx/>
              <a:buNone/>
            </a:pPr>
            <a:r>
              <a:rPr lang="en-US" altLang="zh-CN" sz="2400"/>
              <a:t>     S: 1 498 </a:t>
            </a:r>
            <a:endParaRPr lang="en-US" altLang="zh-CN" sz="2400"/>
          </a:p>
          <a:p>
            <a:pPr>
              <a:spcBef>
                <a:spcPct val="0"/>
              </a:spcBef>
              <a:buFontTx/>
              <a:buNone/>
            </a:pPr>
            <a:r>
              <a:rPr lang="en-US" altLang="zh-CN" sz="2400"/>
              <a:t>     S: 2 912 </a:t>
            </a:r>
            <a:endParaRPr lang="en-US" altLang="zh-CN" sz="2400"/>
          </a:p>
          <a:p>
            <a:pPr>
              <a:spcBef>
                <a:spcPct val="0"/>
              </a:spcBef>
              <a:buFontTx/>
              <a:buNone/>
            </a:pPr>
            <a:r>
              <a:rPr lang="en-US" altLang="zh-CN" sz="2400"/>
              <a:t>     S: . </a:t>
            </a:r>
            <a:endParaRPr lang="en-US" altLang="zh-CN" sz="2400"/>
          </a:p>
          <a:p>
            <a:pPr>
              <a:spcBef>
                <a:spcPct val="0"/>
              </a:spcBef>
              <a:buFontTx/>
              <a:buNone/>
            </a:pPr>
            <a:r>
              <a:rPr lang="en-US" altLang="zh-CN" sz="2400"/>
              <a:t>     C: retr 1 </a:t>
            </a:r>
            <a:endParaRPr lang="en-US" altLang="zh-CN" sz="2400"/>
          </a:p>
          <a:p>
            <a:pPr>
              <a:spcBef>
                <a:spcPct val="0"/>
              </a:spcBef>
              <a:buFontTx/>
              <a:buNone/>
            </a:pPr>
            <a:r>
              <a:rPr lang="en-US" altLang="zh-CN" sz="2400"/>
              <a:t>     S: &lt;message 1 contents&gt;</a:t>
            </a:r>
            <a:endParaRPr lang="en-US" altLang="zh-CN" sz="2400"/>
          </a:p>
          <a:p>
            <a:pPr>
              <a:spcBef>
                <a:spcPct val="0"/>
              </a:spcBef>
              <a:buFontTx/>
              <a:buNone/>
            </a:pPr>
            <a:r>
              <a:rPr lang="en-US" altLang="zh-CN" sz="2400"/>
              <a:t>     S: . </a:t>
            </a:r>
            <a:endParaRPr lang="en-US" altLang="zh-CN" sz="2400"/>
          </a:p>
          <a:p>
            <a:pPr>
              <a:spcBef>
                <a:spcPct val="0"/>
              </a:spcBef>
              <a:buFontTx/>
              <a:buNone/>
            </a:pPr>
            <a:r>
              <a:rPr lang="en-US" altLang="zh-CN" sz="2400"/>
              <a:t>     C: dele 1 </a:t>
            </a:r>
            <a:endParaRPr lang="en-US" altLang="zh-CN" sz="2400"/>
          </a:p>
          <a:p>
            <a:pPr>
              <a:spcBef>
                <a:spcPct val="0"/>
              </a:spcBef>
              <a:buFontTx/>
              <a:buNone/>
            </a:pPr>
            <a:r>
              <a:rPr lang="en-US" altLang="zh-CN" sz="2400"/>
              <a:t>     C: retr 2 </a:t>
            </a:r>
            <a:endParaRPr lang="en-US" altLang="zh-CN" sz="2400"/>
          </a:p>
          <a:p>
            <a:pPr>
              <a:spcBef>
                <a:spcPct val="0"/>
              </a:spcBef>
              <a:buFontTx/>
              <a:buNone/>
            </a:pPr>
            <a:r>
              <a:rPr lang="en-US" altLang="zh-CN" sz="2400"/>
              <a:t>     S: &lt;message 1 contents&gt;</a:t>
            </a:r>
            <a:endParaRPr lang="en-US" altLang="zh-CN" sz="2400"/>
          </a:p>
          <a:p>
            <a:pPr>
              <a:spcBef>
                <a:spcPct val="0"/>
              </a:spcBef>
              <a:buFontTx/>
              <a:buNone/>
            </a:pPr>
            <a:r>
              <a:rPr lang="en-US" altLang="zh-CN" sz="2400"/>
              <a:t>     S: . </a:t>
            </a:r>
            <a:endParaRPr lang="en-US" altLang="zh-CN" sz="2400"/>
          </a:p>
          <a:p>
            <a:pPr>
              <a:spcBef>
                <a:spcPct val="0"/>
              </a:spcBef>
              <a:buFontTx/>
              <a:buNone/>
            </a:pPr>
            <a:r>
              <a:rPr lang="en-US" altLang="zh-CN" sz="2400"/>
              <a:t>     C: dele 2 </a:t>
            </a:r>
            <a:endParaRPr lang="en-US" altLang="zh-CN" sz="2400"/>
          </a:p>
          <a:p>
            <a:pPr>
              <a:spcBef>
                <a:spcPct val="0"/>
              </a:spcBef>
              <a:buFontTx/>
              <a:buNone/>
            </a:pPr>
            <a:r>
              <a:rPr lang="en-US" altLang="zh-CN" sz="2400"/>
              <a:t>     C: quit </a:t>
            </a:r>
            <a:endParaRPr lang="en-US" altLang="zh-CN" sz="2400"/>
          </a:p>
          <a:p>
            <a:pPr>
              <a:spcBef>
                <a:spcPct val="0"/>
              </a:spcBef>
              <a:buFontTx/>
              <a:buNone/>
            </a:pPr>
            <a:r>
              <a:rPr lang="en-US" altLang="zh-CN" sz="2400"/>
              <a:t>     S: +OK POP3 server signing off</a:t>
            </a:r>
            <a:endParaRPr lang="en-US" altLang="zh-CN" sz="2400"/>
          </a:p>
        </p:txBody>
      </p:sp>
      <p:sp>
        <p:nvSpPr>
          <p:cNvPr id="175108" name="Freeform 8"/>
          <p:cNvSpPr/>
          <p:nvPr/>
        </p:nvSpPr>
        <p:spPr bwMode="auto">
          <a:xfrm>
            <a:off x="6486525" y="1429987"/>
            <a:ext cx="373063" cy="5029200"/>
          </a:xfrm>
          <a:custGeom>
            <a:avLst/>
            <a:gdLst>
              <a:gd name="T0" fmla="*/ 2147483646 w 235"/>
              <a:gd name="T1" fmla="*/ 0 h 2455"/>
              <a:gd name="T2" fmla="*/ 0 w 235"/>
              <a:gd name="T3" fmla="*/ 0 h 2455"/>
              <a:gd name="T4" fmla="*/ 0 w 235"/>
              <a:gd name="T5" fmla="*/ 2147483646 h 2455"/>
              <a:gd name="T6" fmla="*/ 2147483646 w 235"/>
              <a:gd name="T7" fmla="*/ 2147483646 h 2455"/>
              <a:gd name="T8" fmla="*/ 0 60000 65536"/>
              <a:gd name="T9" fmla="*/ 0 60000 65536"/>
              <a:gd name="T10" fmla="*/ 0 60000 65536"/>
              <a:gd name="T11" fmla="*/ 0 60000 65536"/>
              <a:gd name="T12" fmla="*/ 0 w 235"/>
              <a:gd name="T13" fmla="*/ 0 h 2455"/>
              <a:gd name="T14" fmla="*/ 235 w 235"/>
              <a:gd name="T15" fmla="*/ 2455 h 2455"/>
            </a:gdLst>
            <a:ahLst/>
            <a:cxnLst>
              <a:cxn ang="T8">
                <a:pos x="T0" y="T1"/>
              </a:cxn>
              <a:cxn ang="T9">
                <a:pos x="T2" y="T3"/>
              </a:cxn>
              <a:cxn ang="T10">
                <a:pos x="T4" y="T5"/>
              </a:cxn>
              <a:cxn ang="T11">
                <a:pos x="T6" y="T7"/>
              </a:cxn>
            </a:cxnLst>
            <a:rect l="T12" t="T13" r="T14" b="T15"/>
            <a:pathLst>
              <a:path w="235" h="2455">
                <a:moveTo>
                  <a:pt x="234" y="0"/>
                </a:moveTo>
                <a:lnTo>
                  <a:pt x="0" y="0"/>
                </a:lnTo>
                <a:lnTo>
                  <a:pt x="0" y="2454"/>
                </a:lnTo>
                <a:lnTo>
                  <a:pt x="228" y="2454"/>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109" name="Line 9"/>
          <p:cNvSpPr>
            <a:spLocks noChangeShapeType="1"/>
          </p:cNvSpPr>
          <p:nvPr/>
        </p:nvSpPr>
        <p:spPr bwMode="auto">
          <a:xfrm>
            <a:off x="4224338" y="3106387"/>
            <a:ext cx="2024062"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 name="Rectangle 2"/>
          <p:cNvSpPr>
            <a:spLocks noGrp="1" noChangeArrowheads="1"/>
          </p:cNvSpPr>
          <p:nvPr>
            <p:ph type="title"/>
          </p:nvPr>
        </p:nvSpPr>
        <p:spPr>
          <a:xfrm>
            <a:off x="4616224" y="644268"/>
            <a:ext cx="3079668" cy="908050"/>
          </a:xfrm>
        </p:spPr>
        <p:txBody>
          <a:bodyPr/>
          <a:lstStyle/>
          <a:p>
            <a:r>
              <a:rPr lang="en-US" altLang="zh-CN" sz="3200" b="1" dirty="0">
                <a:solidFill>
                  <a:schemeClr val="accent1"/>
                </a:solidFill>
                <a:latin typeface="+mn-lt"/>
                <a:ea typeface="+mn-ea"/>
                <a:cs typeface="+mn-ea"/>
              </a:rPr>
              <a:t>POP3</a:t>
            </a:r>
            <a:r>
              <a:rPr lang="zh-CN" altLang="en-US" sz="3200" b="1" dirty="0">
                <a:solidFill>
                  <a:schemeClr val="accent1"/>
                </a:solidFill>
                <a:latin typeface="+mn-lt"/>
                <a:ea typeface="+mn-ea"/>
                <a:cs typeface="+mn-ea"/>
              </a:rPr>
              <a:t>协议</a:t>
            </a:r>
            <a:endParaRPr lang="zh-CN" altLang="en-US" sz="3200" b="1" dirty="0">
              <a:solidFill>
                <a:schemeClr val="accent1"/>
              </a:solidFill>
              <a:latin typeface="+mn-lt"/>
              <a:ea typeface="+mn-ea"/>
              <a:cs typeface="+mn-ea"/>
            </a:endParaRPr>
          </a:p>
        </p:txBody>
      </p:sp>
      <p:sp>
        <p:nvSpPr>
          <p:cNvPr id="11"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p:cNvSpPr>
            <a:spLocks noGrp="1" noChangeArrowheads="1"/>
          </p:cNvSpPr>
          <p:nvPr>
            <p:ph type="title"/>
          </p:nvPr>
        </p:nvSpPr>
        <p:spPr>
          <a:xfrm>
            <a:off x="4508501" y="863388"/>
            <a:ext cx="3436092" cy="685800"/>
          </a:xfrm>
        </p:spPr>
        <p:txBody>
          <a:bodyPr/>
          <a:lstStyle/>
          <a:p>
            <a:r>
              <a:rPr lang="en-US" altLang="zh-CN" sz="3600" b="1" dirty="0">
                <a:solidFill>
                  <a:schemeClr val="accent1"/>
                </a:solidFill>
                <a:latin typeface="+mn-lt"/>
                <a:ea typeface="+mn-ea"/>
                <a:cs typeface="+mn-ea"/>
              </a:rPr>
              <a:t>POP3 </a:t>
            </a:r>
            <a:r>
              <a:rPr lang="zh-CN" altLang="en-US" sz="3600" b="1" dirty="0">
                <a:solidFill>
                  <a:schemeClr val="accent1"/>
                </a:solidFill>
                <a:latin typeface="+mn-lt"/>
                <a:ea typeface="+mn-ea"/>
                <a:cs typeface="+mn-ea"/>
              </a:rPr>
              <a:t>和 </a:t>
            </a:r>
            <a:r>
              <a:rPr lang="en-US" altLang="zh-CN" sz="3600" b="1" dirty="0">
                <a:solidFill>
                  <a:schemeClr val="accent1"/>
                </a:solidFill>
                <a:latin typeface="+mn-lt"/>
                <a:ea typeface="+mn-ea"/>
                <a:cs typeface="+mn-ea"/>
              </a:rPr>
              <a:t>IMAP</a:t>
            </a:r>
            <a:endParaRPr lang="en-US" altLang="zh-CN" sz="3600" b="1" dirty="0">
              <a:solidFill>
                <a:schemeClr val="accent1"/>
              </a:solidFill>
              <a:latin typeface="+mn-lt"/>
              <a:ea typeface="+mn-ea"/>
              <a:cs typeface="+mn-ea"/>
            </a:endParaRPr>
          </a:p>
        </p:txBody>
      </p:sp>
      <p:sp>
        <p:nvSpPr>
          <p:cNvPr id="177154" name="Rectangle 3"/>
          <p:cNvSpPr>
            <a:spLocks noGrp="1" noChangeArrowheads="1"/>
          </p:cNvSpPr>
          <p:nvPr>
            <p:ph type="body" sz="half" idx="1"/>
          </p:nvPr>
        </p:nvSpPr>
        <p:spPr>
          <a:xfrm>
            <a:off x="988209" y="2193925"/>
            <a:ext cx="4883150" cy="4648200"/>
          </a:xfrm>
          <a:noFill/>
        </p:spPr>
        <p:txBody>
          <a:bodyPr/>
          <a:lstStyle/>
          <a:p>
            <a:pPr eaLnBrk="1" hangingPunct="1">
              <a:buFont typeface="Wingdings" panose="05000000000000000000" pitchFamily="2" charset="2"/>
              <a:buNone/>
            </a:pPr>
            <a:r>
              <a:rPr lang="en-US" altLang="zh-CN" sz="2800" dirty="0">
                <a:solidFill>
                  <a:schemeClr val="accent2"/>
                </a:solidFill>
              </a:rPr>
              <a:t>POP3</a:t>
            </a:r>
            <a:r>
              <a:rPr lang="zh-CN" altLang="en-US" sz="2800" dirty="0">
                <a:solidFill>
                  <a:schemeClr val="accent2"/>
                </a:solidFill>
              </a:rPr>
              <a:t>的更多细节</a:t>
            </a:r>
            <a:endParaRPr lang="zh-CN" altLang="en-US" sz="2800" dirty="0">
              <a:solidFill>
                <a:schemeClr val="accent2"/>
              </a:solidFill>
            </a:endParaRPr>
          </a:p>
          <a:p>
            <a:pPr eaLnBrk="1" hangingPunct="1"/>
            <a:r>
              <a:rPr lang="zh-CN" altLang="en-US" sz="2800" dirty="0"/>
              <a:t>先前例子使用 “</a:t>
            </a:r>
            <a:r>
              <a:rPr lang="en-US" altLang="zh-CN" sz="2800" dirty="0"/>
              <a:t>Download-and-delete”.</a:t>
            </a:r>
            <a:endParaRPr lang="en-US" altLang="zh-CN" sz="2800" dirty="0"/>
          </a:p>
          <a:p>
            <a:pPr eaLnBrk="1" hangingPunct="1"/>
            <a:r>
              <a:rPr lang="en-US" altLang="zh-CN" sz="2800" dirty="0"/>
              <a:t>Bob</a:t>
            </a:r>
            <a:r>
              <a:rPr lang="zh-CN" altLang="en-US" sz="2800" dirty="0"/>
              <a:t>换客户端后不能再读邮件</a:t>
            </a:r>
            <a:endParaRPr lang="zh-CN" altLang="en-US" sz="2800" dirty="0"/>
          </a:p>
          <a:p>
            <a:pPr eaLnBrk="1" hangingPunct="1"/>
            <a:r>
              <a:rPr lang="zh-CN" altLang="en-US" sz="2800" dirty="0"/>
              <a:t>“</a:t>
            </a:r>
            <a:r>
              <a:rPr lang="en-US" altLang="zh-CN" sz="2800" dirty="0"/>
              <a:t>Download-and-keep”</a:t>
            </a:r>
            <a:r>
              <a:rPr lang="zh-CN" altLang="en-US" sz="2800" dirty="0"/>
              <a:t>模式</a:t>
            </a:r>
            <a:r>
              <a:rPr lang="en-US" altLang="zh-CN" sz="2800" dirty="0"/>
              <a:t>: </a:t>
            </a:r>
            <a:r>
              <a:rPr lang="zh-CN" altLang="en-US" sz="2800" dirty="0"/>
              <a:t>在不同客户机上的邮件拷贝</a:t>
            </a:r>
            <a:endParaRPr lang="zh-CN" altLang="en-US" sz="2800" dirty="0"/>
          </a:p>
          <a:p>
            <a:pPr eaLnBrk="1" hangingPunct="1"/>
            <a:r>
              <a:rPr lang="en-US" altLang="zh-CN" sz="2800" dirty="0"/>
              <a:t>POP3</a:t>
            </a:r>
            <a:r>
              <a:rPr lang="zh-CN" altLang="en-US" sz="2800" dirty="0"/>
              <a:t>的会话是无状态的</a:t>
            </a:r>
            <a:endParaRPr lang="zh-CN" altLang="en-US" sz="2800" dirty="0"/>
          </a:p>
        </p:txBody>
      </p:sp>
      <p:sp>
        <p:nvSpPr>
          <p:cNvPr id="177155" name="Rectangle 4"/>
          <p:cNvSpPr>
            <a:spLocks noGrp="1" noChangeArrowheads="1"/>
          </p:cNvSpPr>
          <p:nvPr>
            <p:ph type="body" sz="half" idx="2"/>
          </p:nvPr>
        </p:nvSpPr>
        <p:spPr>
          <a:xfrm>
            <a:off x="6755597" y="2209800"/>
            <a:ext cx="4805362" cy="4648200"/>
          </a:xfrm>
          <a:noFill/>
        </p:spPr>
        <p:txBody>
          <a:bodyPr/>
          <a:lstStyle/>
          <a:p>
            <a:pPr eaLnBrk="1" hangingPunct="1">
              <a:buFont typeface="Wingdings" panose="05000000000000000000" pitchFamily="2" charset="2"/>
              <a:buNone/>
            </a:pPr>
            <a:r>
              <a:rPr lang="en-US" altLang="zh-CN" sz="2800" dirty="0">
                <a:solidFill>
                  <a:schemeClr val="accent2"/>
                </a:solidFill>
              </a:rPr>
              <a:t>IMAP</a:t>
            </a:r>
            <a:endParaRPr lang="en-US" altLang="zh-CN" sz="2800" dirty="0">
              <a:solidFill>
                <a:schemeClr val="accent2"/>
              </a:solidFill>
            </a:endParaRPr>
          </a:p>
          <a:p>
            <a:pPr eaLnBrk="1" hangingPunct="1"/>
            <a:r>
              <a:rPr lang="zh-CN" altLang="en-US" sz="2800" dirty="0"/>
              <a:t>保存所有邮件消息在一个位置</a:t>
            </a:r>
            <a:r>
              <a:rPr lang="en-US" altLang="zh-CN" sz="2800" dirty="0"/>
              <a:t>: </a:t>
            </a:r>
            <a:r>
              <a:rPr lang="zh-CN" altLang="en-US" sz="2800" dirty="0"/>
              <a:t>服务器</a:t>
            </a:r>
            <a:endParaRPr lang="zh-CN" altLang="en-US" sz="2800" dirty="0"/>
          </a:p>
          <a:p>
            <a:pPr eaLnBrk="1" hangingPunct="1"/>
            <a:r>
              <a:rPr lang="zh-CN" altLang="en-US" sz="2800" dirty="0"/>
              <a:t>允许用户在服务器的各文件夹中管理邮件消息</a:t>
            </a:r>
            <a:endParaRPr lang="zh-CN" altLang="en-US" sz="2800" dirty="0"/>
          </a:p>
          <a:p>
            <a:pPr eaLnBrk="1" hangingPunct="1"/>
            <a:r>
              <a:rPr lang="en-US" altLang="zh-CN" sz="2800" dirty="0"/>
              <a:t>IMAP</a:t>
            </a:r>
            <a:r>
              <a:rPr lang="zh-CN" altLang="en-US" sz="2800" dirty="0"/>
              <a:t>跟踪用户会话的状态信息 </a:t>
            </a:r>
            <a:r>
              <a:rPr lang="en-US" altLang="zh-CN" sz="2800" dirty="0"/>
              <a:t>:</a:t>
            </a:r>
            <a:endParaRPr lang="en-US" altLang="zh-CN" sz="2800" dirty="0"/>
          </a:p>
          <a:p>
            <a:pPr lvl="1" eaLnBrk="1" hangingPunct="1"/>
            <a:r>
              <a:rPr lang="zh-CN" altLang="en-US" sz="2800" dirty="0"/>
              <a:t>文件夹和邮件消息</a:t>
            </a:r>
            <a:r>
              <a:rPr lang="en-US" altLang="zh-CN" sz="2800" dirty="0"/>
              <a:t>IDs</a:t>
            </a:r>
            <a:r>
              <a:rPr lang="zh-CN" altLang="en-US" sz="2800" dirty="0"/>
              <a:t>与文件夹名字的映射</a:t>
            </a:r>
            <a:endParaRPr lang="zh-CN" altLang="en-US" sz="2800" dirty="0"/>
          </a:p>
        </p:txBody>
      </p:sp>
      <p:sp>
        <p:nvSpPr>
          <p:cNvPr id="6"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4948791" cy="1446550"/>
          </a:xfrm>
          <a:prstGeom prst="rect">
            <a:avLst/>
          </a:prstGeom>
          <a:noFill/>
        </p:spPr>
        <p:txBody>
          <a:bodyPr wrap="none" rtlCol="0">
            <a:spAutoFit/>
          </a:bodyPr>
          <a:lstStyle/>
          <a:p>
            <a:r>
              <a:rPr lang="en-US" altLang="zh-CN" sz="4400" b="1" dirty="0">
                <a:solidFill>
                  <a:srgbClr val="575757"/>
                </a:solidFill>
                <a:cs typeface="+mn-ea"/>
                <a:sym typeface="+mn-lt"/>
              </a:rPr>
              <a:t>DNS:</a:t>
            </a:r>
            <a:r>
              <a:rPr lang="zh-CN" altLang="en-US" sz="4400" b="1" dirty="0">
                <a:solidFill>
                  <a:srgbClr val="575757"/>
                </a:solidFill>
                <a:cs typeface="+mn-ea"/>
                <a:sym typeface="+mn-lt"/>
              </a:rPr>
              <a:t>因</a:t>
            </a:r>
            <a:r>
              <a:rPr lang="zh-CN" altLang="en-US" sz="4400" b="1">
                <a:solidFill>
                  <a:srgbClr val="575757"/>
                </a:solidFill>
                <a:cs typeface="+mn-ea"/>
                <a:sym typeface="+mn-lt"/>
              </a:rPr>
              <a:t>特网</a:t>
            </a:r>
            <a:r>
              <a:rPr lang="zh-CN" altLang="en-US" sz="4400" b="1" dirty="0">
                <a:solidFill>
                  <a:srgbClr val="575757"/>
                </a:solidFill>
                <a:cs typeface="+mn-ea"/>
                <a:sym typeface="+mn-lt"/>
              </a:rPr>
              <a:t>的目录</a:t>
            </a:r>
            <a:endParaRPr lang="en-US" altLang="zh-CN" sz="4400" b="1" dirty="0">
              <a:solidFill>
                <a:srgbClr val="575757"/>
              </a:solidFill>
              <a:cs typeface="+mn-ea"/>
              <a:sym typeface="+mn-lt"/>
            </a:endParaRPr>
          </a:p>
          <a:p>
            <a:r>
              <a:rPr lang="zh-CN" altLang="en-US" sz="4400" b="1" dirty="0">
                <a:solidFill>
                  <a:srgbClr val="575757"/>
                </a:solidFill>
                <a:cs typeface="+mn-ea"/>
                <a:sym typeface="+mn-lt"/>
              </a:rPr>
              <a:t>         服务</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1" fmla="*/ 0 w 8940801"/>
              <a:gd name="connsiteY0-2" fmla="*/ 5653314 h 5653314"/>
              <a:gd name="connsiteX1-3" fmla="*/ 8940801 w 8940801"/>
              <a:gd name="connsiteY1-4" fmla="*/ 0 h 5653314"/>
              <a:gd name="connsiteX2-5" fmla="*/ 8940801 w 8940801"/>
              <a:gd name="connsiteY2-6" fmla="*/ 5595257 h 5653314"/>
              <a:gd name="connsiteX3-7" fmla="*/ 0 w 8940801"/>
              <a:gd name="connsiteY3-8" fmla="*/ 5653314 h 5653314"/>
              <a:gd name="connsiteX0-9" fmla="*/ 0 w 8940801"/>
              <a:gd name="connsiteY0-10" fmla="*/ 5607594 h 5607594"/>
              <a:gd name="connsiteX1-11" fmla="*/ 8940801 w 8940801"/>
              <a:gd name="connsiteY1-12" fmla="*/ 0 h 5607594"/>
              <a:gd name="connsiteX2-13" fmla="*/ 8940801 w 8940801"/>
              <a:gd name="connsiteY2-14" fmla="*/ 5595257 h 5607594"/>
              <a:gd name="connsiteX3-15" fmla="*/ 0 w 8940801"/>
              <a:gd name="connsiteY3-16" fmla="*/ 5607594 h 5607594"/>
            </a:gdLst>
            <a:ahLst/>
            <a:cxnLst>
              <a:cxn ang="0">
                <a:pos x="connsiteX0-1" y="connsiteY0-2"/>
              </a:cxn>
              <a:cxn ang="0">
                <a:pos x="connsiteX1-3" y="connsiteY1-4"/>
              </a:cxn>
              <a:cxn ang="0">
                <a:pos x="connsiteX2-5" y="connsiteY2-6"/>
              </a:cxn>
              <a:cxn ang="0">
                <a:pos x="connsiteX3-7" y="connsiteY3-8"/>
              </a:cxn>
            </a:cxnLst>
            <a:rect l="l" t="t" r="r" b="b"/>
            <a:pathLst>
              <a:path w="8940801" h="5607594">
                <a:moveTo>
                  <a:pt x="0" y="5607594"/>
                </a:moveTo>
                <a:lnTo>
                  <a:pt x="8940801" y="0"/>
                </a:lnTo>
                <a:lnTo>
                  <a:pt x="8940801" y="5595257"/>
                </a:lnTo>
                <a:lnTo>
                  <a:pt x="0" y="5607594"/>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6900"/>
            <a:ext cx="12061370" cy="406492"/>
            <a:chOff x="0" y="66900"/>
            <a:chExt cx="12061370" cy="406492"/>
          </a:xfrm>
        </p:grpSpPr>
        <p:sp>
          <p:nvSpPr>
            <p:cNvPr id="6" name="任意多边形 5"/>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098" y="793049"/>
            <a:ext cx="4799936" cy="2699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9" y="3002878"/>
            <a:ext cx="6090454" cy="348509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7168037" y="656017"/>
            <a:ext cx="4236884" cy="4693721"/>
          </a:xfrm>
          <a:prstGeom prst="rect">
            <a:avLst/>
          </a:prstGeom>
          <a:noFill/>
        </p:spPr>
        <p:txBody>
          <a:bodyPr wrap="square">
            <a:spAutoFit/>
          </a:bodyPr>
          <a:lstStyle/>
          <a:p>
            <a:pPr>
              <a:lnSpc>
                <a:spcPct val="150000"/>
              </a:lnSpc>
              <a:spcAft>
                <a:spcPts val="1200"/>
              </a:spcAft>
            </a:pPr>
            <a:r>
              <a:rPr lang="en-US" altLang="zh-CN" sz="2800" b="0" i="0" dirty="0">
                <a:effectLst/>
                <a:latin typeface="Arial" panose="020B0604020202020204" pitchFamily="34" charset="0"/>
              </a:rPr>
              <a:t>2023</a:t>
            </a:r>
            <a:r>
              <a:rPr lang="zh-CN" altLang="en-US" sz="2800" b="0" i="0" dirty="0">
                <a:effectLst/>
                <a:latin typeface="Arial" panose="020B0604020202020204" pitchFamily="34" charset="0"/>
              </a:rPr>
              <a:t>春节票房冠军影片</a:t>
            </a:r>
            <a:r>
              <a:rPr lang="en-US" altLang="zh-CN" sz="2800" b="0" i="0" dirty="0">
                <a:effectLst/>
                <a:latin typeface="Arial" panose="020B0604020202020204" pitchFamily="34" charset="0"/>
              </a:rPr>
              <a:t>《</a:t>
            </a:r>
            <a:r>
              <a:rPr lang="zh-CN" altLang="en-US" sz="2800" b="0" i="0" dirty="0">
                <a:effectLst/>
                <a:latin typeface="Arial" panose="020B0604020202020204" pitchFamily="34" charset="0"/>
              </a:rPr>
              <a:t>流浪地球</a:t>
            </a:r>
            <a:r>
              <a:rPr lang="en-US" altLang="zh-CN" sz="2800" b="0" i="0" dirty="0">
                <a:effectLst/>
                <a:latin typeface="Arial" panose="020B0604020202020204" pitchFamily="34" charset="0"/>
              </a:rPr>
              <a:t>2》</a:t>
            </a:r>
            <a:r>
              <a:rPr lang="zh-CN" altLang="en-US" sz="2800" b="0" i="0" dirty="0">
                <a:effectLst/>
                <a:latin typeface="Arial" panose="020B0604020202020204" pitchFamily="34" charset="0"/>
              </a:rPr>
              <a:t>剧情：</a:t>
            </a:r>
            <a:endParaRPr lang="en-US" altLang="zh-CN" sz="2800" b="0" i="0" dirty="0">
              <a:effectLst/>
              <a:latin typeface="Arial" panose="020B0604020202020204" pitchFamily="34" charset="0"/>
            </a:endParaRPr>
          </a:p>
          <a:p>
            <a:pPr>
              <a:lnSpc>
                <a:spcPct val="150000"/>
              </a:lnSpc>
            </a:pPr>
            <a:r>
              <a:rPr lang="zh-CN" altLang="en-US" sz="2800" b="0" i="0" dirty="0">
                <a:effectLst/>
                <a:latin typeface="Arial" panose="020B0604020202020204" pitchFamily="34" charset="0"/>
              </a:rPr>
              <a:t>    要启动推进地球移动的一万台行星发动机</a:t>
            </a:r>
            <a:r>
              <a:rPr lang="zh-CN" altLang="en-US" sz="2800" dirty="0">
                <a:latin typeface="Arial" panose="020B0604020202020204" pitchFamily="34" charset="0"/>
              </a:rPr>
              <a:t>，</a:t>
            </a:r>
            <a:r>
              <a:rPr lang="zh-CN" altLang="en-US" sz="2800" b="0" i="0" dirty="0">
                <a:effectLst/>
                <a:latin typeface="Arial" panose="020B0604020202020204" pitchFamily="34" charset="0"/>
              </a:rPr>
              <a:t>需要重启全球互联网</a:t>
            </a:r>
            <a:r>
              <a:rPr lang="en-US" altLang="zh-CN" sz="2800" dirty="0">
                <a:latin typeface="Arial" panose="020B0604020202020204" pitchFamily="34" charset="0"/>
              </a:rPr>
              <a:t>——</a:t>
            </a:r>
            <a:r>
              <a:rPr lang="zh-CN" altLang="en-US" sz="2800" b="0" i="0" dirty="0">
                <a:effectLst/>
                <a:latin typeface="Arial" panose="020B0604020202020204" pitchFamily="34" charset="0"/>
              </a:rPr>
              <a:t>要重启全球互联网，就要重新启动</a:t>
            </a:r>
            <a:r>
              <a:rPr lang="en-US" altLang="zh-CN" sz="2800" b="1" i="0" dirty="0">
                <a:solidFill>
                  <a:srgbClr val="FF0000"/>
                </a:solidFill>
                <a:effectLst/>
                <a:latin typeface="Arial" panose="020B0604020202020204" pitchFamily="34" charset="0"/>
              </a:rPr>
              <a:t>DNS</a:t>
            </a:r>
            <a:r>
              <a:rPr lang="zh-CN" altLang="en-US" sz="2800" b="1" i="0" dirty="0">
                <a:solidFill>
                  <a:srgbClr val="FF0000"/>
                </a:solidFill>
                <a:effectLst/>
                <a:latin typeface="Arial" panose="020B0604020202020204" pitchFamily="34" charset="0"/>
              </a:rPr>
              <a:t>根服务器</a:t>
            </a:r>
            <a:endParaRPr lang="zh-CN" altLang="en-US" sz="28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6" name="Rectangle 2"/>
          <p:cNvSpPr>
            <a:spLocks noGrp="1" noChangeArrowheads="1"/>
          </p:cNvSpPr>
          <p:nvPr>
            <p:ph type="title"/>
          </p:nvPr>
        </p:nvSpPr>
        <p:spPr>
          <a:xfrm>
            <a:off x="2435430" y="878681"/>
            <a:ext cx="9880600" cy="1143000"/>
          </a:xfrm>
        </p:spPr>
        <p:txBody>
          <a:bodyPr/>
          <a:lstStyle/>
          <a:p>
            <a:r>
              <a:rPr lang="en-US" altLang="zh-CN" sz="3600" b="1" dirty="0">
                <a:solidFill>
                  <a:schemeClr val="accent1"/>
                </a:solidFill>
                <a:latin typeface="+mn-lt"/>
                <a:ea typeface="+mn-ea"/>
                <a:cs typeface="+mn-ea"/>
              </a:rPr>
              <a:t>DNS: </a:t>
            </a:r>
            <a:r>
              <a:rPr lang="zh-CN" altLang="en-US" sz="3600" b="1" dirty="0">
                <a:solidFill>
                  <a:schemeClr val="accent1"/>
                </a:solidFill>
                <a:latin typeface="+mn-lt"/>
                <a:ea typeface="+mn-ea"/>
                <a:cs typeface="+mn-ea"/>
              </a:rPr>
              <a:t>域名系统</a:t>
            </a:r>
            <a:r>
              <a:rPr lang="en-US" altLang="zh-CN" sz="3600" b="1" dirty="0">
                <a:solidFill>
                  <a:schemeClr val="accent1"/>
                </a:solidFill>
                <a:latin typeface="+mn-lt"/>
                <a:ea typeface="+mn-ea"/>
                <a:cs typeface="+mn-ea"/>
              </a:rPr>
              <a:t>Domain Name System</a:t>
            </a:r>
            <a:endParaRPr lang="en-US" altLang="zh-CN" sz="3600" b="1" dirty="0">
              <a:solidFill>
                <a:schemeClr val="accent1"/>
              </a:solidFill>
              <a:latin typeface="+mn-lt"/>
              <a:ea typeface="+mn-ea"/>
              <a:cs typeface="+mn-ea"/>
            </a:endParaRPr>
          </a:p>
        </p:txBody>
      </p:sp>
      <p:sp>
        <p:nvSpPr>
          <p:cNvPr id="181250" name="Rectangle 3"/>
          <p:cNvSpPr>
            <a:spLocks noGrp="1" noChangeArrowheads="1"/>
          </p:cNvSpPr>
          <p:nvPr>
            <p:ph type="body" sz="half" idx="1"/>
          </p:nvPr>
        </p:nvSpPr>
        <p:spPr>
          <a:xfrm>
            <a:off x="611559" y="2057400"/>
            <a:ext cx="5486400" cy="4800600"/>
          </a:xfrm>
          <a:noFill/>
        </p:spPr>
        <p:txBody>
          <a:bodyPr/>
          <a:lstStyle/>
          <a:p>
            <a:pPr eaLnBrk="1" hangingPunct="1">
              <a:buFont typeface="Wingdings" panose="05000000000000000000" pitchFamily="2" charset="2"/>
              <a:buNone/>
            </a:pPr>
            <a:r>
              <a:rPr lang="zh-CN" altLang="en-US" sz="2800" dirty="0">
                <a:solidFill>
                  <a:schemeClr val="accent2"/>
                </a:solidFill>
              </a:rPr>
              <a:t>人</a:t>
            </a:r>
            <a:r>
              <a:rPr lang="en-US" altLang="zh-CN" sz="2800" dirty="0">
                <a:solidFill>
                  <a:schemeClr val="accent2"/>
                </a:solidFill>
              </a:rPr>
              <a:t>:</a:t>
            </a:r>
            <a:r>
              <a:rPr lang="en-US" altLang="zh-CN" sz="2800" dirty="0">
                <a:solidFill>
                  <a:srgbClr val="7030A0"/>
                </a:solidFill>
              </a:rPr>
              <a:t> </a:t>
            </a:r>
            <a:r>
              <a:rPr lang="zh-CN" altLang="en-US" sz="2800" dirty="0"/>
              <a:t>很多标识符</a:t>
            </a:r>
            <a:r>
              <a:rPr lang="en-US" altLang="zh-CN" sz="2800" dirty="0"/>
              <a:t>:</a:t>
            </a:r>
            <a:endParaRPr lang="en-US" altLang="zh-CN" sz="2800" dirty="0"/>
          </a:p>
          <a:p>
            <a:pPr lvl="1" eaLnBrk="1" hangingPunct="1"/>
            <a:r>
              <a:rPr lang="en-US" altLang="zh-CN" sz="2400" dirty="0"/>
              <a:t>ID, name, passport #</a:t>
            </a:r>
            <a:endParaRPr lang="en-US" altLang="zh-CN" sz="2400" dirty="0"/>
          </a:p>
          <a:p>
            <a:pPr eaLnBrk="1" hangingPunct="1">
              <a:buFont typeface="Wingdings" panose="05000000000000000000" pitchFamily="2" charset="2"/>
              <a:buNone/>
            </a:pPr>
            <a:r>
              <a:rPr lang="en-US" altLang="zh-CN" sz="2800" dirty="0">
                <a:solidFill>
                  <a:schemeClr val="accent2"/>
                </a:solidFill>
              </a:rPr>
              <a:t>Internet</a:t>
            </a:r>
            <a:r>
              <a:rPr lang="zh-CN" altLang="en-US" sz="2800" dirty="0">
                <a:solidFill>
                  <a:schemeClr val="accent2"/>
                </a:solidFill>
              </a:rPr>
              <a:t>主机</a:t>
            </a:r>
            <a:r>
              <a:rPr lang="en-US" altLang="zh-CN" sz="2800" dirty="0">
                <a:solidFill>
                  <a:schemeClr val="accent2"/>
                </a:solidFill>
              </a:rPr>
              <a:t>, </a:t>
            </a:r>
            <a:r>
              <a:rPr lang="zh-CN" altLang="en-US" sz="2800" dirty="0">
                <a:solidFill>
                  <a:schemeClr val="accent2"/>
                </a:solidFill>
              </a:rPr>
              <a:t>路由器</a:t>
            </a:r>
            <a:r>
              <a:rPr lang="en-US" altLang="zh-CN" sz="2800" dirty="0">
                <a:solidFill>
                  <a:schemeClr val="accent2"/>
                </a:solidFill>
              </a:rPr>
              <a:t>:</a:t>
            </a:r>
            <a:endParaRPr lang="en-US" altLang="zh-CN" sz="2800" dirty="0">
              <a:solidFill>
                <a:schemeClr val="accent2"/>
              </a:solidFill>
            </a:endParaRPr>
          </a:p>
          <a:p>
            <a:pPr lvl="1" eaLnBrk="1" hangingPunct="1"/>
            <a:r>
              <a:rPr lang="en-US" altLang="zh-CN" sz="2400" dirty="0"/>
              <a:t>IP address (32 bit) – </a:t>
            </a:r>
            <a:r>
              <a:rPr lang="zh-CN" altLang="en-US" sz="2400" dirty="0"/>
              <a:t>用于分组寻址</a:t>
            </a:r>
            <a:endParaRPr lang="zh-CN" altLang="en-US" sz="2400" dirty="0"/>
          </a:p>
          <a:p>
            <a:pPr lvl="1" eaLnBrk="1" hangingPunct="1"/>
            <a:r>
              <a:rPr lang="zh-CN" altLang="en-US" sz="2400" dirty="0"/>
              <a:t>“主机名”</a:t>
            </a:r>
            <a:r>
              <a:rPr lang="en-US" altLang="zh-CN" sz="2400" dirty="0"/>
              <a:t>, e.g., </a:t>
            </a:r>
            <a:r>
              <a:rPr lang="en-US" altLang="zh-CN" sz="2400" dirty="0" err="1"/>
              <a:t>gaia.cs.umass.edu</a:t>
            </a:r>
            <a:r>
              <a:rPr lang="en-US" altLang="zh-CN" sz="2400" dirty="0"/>
              <a:t> – </a:t>
            </a:r>
            <a:r>
              <a:rPr lang="zh-CN" altLang="en-US" sz="2400" dirty="0"/>
              <a:t>用于人记忆识别</a:t>
            </a:r>
            <a:endParaRPr lang="zh-CN" altLang="en-US" sz="2400" dirty="0"/>
          </a:p>
          <a:p>
            <a:pPr eaLnBrk="1" hangingPunct="1">
              <a:buFont typeface="Wingdings" panose="05000000000000000000" pitchFamily="2" charset="2"/>
              <a:buNone/>
            </a:pPr>
            <a:r>
              <a:rPr lang="en-US" altLang="zh-CN" sz="2800" dirty="0">
                <a:solidFill>
                  <a:schemeClr val="accent2"/>
                </a:solidFill>
              </a:rPr>
              <a:t>Q: </a:t>
            </a:r>
            <a:r>
              <a:rPr lang="zh-CN" altLang="en-US" sz="2800" dirty="0"/>
              <a:t>可以在</a:t>
            </a:r>
            <a:r>
              <a:rPr lang="en-US" altLang="zh-CN" sz="2800" dirty="0"/>
              <a:t>IP</a:t>
            </a:r>
            <a:r>
              <a:rPr lang="zh-CN" altLang="en-US" sz="2800" dirty="0"/>
              <a:t>地址和主机名之间建立映射吗 </a:t>
            </a:r>
            <a:r>
              <a:rPr lang="en-US" altLang="zh-CN" sz="2800" dirty="0"/>
              <a:t>?</a:t>
            </a:r>
            <a:endParaRPr lang="en-US" altLang="zh-CN" sz="2800" dirty="0"/>
          </a:p>
        </p:txBody>
      </p:sp>
      <p:sp>
        <p:nvSpPr>
          <p:cNvPr id="8" name="Rectangle 3"/>
          <p:cNvSpPr>
            <a:spLocks noChangeArrowheads="1"/>
          </p:cNvSpPr>
          <p:nvPr/>
        </p:nvSpPr>
        <p:spPr bwMode="auto">
          <a:xfrm>
            <a:off x="6063034" y="2033587"/>
            <a:ext cx="5715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800" dirty="0">
                <a:solidFill>
                  <a:schemeClr val="accent2"/>
                </a:solidFill>
              </a:rPr>
              <a:t>DNS</a:t>
            </a:r>
            <a:r>
              <a:rPr lang="zh-CN" altLang="en-US" sz="2800" dirty="0">
                <a:solidFill>
                  <a:schemeClr val="accent2"/>
                </a:solidFill>
              </a:rPr>
              <a:t>服务器提供的功能：</a:t>
            </a:r>
            <a:endParaRPr lang="zh-CN" altLang="en-US" sz="2800" dirty="0">
              <a:solidFill>
                <a:schemeClr val="accent2"/>
              </a:solidFill>
            </a:endParaRPr>
          </a:p>
          <a:p>
            <a:pPr eaLnBrk="1" hangingPunct="1">
              <a:buClr>
                <a:srgbClr val="3333CC"/>
              </a:buClr>
              <a:buSzPct val="85000"/>
              <a:buFont typeface="Wingdings" panose="05000000000000000000" pitchFamily="2" charset="2"/>
              <a:buChar char="r"/>
            </a:pPr>
            <a:r>
              <a:rPr lang="zh-CN" altLang="en-US" sz="2800" dirty="0"/>
              <a:t>主机名到</a:t>
            </a:r>
            <a:r>
              <a:rPr lang="en-US" altLang="zh-CN" sz="2800" dirty="0"/>
              <a:t>IP</a:t>
            </a:r>
            <a:r>
              <a:rPr lang="zh-CN" altLang="en-US" sz="2800" dirty="0"/>
              <a:t>地址的转换</a:t>
            </a:r>
            <a:endParaRPr lang="zh-CN" altLang="en-US" sz="2800" dirty="0"/>
          </a:p>
          <a:p>
            <a:pPr eaLnBrk="1" hangingPunct="1">
              <a:buClr>
                <a:srgbClr val="3333CC"/>
              </a:buClr>
              <a:buSzPct val="85000"/>
              <a:buFont typeface="Wingdings" panose="05000000000000000000" pitchFamily="2" charset="2"/>
              <a:buChar char="r"/>
            </a:pPr>
            <a:r>
              <a:rPr lang="zh-CN" altLang="en-US" sz="2800" dirty="0"/>
              <a:t>主机别名</a:t>
            </a:r>
            <a:endParaRPr lang="zh-CN" altLang="en-US" sz="2800" dirty="0"/>
          </a:p>
          <a:p>
            <a:pPr lvl="1" eaLnBrk="1" hangingPunct="1">
              <a:buClr>
                <a:srgbClr val="3333CC"/>
              </a:buClr>
              <a:buSzPct val="85000"/>
              <a:buFont typeface="Wingdings" panose="05000000000000000000" pitchFamily="2" charset="2"/>
              <a:buChar char="m"/>
            </a:pPr>
            <a:r>
              <a:rPr lang="zh-CN" altLang="en-US" sz="2400" dirty="0"/>
              <a:t>一个主机可以有一个规范主机名和多个主机别名</a:t>
            </a:r>
            <a:endParaRPr lang="zh-CN" altLang="en-US" sz="2400" dirty="0"/>
          </a:p>
          <a:p>
            <a:pPr eaLnBrk="1" hangingPunct="1">
              <a:buClr>
                <a:srgbClr val="3333CC"/>
              </a:buClr>
              <a:buSzPct val="85000"/>
              <a:buFont typeface="Wingdings" panose="05000000000000000000" pitchFamily="2" charset="2"/>
              <a:buChar char="r"/>
            </a:pPr>
            <a:r>
              <a:rPr lang="zh-CN" altLang="en-US" sz="2800" dirty="0"/>
              <a:t>邮件服务器别名</a:t>
            </a:r>
            <a:endParaRPr lang="zh-CN" altLang="en-US" sz="2800" dirty="0"/>
          </a:p>
          <a:p>
            <a:pPr eaLnBrk="1" hangingPunct="1">
              <a:buClr>
                <a:srgbClr val="3333CC"/>
              </a:buClr>
              <a:buSzPct val="85000"/>
              <a:buFont typeface="Wingdings" panose="05000000000000000000" pitchFamily="2" charset="2"/>
              <a:buChar char="r"/>
            </a:pPr>
            <a:r>
              <a:rPr lang="zh-CN" altLang="en-US" sz="2800" dirty="0"/>
              <a:t>负载分配</a:t>
            </a:r>
            <a:endParaRPr lang="zh-CN" altLang="en-US" sz="2800" dirty="0"/>
          </a:p>
          <a:p>
            <a:pPr lvl="1" eaLnBrk="1" hangingPunct="1">
              <a:buClr>
                <a:srgbClr val="3333CC"/>
              </a:buClr>
              <a:buSzPct val="85000"/>
              <a:buFont typeface="Wingdings" panose="05000000000000000000" pitchFamily="2" charset="2"/>
              <a:buChar char="m"/>
            </a:pPr>
            <a:r>
              <a:rPr lang="en-US" altLang="zh-CN" sz="2400" dirty="0"/>
              <a:t>DNS</a:t>
            </a:r>
            <a:r>
              <a:rPr lang="zh-CN" altLang="en-US" sz="2400" dirty="0"/>
              <a:t>实现冗余服务器：一个</a:t>
            </a:r>
            <a:r>
              <a:rPr lang="en-US" altLang="zh-CN" sz="2400" dirty="0"/>
              <a:t>IP</a:t>
            </a:r>
            <a:r>
              <a:rPr lang="zh-CN" altLang="en-US" sz="2400" dirty="0"/>
              <a:t>地址集合可以对应于同一个规范主机名。</a:t>
            </a:r>
            <a:endParaRPr lang="zh-CN" altLang="en-US" sz="24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p:cNvSpPr>
            <a:spLocks noChangeArrowheads="1"/>
          </p:cNvSpPr>
          <p:nvPr/>
        </p:nvSpPr>
        <p:spPr bwMode="auto">
          <a:xfrm>
            <a:off x="5474030" y="712518"/>
            <a:ext cx="2158340" cy="8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 </a:t>
            </a:r>
            <a:endParaRPr lang="en-US" altLang="zh-CN" sz="3600" dirty="0">
              <a:solidFill>
                <a:schemeClr val="accent1"/>
              </a:solidFill>
              <a:latin typeface="+mn-lt"/>
              <a:ea typeface="+mn-ea"/>
              <a:cs typeface="+mn-ea"/>
            </a:endParaRPr>
          </a:p>
        </p:txBody>
      </p:sp>
      <p:sp>
        <p:nvSpPr>
          <p:cNvPr id="183298" name="Rectangle 4"/>
          <p:cNvSpPr>
            <a:spLocks noChangeArrowheads="1"/>
          </p:cNvSpPr>
          <p:nvPr/>
        </p:nvSpPr>
        <p:spPr bwMode="auto">
          <a:xfrm>
            <a:off x="6553200" y="1905000"/>
            <a:ext cx="3759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800" dirty="0">
                <a:solidFill>
                  <a:schemeClr val="accent2"/>
                </a:solidFill>
              </a:rPr>
              <a:t>为什么不集中式</a:t>
            </a:r>
            <a:r>
              <a:rPr lang="en-US" altLang="zh-CN" sz="2800" dirty="0">
                <a:solidFill>
                  <a:schemeClr val="accent2"/>
                </a:solidFill>
              </a:rPr>
              <a:t>DNS?</a:t>
            </a:r>
            <a:endParaRPr lang="en-US" altLang="zh-CN" sz="2800" dirty="0">
              <a:solidFill>
                <a:schemeClr val="accent2"/>
              </a:solidFill>
            </a:endParaRPr>
          </a:p>
          <a:p>
            <a:pPr eaLnBrk="1" hangingPunct="1">
              <a:buClr>
                <a:srgbClr val="3333CC"/>
              </a:buClr>
              <a:buSzPct val="85000"/>
              <a:buFont typeface="Wingdings" panose="05000000000000000000" pitchFamily="2" charset="2"/>
              <a:buChar char="r"/>
            </a:pPr>
            <a:r>
              <a:rPr lang="zh-CN" altLang="en-US" sz="2800" dirty="0"/>
              <a:t>单点故障</a:t>
            </a:r>
            <a:endParaRPr lang="zh-CN" altLang="en-US" sz="2800" dirty="0"/>
          </a:p>
          <a:p>
            <a:pPr eaLnBrk="1" hangingPunct="1">
              <a:buClr>
                <a:srgbClr val="3333CC"/>
              </a:buClr>
              <a:buSzPct val="85000"/>
              <a:buFont typeface="Wingdings" panose="05000000000000000000" pitchFamily="2" charset="2"/>
              <a:buChar char="r"/>
            </a:pPr>
            <a:r>
              <a:rPr lang="zh-CN" altLang="en-US" sz="2800" dirty="0"/>
              <a:t>巨大访问量</a:t>
            </a:r>
            <a:endParaRPr lang="zh-CN" altLang="en-US" sz="2800" dirty="0"/>
          </a:p>
          <a:p>
            <a:pPr eaLnBrk="1" hangingPunct="1">
              <a:buClr>
                <a:srgbClr val="3333CC"/>
              </a:buClr>
              <a:buSzPct val="85000"/>
              <a:buFont typeface="Wingdings" panose="05000000000000000000" pitchFamily="2" charset="2"/>
              <a:buChar char="r"/>
            </a:pPr>
            <a:r>
              <a:rPr lang="zh-CN" altLang="en-US" sz="2800" dirty="0"/>
              <a:t>远距离集中式数据库</a:t>
            </a:r>
            <a:endParaRPr lang="zh-CN" altLang="en-US" sz="2800" dirty="0"/>
          </a:p>
          <a:p>
            <a:pPr eaLnBrk="1" hangingPunct="1">
              <a:buClr>
                <a:srgbClr val="3333CC"/>
              </a:buClr>
              <a:buSzPct val="85000"/>
              <a:buFont typeface="Wingdings" panose="05000000000000000000" pitchFamily="2" charset="2"/>
              <a:buChar char="r"/>
            </a:pPr>
            <a:r>
              <a:rPr lang="zh-CN" altLang="en-US" sz="2800" dirty="0"/>
              <a:t>维护</a:t>
            </a:r>
            <a:endParaRPr lang="zh-CN" altLang="en-US" sz="2800" dirty="0"/>
          </a:p>
          <a:p>
            <a:pPr eaLnBrk="1" hangingPunct="1">
              <a:buFontTx/>
              <a:buNone/>
            </a:pPr>
            <a:endParaRPr lang="zh-CN" altLang="en-US" sz="2800" dirty="0"/>
          </a:p>
          <a:p>
            <a:pPr eaLnBrk="1" hangingPunct="1">
              <a:buFontTx/>
              <a:buNone/>
            </a:pPr>
            <a:r>
              <a:rPr lang="zh-CN" altLang="en-US" sz="2800" dirty="0"/>
              <a:t>不可扩展</a:t>
            </a:r>
            <a:r>
              <a:rPr lang="en-US" altLang="zh-CN" sz="2800" i="1" dirty="0"/>
              <a:t>!</a:t>
            </a:r>
            <a:endParaRPr lang="en-US" altLang="zh-CN" sz="2800" i="1" dirty="0"/>
          </a:p>
        </p:txBody>
      </p:sp>
      <p:sp>
        <p:nvSpPr>
          <p:cNvPr id="164867" name="Rectangle 4"/>
          <p:cNvSpPr txBox="1">
            <a:spLocks noChangeArrowheads="1"/>
          </p:cNvSpPr>
          <p:nvPr/>
        </p:nvSpPr>
        <p:spPr bwMode="auto">
          <a:xfrm>
            <a:off x="1143000" y="1905000"/>
            <a:ext cx="50546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None/>
              <a:defRPr/>
            </a:pPr>
            <a:r>
              <a:rPr lang="en-US" altLang="zh-CN" sz="2800" dirty="0">
                <a:solidFill>
                  <a:srgbClr val="7030A0"/>
                </a:solidFill>
              </a:rPr>
              <a:t>Domain Name System:</a:t>
            </a:r>
            <a:endParaRPr lang="en-US" altLang="zh-CN" sz="2800" dirty="0">
              <a:solidFill>
                <a:srgbClr val="7030A0"/>
              </a:solidFill>
            </a:endParaRPr>
          </a:p>
          <a:p>
            <a:pPr eaLnBrk="1" hangingPunct="1">
              <a:buClr>
                <a:srgbClr val="3333CC"/>
              </a:buClr>
              <a:buSzPct val="85000"/>
              <a:buFont typeface="Wingdings" panose="05000000000000000000" pitchFamily="2" charset="2"/>
              <a:buNone/>
              <a:defRPr/>
            </a:pPr>
            <a:r>
              <a:rPr lang="zh-CN" altLang="en-US" sz="2800" dirty="0"/>
              <a:t>域名系统</a:t>
            </a:r>
            <a:endParaRPr lang="zh-CN" altLang="en-US" sz="2800" dirty="0"/>
          </a:p>
          <a:p>
            <a:pPr eaLnBrk="1" hangingPunct="1">
              <a:buClr>
                <a:srgbClr val="3333CC"/>
              </a:buClr>
              <a:buSzPct val="85000"/>
              <a:buFont typeface="Wingdings" panose="05000000000000000000" pitchFamily="2" charset="2"/>
              <a:buChar char="r"/>
              <a:defRPr/>
            </a:pPr>
            <a:r>
              <a:rPr lang="zh-CN" altLang="en-US" sz="2800" dirty="0">
                <a:solidFill>
                  <a:schemeClr val="accent2"/>
                </a:solidFill>
              </a:rPr>
              <a:t>分布式数据库</a:t>
            </a:r>
            <a:r>
              <a:rPr lang="zh-CN" altLang="en-US" sz="2800" i="1" dirty="0">
                <a:solidFill>
                  <a:srgbClr val="3333CC"/>
                </a:solidFill>
              </a:rPr>
              <a:t>：</a:t>
            </a:r>
            <a:r>
              <a:rPr lang="zh-CN" altLang="en-US" sz="2800" dirty="0"/>
              <a:t>一个由分层</a:t>
            </a:r>
            <a:r>
              <a:rPr lang="en-US" altLang="zh-CN" sz="2800" dirty="0"/>
              <a:t>DNS</a:t>
            </a:r>
            <a:r>
              <a:rPr lang="zh-CN" altLang="en-US" sz="2800" dirty="0"/>
              <a:t>服务器实现的分布式数据库</a:t>
            </a:r>
            <a:endParaRPr lang="zh-CN" altLang="en-US" sz="2800" dirty="0"/>
          </a:p>
          <a:p>
            <a:pPr eaLnBrk="1" hangingPunct="1">
              <a:buClr>
                <a:srgbClr val="3333CC"/>
              </a:buClr>
              <a:buSzPct val="85000"/>
              <a:buFont typeface="Wingdings" panose="05000000000000000000" pitchFamily="2" charset="2"/>
              <a:buChar char="r"/>
              <a:defRPr/>
            </a:pPr>
            <a:r>
              <a:rPr lang="zh-CN" altLang="en-US" sz="2800" dirty="0">
                <a:solidFill>
                  <a:schemeClr val="accent2"/>
                </a:solidFill>
              </a:rPr>
              <a:t>应用层协议：</a:t>
            </a:r>
            <a:r>
              <a:rPr lang="en-US" altLang="zh-CN" sz="2800" dirty="0"/>
              <a:t>DNS</a:t>
            </a:r>
            <a:r>
              <a:rPr lang="zh-CN" altLang="en-US" sz="2800" dirty="0"/>
              <a:t>服务器实现域名转换 </a:t>
            </a:r>
            <a:r>
              <a:rPr lang="en-US" altLang="zh-CN" sz="2800" dirty="0"/>
              <a:t>(</a:t>
            </a:r>
            <a:r>
              <a:rPr lang="zh-CN" altLang="en-US" sz="2800" dirty="0"/>
              <a:t>域名</a:t>
            </a:r>
            <a:r>
              <a:rPr lang="en-US" altLang="zh-CN" sz="2800" dirty="0"/>
              <a:t>/</a:t>
            </a:r>
            <a:r>
              <a:rPr lang="zh-CN" altLang="en-US" sz="2800" dirty="0"/>
              <a:t>地址转换</a:t>
            </a:r>
            <a:r>
              <a:rPr lang="en-US" altLang="zh-CN" sz="2800" dirty="0"/>
              <a:t>)</a:t>
            </a:r>
            <a:endParaRPr lang="en-US" altLang="zh-CN" sz="28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p:cNvSpPr>
            <a:spLocks noChangeArrowheads="1"/>
          </p:cNvSpPr>
          <p:nvPr/>
        </p:nvSpPr>
        <p:spPr bwMode="auto">
          <a:xfrm>
            <a:off x="4346781" y="8588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分布式、层次数据库</a:t>
            </a:r>
            <a:endParaRPr lang="zh-CN" altLang="en-US" sz="3600" dirty="0">
              <a:solidFill>
                <a:schemeClr val="accent1"/>
              </a:solidFill>
              <a:latin typeface="+mn-lt"/>
              <a:ea typeface="+mn-ea"/>
              <a:cs typeface="+mn-ea"/>
            </a:endParaRPr>
          </a:p>
        </p:txBody>
      </p:sp>
      <p:grpSp>
        <p:nvGrpSpPr>
          <p:cNvPr id="185346" name="Group 20"/>
          <p:cNvGrpSpPr/>
          <p:nvPr/>
        </p:nvGrpSpPr>
        <p:grpSpPr bwMode="auto">
          <a:xfrm>
            <a:off x="1566863" y="2743200"/>
            <a:ext cx="9415462" cy="2706688"/>
            <a:chOff x="30" y="689"/>
            <a:chExt cx="5931" cy="1705"/>
          </a:xfrm>
        </p:grpSpPr>
        <p:sp>
          <p:nvSpPr>
            <p:cNvPr id="185347" name="Rectangle 3"/>
            <p:cNvSpPr>
              <a:spLocks noChangeArrowheads="1"/>
            </p:cNvSpPr>
            <p:nvPr/>
          </p:nvSpPr>
          <p:spPr bwMode="auto">
            <a:xfrm>
              <a:off x="2193" y="689"/>
              <a:ext cx="14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t>根 </a:t>
              </a:r>
              <a:r>
                <a:rPr lang="en-US" altLang="zh-CN" sz="2400"/>
                <a:t>DNS </a:t>
              </a:r>
              <a:r>
                <a:rPr lang="zh-CN" altLang="en-US" sz="2400"/>
                <a:t>服务器</a:t>
              </a:r>
              <a:endParaRPr lang="zh-CN" altLang="en-US" sz="2400"/>
            </a:p>
          </p:txBody>
        </p:sp>
        <p:sp>
          <p:nvSpPr>
            <p:cNvPr id="185348" name="Rectangle 4"/>
            <p:cNvSpPr>
              <a:spLocks noChangeArrowheads="1"/>
            </p:cNvSpPr>
            <p:nvPr/>
          </p:nvSpPr>
          <p:spPr bwMode="auto">
            <a:xfrm>
              <a:off x="571" y="1362"/>
              <a:ext cx="16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com DNS </a:t>
              </a:r>
              <a:r>
                <a:rPr lang="zh-CN" altLang="en-US" sz="2400"/>
                <a:t>服务器</a:t>
              </a:r>
              <a:endParaRPr lang="zh-CN" altLang="en-US" sz="2400"/>
            </a:p>
          </p:txBody>
        </p:sp>
        <p:sp>
          <p:nvSpPr>
            <p:cNvPr id="185349" name="Rectangle 5"/>
            <p:cNvSpPr>
              <a:spLocks noChangeArrowheads="1"/>
            </p:cNvSpPr>
            <p:nvPr/>
          </p:nvSpPr>
          <p:spPr bwMode="auto">
            <a:xfrm>
              <a:off x="2239" y="1320"/>
              <a:ext cx="15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org DNS </a:t>
              </a:r>
              <a:r>
                <a:rPr lang="zh-CN" altLang="en-US" sz="2400"/>
                <a:t>服务器</a:t>
              </a:r>
              <a:endParaRPr lang="zh-CN" altLang="en-US" sz="2400"/>
            </a:p>
          </p:txBody>
        </p:sp>
        <p:sp>
          <p:nvSpPr>
            <p:cNvPr id="185350" name="Rectangle 6"/>
            <p:cNvSpPr>
              <a:spLocks noChangeArrowheads="1"/>
            </p:cNvSpPr>
            <p:nvPr/>
          </p:nvSpPr>
          <p:spPr bwMode="auto">
            <a:xfrm>
              <a:off x="3861" y="1320"/>
              <a:ext cx="15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edu DNS </a:t>
              </a:r>
              <a:r>
                <a:rPr lang="zh-CN" altLang="en-US" sz="2400"/>
                <a:t>服务器</a:t>
              </a:r>
              <a:endParaRPr lang="zh-CN" altLang="en-US" sz="2400"/>
            </a:p>
          </p:txBody>
        </p:sp>
        <p:sp>
          <p:nvSpPr>
            <p:cNvPr id="185351" name="Line 7"/>
            <p:cNvSpPr>
              <a:spLocks noChangeShapeType="1"/>
            </p:cNvSpPr>
            <p:nvPr/>
          </p:nvSpPr>
          <p:spPr bwMode="auto">
            <a:xfrm flipH="1">
              <a:off x="1337" y="941"/>
              <a:ext cx="1307"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2" name="Line 8"/>
            <p:cNvSpPr>
              <a:spLocks noChangeShapeType="1"/>
            </p:cNvSpPr>
            <p:nvPr/>
          </p:nvSpPr>
          <p:spPr bwMode="auto">
            <a:xfrm>
              <a:off x="2825" y="899"/>
              <a:ext cx="0" cy="42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3" name="Line 9"/>
            <p:cNvSpPr>
              <a:spLocks noChangeShapeType="1"/>
            </p:cNvSpPr>
            <p:nvPr/>
          </p:nvSpPr>
          <p:spPr bwMode="auto">
            <a:xfrm>
              <a:off x="3050" y="941"/>
              <a:ext cx="1352"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4" name="Rectangle 10"/>
            <p:cNvSpPr>
              <a:spLocks noChangeArrowheads="1"/>
            </p:cNvSpPr>
            <p:nvPr/>
          </p:nvSpPr>
          <p:spPr bwMode="auto">
            <a:xfrm>
              <a:off x="3645" y="1866"/>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poly.edu</a:t>
              </a:r>
              <a:endParaRPr lang="en-US" altLang="zh-CN" sz="2400"/>
            </a:p>
            <a:p>
              <a:pPr eaLnBrk="1" hangingPunct="1">
                <a:spcBef>
                  <a:spcPct val="0"/>
                </a:spcBef>
                <a:buFontTx/>
                <a:buNone/>
              </a:pPr>
              <a:r>
                <a:rPr lang="en-US" altLang="zh-CN" sz="2400"/>
                <a:t>DNS </a:t>
              </a:r>
              <a:r>
                <a:rPr lang="zh-CN" altLang="en-US" sz="2400"/>
                <a:t>服务器</a:t>
              </a:r>
              <a:endParaRPr lang="zh-CN" altLang="en-US" sz="2400"/>
            </a:p>
          </p:txBody>
        </p:sp>
        <p:sp>
          <p:nvSpPr>
            <p:cNvPr id="185355" name="Rectangle 11"/>
            <p:cNvSpPr>
              <a:spLocks noChangeArrowheads="1"/>
            </p:cNvSpPr>
            <p:nvPr/>
          </p:nvSpPr>
          <p:spPr bwMode="auto">
            <a:xfrm>
              <a:off x="4788"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umass.edu</a:t>
              </a:r>
              <a:endParaRPr lang="en-US" altLang="zh-CN" sz="2400"/>
            </a:p>
            <a:p>
              <a:pPr eaLnBrk="1" hangingPunct="1">
                <a:spcBef>
                  <a:spcPct val="0"/>
                </a:spcBef>
                <a:buFontTx/>
                <a:buNone/>
              </a:pPr>
              <a:r>
                <a:rPr lang="en-US" altLang="zh-CN" sz="2400"/>
                <a:t>DNS </a:t>
              </a:r>
              <a:r>
                <a:rPr lang="zh-CN" altLang="en-US" sz="2400"/>
                <a:t>服务器</a:t>
              </a:r>
              <a:endParaRPr lang="zh-CN" altLang="en-US" sz="2400"/>
            </a:p>
          </p:txBody>
        </p:sp>
        <p:sp>
          <p:nvSpPr>
            <p:cNvPr id="185356" name="Line 12"/>
            <p:cNvSpPr>
              <a:spLocks noChangeShapeType="1"/>
            </p:cNvSpPr>
            <p:nvPr/>
          </p:nvSpPr>
          <p:spPr bwMode="auto">
            <a:xfrm flipH="1">
              <a:off x="4402" y="1611"/>
              <a:ext cx="316" cy="21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7" name="Line 13"/>
            <p:cNvSpPr>
              <a:spLocks noChangeShapeType="1"/>
            </p:cNvSpPr>
            <p:nvPr/>
          </p:nvSpPr>
          <p:spPr bwMode="auto">
            <a:xfrm>
              <a:off x="4721" y="1611"/>
              <a:ext cx="429"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8" name="Rectangle 14"/>
            <p:cNvSpPr>
              <a:spLocks noChangeArrowheads="1"/>
            </p:cNvSpPr>
            <p:nvPr/>
          </p:nvSpPr>
          <p:spPr bwMode="auto">
            <a:xfrm>
              <a:off x="30" y="1864"/>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yahoo.com</a:t>
              </a:r>
              <a:endParaRPr lang="en-US" altLang="zh-CN" sz="2400"/>
            </a:p>
            <a:p>
              <a:pPr eaLnBrk="1" hangingPunct="1">
                <a:spcBef>
                  <a:spcPct val="0"/>
                </a:spcBef>
                <a:buFontTx/>
                <a:buNone/>
              </a:pPr>
              <a:r>
                <a:rPr lang="en-US" altLang="zh-CN" sz="2400"/>
                <a:t>DNS </a:t>
              </a:r>
              <a:r>
                <a:rPr lang="zh-CN" altLang="en-US" sz="2400"/>
                <a:t>服务器</a:t>
              </a:r>
              <a:endParaRPr lang="zh-CN" altLang="en-US" sz="2400"/>
            </a:p>
          </p:txBody>
        </p:sp>
        <p:sp>
          <p:nvSpPr>
            <p:cNvPr id="185359" name="Rectangle 15"/>
            <p:cNvSpPr>
              <a:spLocks noChangeArrowheads="1"/>
            </p:cNvSpPr>
            <p:nvPr/>
          </p:nvSpPr>
          <p:spPr bwMode="auto">
            <a:xfrm>
              <a:off x="1203" y="1867"/>
              <a:ext cx="12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amazon.com</a:t>
              </a:r>
              <a:endParaRPr lang="en-US" altLang="zh-CN" sz="2400"/>
            </a:p>
            <a:p>
              <a:pPr eaLnBrk="1" hangingPunct="1">
                <a:spcBef>
                  <a:spcPct val="0"/>
                </a:spcBef>
                <a:buFontTx/>
                <a:buNone/>
              </a:pPr>
              <a:r>
                <a:rPr lang="en-US" altLang="zh-CN" sz="2400"/>
                <a:t>DNS </a:t>
              </a:r>
              <a:r>
                <a:rPr lang="zh-CN" altLang="en-US" sz="2400"/>
                <a:t>服务器</a:t>
              </a:r>
              <a:endParaRPr lang="zh-CN" altLang="en-US" sz="2400"/>
            </a:p>
          </p:txBody>
        </p:sp>
        <p:sp>
          <p:nvSpPr>
            <p:cNvPr id="185360" name="Line 16"/>
            <p:cNvSpPr>
              <a:spLocks noChangeShapeType="1"/>
            </p:cNvSpPr>
            <p:nvPr/>
          </p:nvSpPr>
          <p:spPr bwMode="auto">
            <a:xfrm flipH="1">
              <a:off x="771" y="1633"/>
              <a:ext cx="423"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1" name="Line 17"/>
            <p:cNvSpPr>
              <a:spLocks noChangeShapeType="1"/>
            </p:cNvSpPr>
            <p:nvPr/>
          </p:nvSpPr>
          <p:spPr bwMode="auto">
            <a:xfrm>
              <a:off x="1230" y="1632"/>
              <a:ext cx="505" cy="27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2" name="Rectangle 18"/>
            <p:cNvSpPr>
              <a:spLocks noChangeArrowheads="1"/>
            </p:cNvSpPr>
            <p:nvPr/>
          </p:nvSpPr>
          <p:spPr bwMode="auto">
            <a:xfrm>
              <a:off x="2459"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pbs.org</a:t>
              </a:r>
              <a:endParaRPr lang="en-US" altLang="zh-CN" sz="2400"/>
            </a:p>
            <a:p>
              <a:pPr eaLnBrk="1" hangingPunct="1">
                <a:spcBef>
                  <a:spcPct val="0"/>
                </a:spcBef>
                <a:buFontTx/>
                <a:buNone/>
              </a:pPr>
              <a:r>
                <a:rPr lang="en-US" altLang="zh-CN" sz="2400"/>
                <a:t>DNS </a:t>
              </a:r>
              <a:r>
                <a:rPr lang="zh-CN" altLang="en-US" sz="2400"/>
                <a:t>服务器</a:t>
              </a:r>
              <a:endParaRPr lang="zh-CN" altLang="en-US" sz="2400"/>
            </a:p>
          </p:txBody>
        </p:sp>
        <p:sp>
          <p:nvSpPr>
            <p:cNvPr id="185363" name="Line 19"/>
            <p:cNvSpPr>
              <a:spLocks noChangeShapeType="1"/>
            </p:cNvSpPr>
            <p:nvPr/>
          </p:nvSpPr>
          <p:spPr bwMode="auto">
            <a:xfrm>
              <a:off x="2825" y="1530"/>
              <a:ext cx="0" cy="25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1"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1"/>
          <p:cNvSpPr>
            <a:spLocks noChangeArrowheads="1"/>
          </p:cNvSpPr>
          <p:nvPr/>
        </p:nvSpPr>
        <p:spPr bwMode="auto">
          <a:xfrm>
            <a:off x="1905000" y="2743200"/>
            <a:ext cx="89154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800" dirty="0">
                <a:solidFill>
                  <a:schemeClr val="accent2"/>
                </a:solidFill>
              </a:rPr>
              <a:t>客户机怎样决定主机名</a:t>
            </a:r>
            <a:r>
              <a:rPr lang="en-US" altLang="zh-CN" sz="2800" dirty="0" err="1">
                <a:solidFill>
                  <a:schemeClr val="accent2"/>
                </a:solidFill>
              </a:rPr>
              <a:t>www.amazon.com</a:t>
            </a:r>
            <a:r>
              <a:rPr lang="zh-CN" altLang="en-US" sz="2800" dirty="0">
                <a:solidFill>
                  <a:schemeClr val="accent2"/>
                </a:solidFill>
              </a:rPr>
              <a:t>的</a:t>
            </a:r>
            <a:r>
              <a:rPr lang="en-US" altLang="zh-CN" sz="2800" dirty="0">
                <a:solidFill>
                  <a:schemeClr val="accent2"/>
                </a:solidFill>
              </a:rPr>
              <a:t>IP</a:t>
            </a:r>
            <a:r>
              <a:rPr lang="zh-CN" altLang="en-US" sz="2800" dirty="0">
                <a:solidFill>
                  <a:schemeClr val="accent2"/>
                </a:solidFill>
              </a:rPr>
              <a:t>地址？</a:t>
            </a:r>
            <a:endParaRPr lang="zh-CN" altLang="en-US" sz="2800" dirty="0">
              <a:solidFill>
                <a:schemeClr val="accent2"/>
              </a:solidFill>
            </a:endParaRPr>
          </a:p>
          <a:p>
            <a:pPr eaLnBrk="1" hangingPunct="1">
              <a:lnSpc>
                <a:spcPct val="90000"/>
              </a:lnSpc>
              <a:buClr>
                <a:srgbClr val="3333CC"/>
              </a:buClr>
              <a:buSzPct val="85000"/>
              <a:buFont typeface="Wingdings" panose="05000000000000000000" pitchFamily="2" charset="2"/>
              <a:buChar char="r"/>
            </a:pPr>
            <a:r>
              <a:rPr lang="zh-CN" altLang="en-US" sz="2800" dirty="0"/>
              <a:t>客户机查询根服务器得到</a:t>
            </a:r>
            <a:r>
              <a:rPr lang="en-US" altLang="zh-CN" sz="2800" dirty="0"/>
              <a:t>com DNS</a:t>
            </a:r>
            <a:r>
              <a:rPr lang="zh-CN" altLang="en-US" sz="2800" dirty="0"/>
              <a:t>服务器</a:t>
            </a:r>
            <a:endParaRPr lang="zh-CN" altLang="en-US" sz="2800" dirty="0"/>
          </a:p>
          <a:p>
            <a:pPr eaLnBrk="1" hangingPunct="1">
              <a:lnSpc>
                <a:spcPct val="90000"/>
              </a:lnSpc>
              <a:buClr>
                <a:srgbClr val="3333CC"/>
              </a:buClr>
              <a:buSzPct val="85000"/>
              <a:buFont typeface="Wingdings" panose="05000000000000000000" pitchFamily="2" charset="2"/>
              <a:buChar char="r"/>
            </a:pPr>
            <a:r>
              <a:rPr lang="zh-CN" altLang="en-US" sz="2800" dirty="0"/>
              <a:t>客户机查询</a:t>
            </a:r>
            <a:r>
              <a:rPr lang="en-US" altLang="zh-CN" sz="2800" dirty="0"/>
              <a:t>com DNS</a:t>
            </a:r>
            <a:r>
              <a:rPr lang="zh-CN" altLang="en-US" sz="2800" dirty="0"/>
              <a:t>服务器得到</a:t>
            </a:r>
            <a:r>
              <a:rPr lang="en-US" altLang="zh-CN" sz="2800" dirty="0" err="1"/>
              <a:t>amazon.comDNS</a:t>
            </a:r>
            <a:r>
              <a:rPr lang="zh-CN" altLang="en-US" sz="2800" dirty="0"/>
              <a:t>服务器</a:t>
            </a:r>
            <a:endParaRPr lang="zh-CN" altLang="en-US" sz="2800" dirty="0"/>
          </a:p>
          <a:p>
            <a:pPr eaLnBrk="1" hangingPunct="1">
              <a:lnSpc>
                <a:spcPct val="90000"/>
              </a:lnSpc>
              <a:buClr>
                <a:srgbClr val="3333CC"/>
              </a:buClr>
              <a:buSzPct val="85000"/>
              <a:buFont typeface="Wingdings" panose="05000000000000000000" pitchFamily="2" charset="2"/>
              <a:buChar char="r"/>
            </a:pPr>
            <a:r>
              <a:rPr lang="zh-CN" altLang="en-US" sz="2800" dirty="0"/>
              <a:t>客户机查询</a:t>
            </a:r>
            <a:r>
              <a:rPr lang="en-US" altLang="zh-CN" sz="2800" dirty="0" err="1"/>
              <a:t>amazon.comDNS</a:t>
            </a:r>
            <a:r>
              <a:rPr lang="zh-CN" altLang="en-US" sz="2800" dirty="0"/>
              <a:t>服务器得到</a:t>
            </a:r>
            <a:r>
              <a:rPr lang="en-US" altLang="zh-CN" sz="2800" dirty="0" err="1"/>
              <a:t>www.amazon.com</a:t>
            </a:r>
            <a:r>
              <a:rPr lang="zh-CN" altLang="en-US" sz="2800" dirty="0"/>
              <a:t>的</a:t>
            </a:r>
            <a:r>
              <a:rPr lang="en-US" altLang="zh-CN" sz="2800" dirty="0"/>
              <a:t>IP</a:t>
            </a:r>
            <a:r>
              <a:rPr lang="zh-CN" altLang="en-US" sz="2800" dirty="0"/>
              <a:t>地址</a:t>
            </a:r>
            <a:endParaRPr lang="zh-CN" altLang="en-US" sz="2800" dirty="0"/>
          </a:p>
        </p:txBody>
      </p:sp>
      <p:sp>
        <p:nvSpPr>
          <p:cNvPr id="24" name="Rectangle 2"/>
          <p:cNvSpPr>
            <a:spLocks noChangeArrowheads="1"/>
          </p:cNvSpPr>
          <p:nvPr/>
        </p:nvSpPr>
        <p:spPr bwMode="auto">
          <a:xfrm>
            <a:off x="4419600" y="77882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anose="05000000000000000000" pitchFamily="2" charset="2"/>
              <a:buChar char="r"/>
              <a:defRPr sz="3200" b="1">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rgbClr val="3333CC"/>
              </a:buClr>
              <a:buSzPct val="85000"/>
              <a:buFont typeface="Wingdings" panose="05000000000000000000" pitchFamily="2" charset="2"/>
              <a:buChar char="m"/>
              <a:defRPr sz="2800" b="1">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分布式、层次数据库</a:t>
            </a:r>
            <a:endParaRPr lang="zh-CN" altLang="en-US" sz="3600" dirty="0">
              <a:solidFill>
                <a:schemeClr val="accent1"/>
              </a:solidFill>
              <a:latin typeface="+mn-lt"/>
              <a:ea typeface="+mn-ea"/>
              <a:cs typeface="+mn-ea"/>
            </a:endParaRPr>
          </a:p>
        </p:txBody>
      </p:sp>
      <p:sp>
        <p:nvSpPr>
          <p:cNvPr id="4"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a:xfrm>
            <a:off x="2763971" y="926801"/>
            <a:ext cx="8191500" cy="1143000"/>
          </a:xfrm>
        </p:spPr>
        <p:txBody>
          <a:bodyPr/>
          <a:lstStyle/>
          <a:p>
            <a:pPr>
              <a:defRPr/>
            </a:pPr>
            <a:r>
              <a:rPr lang="en-US" altLang="zh-CN" sz="3200" b="1" dirty="0">
                <a:solidFill>
                  <a:schemeClr val="accent1"/>
                </a:solidFill>
                <a:latin typeface="+mn-lt"/>
                <a:ea typeface="+mn-ea"/>
                <a:cs typeface="+mn-ea"/>
              </a:rPr>
              <a:t>DNS: </a:t>
            </a:r>
            <a:r>
              <a:rPr lang="zh-CN" altLang="en-US" sz="3200" b="1" dirty="0">
                <a:solidFill>
                  <a:schemeClr val="accent1"/>
                </a:solidFill>
                <a:latin typeface="+mn-lt"/>
                <a:ea typeface="+mn-ea"/>
                <a:cs typeface="+mn-ea"/>
              </a:rPr>
              <a:t>根名字服务器</a:t>
            </a:r>
            <a:r>
              <a:rPr lang="en-US" altLang="zh-CN" sz="3200" b="1" dirty="0">
                <a:solidFill>
                  <a:schemeClr val="accent1"/>
                </a:solidFill>
                <a:latin typeface="+mn-lt"/>
                <a:ea typeface="+mn-ea"/>
                <a:cs typeface="+mn-ea"/>
              </a:rPr>
              <a:t>Root name servers</a:t>
            </a:r>
            <a:br>
              <a:rPr lang="en-US" altLang="zh-CN" sz="3200" b="1" dirty="0">
                <a:solidFill>
                  <a:schemeClr val="accent1"/>
                </a:solidFill>
                <a:latin typeface="+mn-lt"/>
                <a:ea typeface="+mn-ea"/>
                <a:cs typeface="+mn-ea"/>
              </a:rPr>
            </a:br>
            <a:r>
              <a:rPr lang="en-US" altLang="zh-CN" sz="3200" b="1" dirty="0">
                <a:solidFill>
                  <a:schemeClr val="accent1"/>
                </a:solidFill>
                <a:latin typeface="+mn-lt"/>
                <a:ea typeface="+mn-ea"/>
                <a:cs typeface="+mn-ea"/>
              </a:rPr>
              <a:t>http://</a:t>
            </a:r>
            <a:r>
              <a:rPr lang="en-US" altLang="zh-CN" sz="3200" b="1" dirty="0" err="1">
                <a:solidFill>
                  <a:schemeClr val="accent1"/>
                </a:solidFill>
                <a:latin typeface="+mn-lt"/>
                <a:ea typeface="+mn-ea"/>
                <a:cs typeface="+mn-ea"/>
              </a:rPr>
              <a:t>www.root-servers.org</a:t>
            </a:r>
            <a:r>
              <a:rPr lang="en-US" altLang="zh-CN" sz="3200" b="1" dirty="0">
                <a:solidFill>
                  <a:schemeClr val="accent1"/>
                </a:solidFill>
                <a:latin typeface="+mn-lt"/>
                <a:ea typeface="+mn-ea"/>
                <a:cs typeface="+mn-ea"/>
              </a:rPr>
              <a:t>/</a:t>
            </a:r>
            <a:endParaRPr lang="en-US" altLang="zh-CN" sz="3200" b="1" dirty="0">
              <a:solidFill>
                <a:schemeClr val="accent1"/>
              </a:solidFill>
              <a:latin typeface="+mn-lt"/>
              <a:ea typeface="+mn-ea"/>
              <a:cs typeface="+mn-ea"/>
            </a:endParaRPr>
          </a:p>
        </p:txBody>
      </p:sp>
      <p:sp>
        <p:nvSpPr>
          <p:cNvPr id="189442" name="Rectangle 3"/>
          <p:cNvSpPr>
            <a:spLocks noGrp="1" noChangeArrowheads="1"/>
          </p:cNvSpPr>
          <p:nvPr>
            <p:ph type="body" sz="half" idx="1"/>
          </p:nvPr>
        </p:nvSpPr>
        <p:spPr>
          <a:xfrm>
            <a:off x="2763971" y="2700275"/>
            <a:ext cx="7391400" cy="4325938"/>
          </a:xfrm>
          <a:noFill/>
        </p:spPr>
        <p:txBody>
          <a:bodyPr/>
          <a:lstStyle/>
          <a:p>
            <a:pPr eaLnBrk="1" hangingPunct="1"/>
            <a:r>
              <a:rPr lang="zh-CN" altLang="en-US" sz="2800" dirty="0"/>
              <a:t>根名字服务器负责记录顶级域名服务器的信息</a:t>
            </a:r>
            <a:endParaRPr lang="zh-CN" altLang="en-US" sz="2800" dirty="0"/>
          </a:p>
        </p:txBody>
      </p:sp>
      <p:sp>
        <p:nvSpPr>
          <p:cNvPr id="189443" name="Rectangle 19"/>
          <p:cNvSpPr>
            <a:spLocks noChangeArrowheads="1"/>
          </p:cNvSpPr>
          <p:nvPr/>
        </p:nvSpPr>
        <p:spPr bwMode="auto">
          <a:xfrm>
            <a:off x="2940059" y="3743696"/>
            <a:ext cx="914717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400" dirty="0"/>
              <a:t>13 root name servers</a:t>
            </a:r>
            <a:endParaRPr lang="en-US" altLang="zh-CN" sz="2400" dirty="0"/>
          </a:p>
          <a:p>
            <a:pPr eaLnBrk="1" hangingPunct="1">
              <a:buFontTx/>
              <a:buNone/>
            </a:pPr>
            <a:r>
              <a:rPr lang="en-US" altLang="zh-CN" sz="2400" dirty="0"/>
              <a:t>a.root-servers.net</a:t>
            </a:r>
            <a:endParaRPr lang="en-US" altLang="zh-CN" sz="2400" dirty="0"/>
          </a:p>
          <a:p>
            <a:pPr eaLnBrk="1" hangingPunct="1">
              <a:buFontTx/>
              <a:buNone/>
            </a:pPr>
            <a:r>
              <a:rPr lang="en-US" altLang="zh-CN" sz="2400" dirty="0"/>
              <a:t>…</a:t>
            </a:r>
            <a:endParaRPr lang="en-US" altLang="zh-CN" sz="2400" dirty="0"/>
          </a:p>
          <a:p>
            <a:pPr eaLnBrk="1" hangingPunct="1">
              <a:buFontTx/>
              <a:buNone/>
            </a:pPr>
            <a:r>
              <a:rPr lang="en-US" altLang="zh-CN" sz="2400" dirty="0"/>
              <a:t>m.root-servers.net</a:t>
            </a:r>
            <a:endParaRPr lang="en-US" altLang="zh-CN" sz="2400" dirty="0"/>
          </a:p>
          <a:p>
            <a:pPr eaLnBrk="1" hangingPunct="1">
              <a:buFontTx/>
              <a:buNone/>
            </a:pPr>
            <a:r>
              <a:rPr lang="en-US" altLang="zh-CN" sz="2400" dirty="0"/>
              <a:t>10</a:t>
            </a:r>
            <a:r>
              <a:rPr lang="zh-CN" altLang="en-US" sz="2400" dirty="0"/>
              <a:t>个美国，</a:t>
            </a:r>
            <a:r>
              <a:rPr lang="en-US" altLang="zh-CN" sz="2400" dirty="0"/>
              <a:t>1</a:t>
            </a:r>
            <a:r>
              <a:rPr lang="zh-CN" altLang="en-US" sz="2400" dirty="0"/>
              <a:t>个英国，</a:t>
            </a:r>
            <a:r>
              <a:rPr lang="en-US" altLang="zh-CN" sz="2400" dirty="0"/>
              <a:t>1</a:t>
            </a:r>
            <a:r>
              <a:rPr lang="zh-CN" altLang="en-US" sz="2400" dirty="0"/>
              <a:t>个瑞典，</a:t>
            </a:r>
            <a:r>
              <a:rPr lang="en-US" altLang="zh-CN" sz="2400" dirty="0"/>
              <a:t>1</a:t>
            </a:r>
            <a:r>
              <a:rPr lang="zh-CN" altLang="en-US" sz="2400" dirty="0"/>
              <a:t>个日本</a:t>
            </a:r>
            <a:endParaRPr lang="en-US" altLang="zh-CN" sz="2400" dirty="0"/>
          </a:p>
          <a:p>
            <a:pPr>
              <a:buNone/>
            </a:pPr>
            <a:r>
              <a:rPr lang="zh-CN" altLang="en-US" sz="2400" dirty="0"/>
              <a:t>共</a:t>
            </a:r>
            <a:r>
              <a:rPr lang="en-US" altLang="zh-CN" sz="2400" dirty="0"/>
              <a:t>1092</a:t>
            </a:r>
            <a:r>
              <a:rPr lang="zh-CN" altLang="en-US" sz="2400" dirty="0"/>
              <a:t>台服务器（到</a:t>
            </a:r>
            <a:r>
              <a:rPr lang="en-US" altLang="zh-CN" sz="2400" dirty="0"/>
              <a:t>2020</a:t>
            </a:r>
            <a:r>
              <a:rPr lang="zh-CN" altLang="en-US" sz="2400" dirty="0"/>
              <a:t>年</a:t>
            </a:r>
            <a:r>
              <a:rPr lang="en-US" altLang="zh-CN" sz="2400" dirty="0"/>
              <a:t>3</a:t>
            </a:r>
            <a:r>
              <a:rPr lang="zh-CN" altLang="en-US" sz="2400" dirty="0"/>
              <a:t>月</a:t>
            </a:r>
            <a:r>
              <a:rPr lang="en-US" altLang="zh-CN" sz="2400" dirty="0"/>
              <a:t>12</a:t>
            </a:r>
            <a:r>
              <a:rPr lang="zh-CN" altLang="en-US" sz="2400" dirty="0"/>
              <a:t>日为止）</a:t>
            </a:r>
            <a:endParaRPr lang="en-US" altLang="zh-CN" sz="2400" dirty="0"/>
          </a:p>
          <a:p>
            <a:pPr eaLnBrk="1" hangingPunct="1">
              <a:buFontTx/>
              <a:buNone/>
            </a:pPr>
            <a:endParaRPr lang="en-US" altLang="zh-CN" sz="1800" dirty="0"/>
          </a:p>
        </p:txBody>
      </p:sp>
      <p:sp>
        <p:nvSpPr>
          <p:cNvPr id="5"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a:xfrm>
            <a:off x="3092082" y="801277"/>
            <a:ext cx="8191500" cy="1143000"/>
          </a:xfrm>
        </p:spPr>
        <p:txBody>
          <a:bodyPr/>
          <a:lstStyle/>
          <a:p>
            <a:pPr>
              <a:defRPr/>
            </a:pPr>
            <a:r>
              <a:rPr lang="en-US" altLang="zh-CN" sz="3200" b="1" dirty="0">
                <a:solidFill>
                  <a:schemeClr val="accent1"/>
                </a:solidFill>
                <a:latin typeface="+mn-lt"/>
                <a:ea typeface="+mn-ea"/>
                <a:cs typeface="+mn-ea"/>
              </a:rPr>
              <a:t>DNS: </a:t>
            </a:r>
            <a:r>
              <a:rPr lang="zh-CN" altLang="en-US" sz="3200" b="1" dirty="0">
                <a:solidFill>
                  <a:schemeClr val="accent1"/>
                </a:solidFill>
                <a:latin typeface="+mn-lt"/>
                <a:ea typeface="+mn-ea"/>
                <a:cs typeface="+mn-ea"/>
              </a:rPr>
              <a:t>根名字服务器</a:t>
            </a:r>
            <a:r>
              <a:rPr lang="en-US" altLang="zh-CN" sz="3200" b="1" dirty="0">
                <a:solidFill>
                  <a:schemeClr val="accent1"/>
                </a:solidFill>
                <a:latin typeface="+mn-lt"/>
                <a:ea typeface="+mn-ea"/>
                <a:cs typeface="+mn-ea"/>
              </a:rPr>
              <a:t>Root name servers</a:t>
            </a:r>
            <a:br>
              <a:rPr lang="en-US" altLang="zh-CN" sz="3200" b="1" dirty="0">
                <a:solidFill>
                  <a:schemeClr val="accent1"/>
                </a:solidFill>
                <a:latin typeface="+mn-lt"/>
                <a:ea typeface="+mn-ea"/>
                <a:cs typeface="+mn-ea"/>
              </a:rPr>
            </a:br>
            <a:r>
              <a:rPr lang="en-US" altLang="zh-CN" sz="3200" b="1" dirty="0">
                <a:solidFill>
                  <a:schemeClr val="accent1"/>
                </a:solidFill>
                <a:latin typeface="+mn-lt"/>
                <a:ea typeface="+mn-ea"/>
                <a:cs typeface="+mn-ea"/>
              </a:rPr>
              <a:t>http://</a:t>
            </a:r>
            <a:r>
              <a:rPr lang="en-US" altLang="zh-CN" sz="3200" b="1" dirty="0" err="1">
                <a:solidFill>
                  <a:schemeClr val="accent1"/>
                </a:solidFill>
                <a:latin typeface="+mn-lt"/>
                <a:ea typeface="+mn-ea"/>
                <a:cs typeface="+mn-ea"/>
              </a:rPr>
              <a:t>www.root-servers.org</a:t>
            </a:r>
            <a:r>
              <a:rPr lang="en-US" altLang="zh-CN" sz="3200" b="1" dirty="0">
                <a:solidFill>
                  <a:schemeClr val="accent1"/>
                </a:solidFill>
                <a:latin typeface="+mn-lt"/>
                <a:ea typeface="+mn-ea"/>
                <a:cs typeface="+mn-ea"/>
              </a:rPr>
              <a:t>/</a:t>
            </a:r>
            <a:endParaRPr lang="en-US" altLang="zh-CN" sz="3200" b="1" dirty="0">
              <a:solidFill>
                <a:schemeClr val="accent1"/>
              </a:solidFill>
              <a:latin typeface="+mn-lt"/>
              <a:ea typeface="+mn-ea"/>
              <a:cs typeface="+mn-ea"/>
            </a:endParaRPr>
          </a:p>
        </p:txBody>
      </p:sp>
      <p:grpSp>
        <p:nvGrpSpPr>
          <p:cNvPr id="191490" name="Group 18"/>
          <p:cNvGrpSpPr/>
          <p:nvPr/>
        </p:nvGrpSpPr>
        <p:grpSpPr bwMode="auto">
          <a:xfrm>
            <a:off x="2196935" y="2280062"/>
            <a:ext cx="7519988" cy="4357688"/>
            <a:chOff x="219" y="1953"/>
            <a:chExt cx="3800" cy="2227"/>
          </a:xfrm>
        </p:grpSpPr>
        <p:sp>
          <p:nvSpPr>
            <p:cNvPr id="191491" name="Freeform 4"/>
            <p:cNvSpPr/>
            <p:nvPr/>
          </p:nvSpPr>
          <p:spPr bwMode="auto">
            <a:xfrm>
              <a:off x="219" y="2169"/>
              <a:ext cx="3800" cy="2004"/>
            </a:xfrm>
            <a:custGeom>
              <a:avLst/>
              <a:gdLst>
                <a:gd name="T0" fmla="*/ 0 w 3800"/>
                <a:gd name="T1" fmla="*/ 0 h 2004"/>
                <a:gd name="T2" fmla="*/ 0 w 3800"/>
                <a:gd name="T3" fmla="*/ 2003 h 2004"/>
                <a:gd name="T4" fmla="*/ 3799 w 3800"/>
                <a:gd name="T5" fmla="*/ 2003 h 2004"/>
                <a:gd name="T6" fmla="*/ 3799 w 3800"/>
                <a:gd name="T7" fmla="*/ 0 h 2004"/>
                <a:gd name="T8" fmla="*/ 0 w 3800"/>
                <a:gd name="T9" fmla="*/ 0 h 2004"/>
                <a:gd name="T10" fmla="*/ 0 60000 65536"/>
                <a:gd name="T11" fmla="*/ 0 60000 65536"/>
                <a:gd name="T12" fmla="*/ 0 60000 65536"/>
                <a:gd name="T13" fmla="*/ 0 60000 65536"/>
                <a:gd name="T14" fmla="*/ 0 60000 65536"/>
                <a:gd name="T15" fmla="*/ 0 w 3800"/>
                <a:gd name="T16" fmla="*/ 0 h 2004"/>
                <a:gd name="T17" fmla="*/ 3800 w 3800"/>
                <a:gd name="T18" fmla="*/ 2004 h 2004"/>
              </a:gdLst>
              <a:ahLst/>
              <a:cxnLst>
                <a:cxn ang="T10">
                  <a:pos x="T0" y="T1"/>
                </a:cxn>
                <a:cxn ang="T11">
                  <a:pos x="T2" y="T3"/>
                </a:cxn>
                <a:cxn ang="T12">
                  <a:pos x="T4" y="T5"/>
                </a:cxn>
                <a:cxn ang="T13">
                  <a:pos x="T6" y="T7"/>
                </a:cxn>
                <a:cxn ang="T14">
                  <a:pos x="T8" y="T9"/>
                </a:cxn>
              </a:cxnLst>
              <a:rect l="T15" t="T16" r="T17" b="T18"/>
              <a:pathLst>
                <a:path w="3800" h="2004">
                  <a:moveTo>
                    <a:pt x="0" y="0"/>
                  </a:moveTo>
                  <a:lnTo>
                    <a:pt x="0" y="2003"/>
                  </a:lnTo>
                  <a:lnTo>
                    <a:pt x="3799" y="2003"/>
                  </a:lnTo>
                  <a:lnTo>
                    <a:pt x="379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en-US"/>
            </a:p>
          </p:txBody>
        </p:sp>
        <p:pic>
          <p:nvPicPr>
            <p:cNvPr id="191492"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6" y="2706"/>
              <a:ext cx="2845"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Freeform 6"/>
            <p:cNvSpPr/>
            <p:nvPr/>
          </p:nvSpPr>
          <p:spPr bwMode="auto">
            <a:xfrm>
              <a:off x="1334" y="2266"/>
              <a:ext cx="424" cy="833"/>
            </a:xfrm>
            <a:custGeom>
              <a:avLst/>
              <a:gdLst>
                <a:gd name="T0" fmla="*/ 0 w 424"/>
                <a:gd name="T1" fmla="*/ 0 h 833"/>
                <a:gd name="T2" fmla="*/ 0 w 424"/>
                <a:gd name="T3" fmla="*/ 409 h 833"/>
                <a:gd name="T4" fmla="*/ 423 w 424"/>
                <a:gd name="T5" fmla="*/ 832 h 833"/>
                <a:gd name="T6" fmla="*/ 0 60000 65536"/>
                <a:gd name="T7" fmla="*/ 0 60000 65536"/>
                <a:gd name="T8" fmla="*/ 0 60000 65536"/>
                <a:gd name="T9" fmla="*/ 0 w 424"/>
                <a:gd name="T10" fmla="*/ 0 h 833"/>
                <a:gd name="T11" fmla="*/ 424 w 424"/>
                <a:gd name="T12" fmla="*/ 833 h 833"/>
              </a:gdLst>
              <a:ahLst/>
              <a:cxnLst>
                <a:cxn ang="T6">
                  <a:pos x="T0" y="T1"/>
                </a:cxn>
                <a:cxn ang="T7">
                  <a:pos x="T2" y="T3"/>
                </a:cxn>
                <a:cxn ang="T8">
                  <a:pos x="T4" y="T5"/>
                </a:cxn>
              </a:cxnLst>
              <a:rect l="T9" t="T10" r="T11" b="T12"/>
              <a:pathLst>
                <a:path w="424" h="833">
                  <a:moveTo>
                    <a:pt x="0" y="0"/>
                  </a:moveTo>
                  <a:lnTo>
                    <a:pt x="0" y="409"/>
                  </a:lnTo>
                  <a:lnTo>
                    <a:pt x="423" y="832"/>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4" name="Rectangle 7"/>
            <p:cNvSpPr>
              <a:spLocks noChangeArrowheads="1"/>
            </p:cNvSpPr>
            <p:nvPr/>
          </p:nvSpPr>
          <p:spPr bwMode="auto">
            <a:xfrm>
              <a:off x="364" y="3565"/>
              <a:ext cx="132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b USC-ISI Marina del Rey, CA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l  ICANN Marina del Rey, CA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sp>
          <p:nvSpPr>
            <p:cNvPr id="191495" name="Freeform 8"/>
            <p:cNvSpPr/>
            <p:nvPr/>
          </p:nvSpPr>
          <p:spPr bwMode="auto">
            <a:xfrm>
              <a:off x="906" y="3201"/>
              <a:ext cx="501" cy="368"/>
            </a:xfrm>
            <a:custGeom>
              <a:avLst/>
              <a:gdLst>
                <a:gd name="T0" fmla="*/ 0 w 501"/>
                <a:gd name="T1" fmla="*/ 367 h 368"/>
                <a:gd name="T2" fmla="*/ 500 w 501"/>
                <a:gd name="T3" fmla="*/ 0 h 368"/>
                <a:gd name="T4" fmla="*/ 0 60000 65536"/>
                <a:gd name="T5" fmla="*/ 0 60000 65536"/>
                <a:gd name="T6" fmla="*/ 0 w 501"/>
                <a:gd name="T7" fmla="*/ 0 h 368"/>
                <a:gd name="T8" fmla="*/ 501 w 501"/>
                <a:gd name="T9" fmla="*/ 368 h 368"/>
              </a:gdLst>
              <a:ahLst/>
              <a:cxnLst>
                <a:cxn ang="T4">
                  <a:pos x="T0" y="T1"/>
                </a:cxn>
                <a:cxn ang="T5">
                  <a:pos x="T2" y="T3"/>
                </a:cxn>
              </a:cxnLst>
              <a:rect l="T6" t="T7" r="T8" b="T9"/>
              <a:pathLst>
                <a:path w="501" h="368">
                  <a:moveTo>
                    <a:pt x="0" y="367"/>
                  </a:moveTo>
                  <a:lnTo>
                    <a:pt x="50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6" name="Rectangle 9"/>
            <p:cNvSpPr>
              <a:spLocks noChangeArrowheads="1"/>
            </p:cNvSpPr>
            <p:nvPr/>
          </p:nvSpPr>
          <p:spPr bwMode="auto">
            <a:xfrm>
              <a:off x="219" y="2810"/>
              <a:ext cx="128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e NASA Mt View, CA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f  Internet Software C. Palo Alto, CA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sp>
          <p:nvSpPr>
            <p:cNvPr id="191497" name="Freeform 10"/>
            <p:cNvSpPr/>
            <p:nvPr/>
          </p:nvSpPr>
          <p:spPr bwMode="auto">
            <a:xfrm>
              <a:off x="838" y="3036"/>
              <a:ext cx="538" cy="125"/>
            </a:xfrm>
            <a:custGeom>
              <a:avLst/>
              <a:gdLst>
                <a:gd name="T0" fmla="*/ 0 w 538"/>
                <a:gd name="T1" fmla="*/ 0 h 125"/>
                <a:gd name="T2" fmla="*/ 537 w 538"/>
                <a:gd name="T3" fmla="*/ 124 h 125"/>
                <a:gd name="T4" fmla="*/ 0 60000 65536"/>
                <a:gd name="T5" fmla="*/ 0 60000 65536"/>
                <a:gd name="T6" fmla="*/ 0 w 538"/>
                <a:gd name="T7" fmla="*/ 0 h 125"/>
                <a:gd name="T8" fmla="*/ 538 w 538"/>
                <a:gd name="T9" fmla="*/ 125 h 125"/>
              </a:gdLst>
              <a:ahLst/>
              <a:cxnLst>
                <a:cxn ang="T4">
                  <a:pos x="T0" y="T1"/>
                </a:cxn>
                <a:cxn ang="T5">
                  <a:pos x="T2" y="T3"/>
                </a:cxn>
              </a:cxnLst>
              <a:rect l="T6" t="T7" r="T8" b="T9"/>
              <a:pathLst>
                <a:path w="538" h="125">
                  <a:moveTo>
                    <a:pt x="0" y="0"/>
                  </a:moveTo>
                  <a:lnTo>
                    <a:pt x="537" y="124"/>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8" name="Rectangle 11"/>
            <p:cNvSpPr>
              <a:spLocks noChangeArrowheads="1"/>
            </p:cNvSpPr>
            <p:nvPr/>
          </p:nvSpPr>
          <p:spPr bwMode="auto">
            <a:xfrm>
              <a:off x="2748" y="2404"/>
              <a:ext cx="109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i NORDUnet Stockholm</a:t>
              </a:r>
              <a:endParaRPr lang="en-US" altLang="zh-CN" sz="1400">
                <a:solidFill>
                  <a:srgbClr val="000000"/>
                </a:solidFill>
                <a:latin typeface="Arial" panose="020B0604020202020204" pitchFamily="34" charset="0"/>
                <a:ea typeface="宋体" panose="02010600030101010101" pitchFamily="2" charset="-122"/>
              </a:endParaRPr>
            </a:p>
          </p:txBody>
        </p:sp>
        <p:sp>
          <p:nvSpPr>
            <p:cNvPr id="191499" name="Freeform 12"/>
            <p:cNvSpPr/>
            <p:nvPr/>
          </p:nvSpPr>
          <p:spPr bwMode="auto">
            <a:xfrm>
              <a:off x="2485" y="2497"/>
              <a:ext cx="294" cy="442"/>
            </a:xfrm>
            <a:custGeom>
              <a:avLst/>
              <a:gdLst>
                <a:gd name="T0" fmla="*/ 293 w 294"/>
                <a:gd name="T1" fmla="*/ 0 h 442"/>
                <a:gd name="T2" fmla="*/ 0 w 294"/>
                <a:gd name="T3" fmla="*/ 441 h 442"/>
                <a:gd name="T4" fmla="*/ 0 60000 65536"/>
                <a:gd name="T5" fmla="*/ 0 60000 65536"/>
                <a:gd name="T6" fmla="*/ 0 w 294"/>
                <a:gd name="T7" fmla="*/ 0 h 442"/>
                <a:gd name="T8" fmla="*/ 294 w 294"/>
                <a:gd name="T9" fmla="*/ 442 h 442"/>
              </a:gdLst>
              <a:ahLst/>
              <a:cxnLst>
                <a:cxn ang="T4">
                  <a:pos x="T0" y="T1"/>
                </a:cxn>
                <a:cxn ang="T5">
                  <a:pos x="T2" y="T3"/>
                </a:cxn>
              </a:cxnLst>
              <a:rect l="T6" t="T7" r="T8" b="T9"/>
              <a:pathLst>
                <a:path w="294" h="442">
                  <a:moveTo>
                    <a:pt x="293" y="0"/>
                  </a:moveTo>
                  <a:lnTo>
                    <a:pt x="0" y="441"/>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0" name="Rectangle 13"/>
            <p:cNvSpPr>
              <a:spLocks noChangeArrowheads="1"/>
            </p:cNvSpPr>
            <p:nvPr/>
          </p:nvSpPr>
          <p:spPr bwMode="auto">
            <a:xfrm>
              <a:off x="2741" y="2273"/>
              <a:ext cx="10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k RIPE London</a:t>
              </a:r>
              <a:endParaRPr lang="en-US" altLang="zh-CN" sz="1400">
                <a:solidFill>
                  <a:srgbClr val="000000"/>
                </a:solidFill>
                <a:latin typeface="Arial" panose="020B0604020202020204" pitchFamily="34" charset="0"/>
                <a:ea typeface="宋体" panose="02010600030101010101" pitchFamily="2" charset="-122"/>
              </a:endParaRPr>
            </a:p>
          </p:txBody>
        </p:sp>
        <p:sp>
          <p:nvSpPr>
            <p:cNvPr id="191501" name="Freeform 14"/>
            <p:cNvSpPr/>
            <p:nvPr/>
          </p:nvSpPr>
          <p:spPr bwMode="auto">
            <a:xfrm>
              <a:off x="2366" y="2358"/>
              <a:ext cx="406" cy="638"/>
            </a:xfrm>
            <a:custGeom>
              <a:avLst/>
              <a:gdLst>
                <a:gd name="T0" fmla="*/ 405 w 406"/>
                <a:gd name="T1" fmla="*/ 0 h 638"/>
                <a:gd name="T2" fmla="*/ 0 w 406"/>
                <a:gd name="T3" fmla="*/ 637 h 638"/>
                <a:gd name="T4" fmla="*/ 0 60000 65536"/>
                <a:gd name="T5" fmla="*/ 0 60000 65536"/>
                <a:gd name="T6" fmla="*/ 0 w 406"/>
                <a:gd name="T7" fmla="*/ 0 h 638"/>
                <a:gd name="T8" fmla="*/ 406 w 406"/>
                <a:gd name="T9" fmla="*/ 638 h 638"/>
              </a:gdLst>
              <a:ahLst/>
              <a:cxnLst>
                <a:cxn ang="T4">
                  <a:pos x="T0" y="T1"/>
                </a:cxn>
                <a:cxn ang="T5">
                  <a:pos x="T2" y="T3"/>
                </a:cxn>
              </a:cxnLst>
              <a:rect l="T6" t="T7" r="T8" b="T9"/>
              <a:pathLst>
                <a:path w="406" h="638">
                  <a:moveTo>
                    <a:pt x="405" y="0"/>
                  </a:moveTo>
                  <a:lnTo>
                    <a:pt x="0" y="637"/>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2" name="Rectangle 15"/>
            <p:cNvSpPr>
              <a:spLocks noChangeArrowheads="1"/>
            </p:cNvSpPr>
            <p:nvPr/>
          </p:nvSpPr>
          <p:spPr bwMode="auto">
            <a:xfrm>
              <a:off x="3196" y="2630"/>
              <a:ext cx="82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m WIDE Tokyo</a:t>
              </a:r>
              <a:endParaRPr lang="en-US" altLang="zh-CN" sz="1400">
                <a:solidFill>
                  <a:srgbClr val="000000"/>
                </a:solidFill>
                <a:latin typeface="Arial" panose="020B0604020202020204" pitchFamily="34" charset="0"/>
                <a:ea typeface="宋体" panose="02010600030101010101" pitchFamily="2" charset="-122"/>
              </a:endParaRPr>
            </a:p>
          </p:txBody>
        </p:sp>
        <p:sp>
          <p:nvSpPr>
            <p:cNvPr id="191503" name="Freeform 16"/>
            <p:cNvSpPr/>
            <p:nvPr/>
          </p:nvSpPr>
          <p:spPr bwMode="auto">
            <a:xfrm>
              <a:off x="3564" y="2747"/>
              <a:ext cx="218" cy="399"/>
            </a:xfrm>
            <a:custGeom>
              <a:avLst/>
              <a:gdLst>
                <a:gd name="T0" fmla="*/ 217 w 218"/>
                <a:gd name="T1" fmla="*/ 0 h 399"/>
                <a:gd name="T2" fmla="*/ 0 w 218"/>
                <a:gd name="T3" fmla="*/ 398 h 399"/>
                <a:gd name="T4" fmla="*/ 0 60000 65536"/>
                <a:gd name="T5" fmla="*/ 0 60000 65536"/>
                <a:gd name="T6" fmla="*/ 0 w 218"/>
                <a:gd name="T7" fmla="*/ 0 h 399"/>
                <a:gd name="T8" fmla="*/ 218 w 218"/>
                <a:gd name="T9" fmla="*/ 399 h 399"/>
              </a:gdLst>
              <a:ahLst/>
              <a:cxnLst>
                <a:cxn ang="T4">
                  <a:pos x="T0" y="T1"/>
                </a:cxn>
                <a:cxn ang="T5">
                  <a:pos x="T2" y="T3"/>
                </a:cxn>
              </a:cxnLst>
              <a:rect l="T6" t="T7" r="T8" b="T9"/>
              <a:pathLst>
                <a:path w="218" h="399">
                  <a:moveTo>
                    <a:pt x="217" y="0"/>
                  </a:moveTo>
                  <a:lnTo>
                    <a:pt x="0" y="398"/>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4" name="Rectangle 17"/>
            <p:cNvSpPr>
              <a:spLocks noChangeArrowheads="1"/>
            </p:cNvSpPr>
            <p:nvPr/>
          </p:nvSpPr>
          <p:spPr bwMode="auto">
            <a:xfrm>
              <a:off x="1346" y="1953"/>
              <a:ext cx="1492"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a NSI Herndon, VA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c PSInet Herndon, VA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d U Maryland College Park, MD</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g DISA Vienna, VA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h ARL Aberdeen, MD</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j  NSI (TBD) Herndon, VA</a:t>
              </a:r>
              <a:endParaRPr lang="en-US" altLang="zh-CN" sz="1400">
                <a:solidFill>
                  <a:srgbClr val="000000"/>
                </a:solidFill>
                <a:latin typeface="Arial" panose="020B0604020202020204" pitchFamily="34" charset="0"/>
                <a:ea typeface="宋体" panose="02010600030101010101" pitchFamily="2" charset="-122"/>
              </a:endParaRP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grpSp>
      <p:sp>
        <p:nvSpPr>
          <p:cNvPr id="18" name="Title 1"/>
          <p:cNvSpPr txBox="1"/>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endParaRPr lang="zh-CN" altLang="en-US" sz="1800" dirty="0">
              <a:solidFill>
                <a:schemeClr val="tx1">
                  <a:lumMod val="65000"/>
                  <a:lumOff val="35000"/>
                </a:schemeClr>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0</TotalTime>
  <Words>24987</Words>
  <Application>WPS 演示</Application>
  <PresentationFormat>宽屏</PresentationFormat>
  <Paragraphs>2908</Paragraphs>
  <Slides>153</Slides>
  <Notes>139</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101</vt:i4>
      </vt:variant>
      <vt:variant>
        <vt:lpstr>幻灯片标题</vt:lpstr>
      </vt:variant>
      <vt:variant>
        <vt:i4>153</vt:i4>
      </vt:variant>
    </vt:vector>
  </HeadingPairs>
  <TitlesOfParts>
    <vt:vector size="281" baseType="lpstr">
      <vt:lpstr>Arial</vt:lpstr>
      <vt:lpstr>宋体</vt:lpstr>
      <vt:lpstr>Wingdings</vt:lpstr>
      <vt:lpstr>Algerian</vt:lpstr>
      <vt:lpstr>微软雅黑</vt:lpstr>
      <vt:lpstr>U.S. 101</vt:lpstr>
      <vt:lpstr>Segoe Print</vt:lpstr>
      <vt:lpstr>Roboto</vt:lpstr>
      <vt:lpstr>Times New Roman</vt:lpstr>
      <vt:lpstr>Open Sans Light</vt:lpstr>
      <vt:lpstr>Arial Unicode MS</vt:lpstr>
      <vt:lpstr>等线</vt:lpstr>
      <vt:lpstr>Lato</vt:lpstr>
      <vt:lpstr>MS PGothic</vt:lpstr>
      <vt:lpstr>Comic Sans MS</vt:lpstr>
      <vt:lpstr>Calibri</vt:lpstr>
      <vt:lpstr>ZapfDingbats</vt:lpstr>
      <vt:lpstr>Calibri</vt:lpstr>
      <vt:lpstr>PingFang SC</vt:lpstr>
      <vt:lpstr>Gill Sans MT</vt:lpstr>
      <vt:lpstr>Tahoma</vt:lpstr>
      <vt:lpstr>ZapfDingbats</vt:lpstr>
      <vt:lpstr>Arial Narrow</vt:lpstr>
      <vt:lpstr>Arial Unicode MS</vt:lpstr>
      <vt:lpstr>楷体_GB2312</vt:lpstr>
      <vt:lpstr>新宋体</vt:lpstr>
      <vt:lpstr>Office 主题​​</vt:lpstr>
      <vt:lpstr>MS_ClipArt_Gallery.2</vt:lpstr>
      <vt:lpstr>MS_ClipArt_Gallery.2</vt:lpstr>
      <vt:lpstr>MS_ClipArt_Gallery.2</vt:lpstr>
      <vt:lpstr>Visio.Drawing.5</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Cookies: 跟踪用户</vt:lpstr>
      <vt:lpstr>Cookies: 跟踪用户(续.)</vt:lpstr>
      <vt:lpstr>PowerPoint 演示文稿</vt:lpstr>
      <vt:lpstr>PowerPoint 演示文稿</vt:lpstr>
      <vt:lpstr>Cookies: 跟踪用户(续.)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FTP: 文件传输协议 File Transfer Protocol</vt:lpstr>
      <vt:lpstr>PowerPoint 演示文稿</vt:lpstr>
      <vt:lpstr>PowerPoint 演示文稿</vt:lpstr>
      <vt:lpstr>FTP: 独立的控制连接, 数据连接</vt:lpstr>
      <vt:lpstr> FTP: 文件传输协议</vt:lpstr>
      <vt:lpstr> FTP: 文件传输系统模型一</vt:lpstr>
      <vt:lpstr> FTP: 文件传输系统模型二</vt:lpstr>
      <vt:lpstr>FTP数据连接建立方式</vt:lpstr>
      <vt:lpstr>FTP命令和应答</vt:lpstr>
      <vt:lpstr>PowerPoint 演示文稿</vt:lpstr>
      <vt:lpstr>电子邮件</vt:lpstr>
      <vt:lpstr>电子邮件: 邮件服务器</vt:lpstr>
      <vt:lpstr>电子邮件: SMTP [RFC 5321] Simple Mail Transfer Protocol</vt:lpstr>
      <vt:lpstr>例子: Alice发送邮件消息到Bob</vt:lpstr>
      <vt:lpstr>例子: Alice发送邮件消息到Bob</vt:lpstr>
      <vt:lpstr>SMTP客户和服务器的命令交互</vt:lpstr>
      <vt:lpstr>SMTP客户和服务器的命令交互</vt:lpstr>
      <vt:lpstr>SMTP: 总结</vt:lpstr>
      <vt:lpstr>邮件消息的格式</vt:lpstr>
      <vt:lpstr>邮件消息的格式: 多媒体扩展</vt:lpstr>
      <vt:lpstr>邮件访问协议</vt:lpstr>
      <vt:lpstr>邮件访问协议</vt:lpstr>
      <vt:lpstr>POP3协议</vt:lpstr>
      <vt:lpstr>POP3协议</vt:lpstr>
      <vt:lpstr>POP3 和 IMAP</vt:lpstr>
      <vt:lpstr>PowerPoint 演示文稿</vt:lpstr>
      <vt:lpstr>PowerPoint 演示文稿</vt:lpstr>
      <vt:lpstr>DNS: 域名系统Domain Name System</vt:lpstr>
      <vt:lpstr>PowerPoint 演示文稿</vt:lpstr>
      <vt:lpstr>PowerPoint 演示文稿</vt:lpstr>
      <vt:lpstr>PowerPoint 演示文稿</vt:lpstr>
      <vt:lpstr>DNS: 根名字服务器Root name servers http://www.root-servers.org/</vt:lpstr>
      <vt:lpstr>DNS: 根名字服务器Root name servers http://www.root-servers.org/</vt:lpstr>
      <vt:lpstr>PowerPoint 演示文稿</vt:lpstr>
      <vt:lpstr>PowerPoint 演示文稿</vt:lpstr>
      <vt:lpstr>PowerPoint 演示文稿</vt:lpstr>
      <vt:lpstr>PowerPoint 演示文稿</vt:lpstr>
      <vt:lpstr>DNS缓存和权威DNS记录更新</vt:lpstr>
      <vt:lpstr>DNS记录</vt:lpstr>
      <vt:lpstr>DNS记录</vt:lpstr>
      <vt:lpstr>DNS协议, 消息</vt:lpstr>
      <vt:lpstr>DNS协议, 消息</vt:lpstr>
      <vt:lpstr>DNS协议, 消息*</vt:lpstr>
      <vt:lpstr>DNS协议, 消息*</vt:lpstr>
      <vt:lpstr>DNS协议, 消息*</vt:lpstr>
      <vt:lpstr>在DNS数据库中插入记录</vt:lpstr>
      <vt:lpstr>在DNS数据库中插入记录</vt:lpstr>
      <vt:lpstr>PowerPoint 演示文稿</vt:lpstr>
      <vt:lpstr>DNS攻击</vt:lpstr>
      <vt:lpstr>PowerPoint 演示文稿</vt:lpstr>
      <vt:lpstr>DNS与国家安全</vt:lpstr>
      <vt:lpstr>DNS与国家安全</vt:lpstr>
      <vt:lpstr>PowerPoint 演示文稿</vt:lpstr>
      <vt:lpstr>纯P2P架构</vt:lpstr>
      <vt:lpstr>PowerPoint 演示文稿</vt:lpstr>
      <vt:lpstr>PowerPoint 演示文稿</vt:lpstr>
      <vt:lpstr>查询洪泛：Gnutella</vt:lpstr>
      <vt:lpstr>Gnutella：协议</vt:lpstr>
      <vt:lpstr>Gnutella: 加入对等方</vt:lpstr>
      <vt:lpstr>PowerPoint 演示文稿</vt:lpstr>
      <vt:lpstr>KaZaA</vt:lpstr>
      <vt:lpstr>KaZaA</vt:lpstr>
      <vt:lpstr>KaZaA</vt:lpstr>
      <vt:lpstr>P2P文件分发-BitTorrent</vt:lpstr>
      <vt:lpstr>P2P文件分发-BitTorrent</vt:lpstr>
      <vt:lpstr>P2P文件分发-BitTorrent</vt:lpstr>
      <vt:lpstr>BitTorrent：请求、发送</vt:lpstr>
      <vt:lpstr>DHT(分布式Hash表)</vt:lpstr>
      <vt:lpstr>Q: 怎样把键值分配给对等方?</vt:lpstr>
      <vt:lpstr>DHT 标识符</vt:lpstr>
      <vt:lpstr>将key分配给对等方</vt:lpstr>
      <vt:lpstr>环形 DHT</vt:lpstr>
      <vt:lpstr>环形 DHT</vt:lpstr>
      <vt:lpstr>带捷径的环形DHT</vt:lpstr>
      <vt:lpstr>对等方扰动</vt:lpstr>
      <vt:lpstr>PowerPoint 演示文稿</vt:lpstr>
      <vt:lpstr>内容分发网络(Content distribution networks, CDN)</vt:lpstr>
      <vt:lpstr>内容分发网络(Content distribution networks, CDN)</vt:lpstr>
      <vt:lpstr>内容分发网络(Content distribution networks, CDN)</vt:lpstr>
      <vt:lpstr>CDN 内容访问</vt:lpstr>
      <vt:lpstr>案例研究: Netflix *</vt:lpstr>
      <vt:lpstr>PowerPoint 演示文稿</vt:lpstr>
      <vt:lpstr>构造一个简单的Web服务器</vt:lpstr>
      <vt:lpstr>具体需求</vt:lpstr>
      <vt:lpstr>小   结</vt:lpstr>
      <vt:lpstr>小   结</vt:lpstr>
      <vt:lpstr>第二章：复习大纲</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伏羲</cp:lastModifiedBy>
  <cp:revision>317</cp:revision>
  <dcterms:created xsi:type="dcterms:W3CDTF">2018-07-12T01:56:00Z</dcterms:created>
  <dcterms:modified xsi:type="dcterms:W3CDTF">2025-03-20T06:55:15Z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85E608BF7FA8491592DE3F6E147E418F_12</vt:lpwstr>
  </property>
  <property fmtid="{D5CDD505-2E9C-101B-9397-08002B2CF9AE}" pid="3" name="KSOProductBuildVer">
    <vt:lpwstr>2052-12.1.0.20305</vt:lpwstr>
  </property>
</Properties>
</file>